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3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7.xml" ContentType="application/vnd.openxmlformats-officedocument.presentationml.tags+xml"/>
  <Override PartName="/ppt/tags/tag28.xml" ContentType="application/vnd.openxmlformats-officedocument.presentationml.tags+xml"/>
  <Override PartName="/ppt/notesSlides/notesSlide3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3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notesSlides/notesSlide3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3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4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ags/tag35.xml" ContentType="application/vnd.openxmlformats-officedocument.presentationml.tags+xml"/>
  <Override PartName="/ppt/tags/tag36.xml" ContentType="application/vnd.openxmlformats-officedocument.presentationml.tags+xml"/>
  <Override PartName="/ppt/notesSlides/notesSlide4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4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43.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ags/tag39.xml" ContentType="application/vnd.openxmlformats-officedocument.presentationml.tags+xml"/>
  <Override PartName="/ppt/tags/tag40.xml" ContentType="application/vnd.openxmlformats-officedocument.presentationml.tags+xml"/>
  <Override PartName="/ppt/notesSlides/notesSlide4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4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46.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49.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notesSlides/notesSlide5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5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5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tags/tag49.xml" ContentType="application/vnd.openxmlformats-officedocument.presentationml.tags+xml"/>
  <Override PartName="/ppt/tags/tag50.xml" ContentType="application/vnd.openxmlformats-officedocument.presentationml.tags+xml"/>
  <Override PartName="/ppt/notesSlides/notesSlide5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5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55.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tags/tag53.xml" ContentType="application/vnd.openxmlformats-officedocument.presentationml.tags+xml"/>
  <Override PartName="/ppt/tags/tag54.xml" ContentType="application/vnd.openxmlformats-officedocument.presentationml.tags+xml"/>
  <Override PartName="/ppt/notesSlides/notesSlide56.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5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58.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tags/tag57.xml" ContentType="application/vnd.openxmlformats-officedocument.presentationml.tags+xml"/>
  <Override PartName="/ppt/tags/tag58.xml" ContentType="application/vnd.openxmlformats-officedocument.presentationml.tags+xml"/>
  <Override PartName="/ppt/notesSlides/notesSlide5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6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61.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tags/tag61.xml" ContentType="application/vnd.openxmlformats-officedocument.presentationml.tags+xml"/>
  <Override PartName="/ppt/tags/tag62.xml" ContentType="application/vnd.openxmlformats-officedocument.presentationml.tags+xml"/>
  <Override PartName="/ppt/notesSlides/notesSlide6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notesSlides/notesSlide6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64.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tags/tag65.xml" ContentType="application/vnd.openxmlformats-officedocument.presentationml.tags+xml"/>
  <Override PartName="/ppt/notesSlides/notesSlide65.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6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67.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tags/tag68.xml" ContentType="application/vnd.openxmlformats-officedocument.presentationml.tags+xml"/>
  <Override PartName="/ppt/tags/tag69.xml" ContentType="application/vnd.openxmlformats-officedocument.presentationml.tags+xml"/>
  <Override PartName="/ppt/notesSlides/notesSlide6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69.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70.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tags/tag72.xml" ContentType="application/vnd.openxmlformats-officedocument.presentationml.tags+xml"/>
  <Override PartName="/ppt/tags/tag73.xml" ContentType="application/vnd.openxmlformats-officedocument.presentationml.tags+xml"/>
  <Override PartName="/ppt/notesSlides/notesSlide71.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notesSlides/notesSlide7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73.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tags/tag76.xml" ContentType="application/vnd.openxmlformats-officedocument.presentationml.tags+xml"/>
  <Override PartName="/ppt/tags/tag77.xml" ContentType="application/vnd.openxmlformats-officedocument.presentationml.tags+xml"/>
  <Override PartName="/ppt/notesSlides/notesSlide74.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ppt/authors.xml" ContentType="application/vnd.ms-powerpoint.author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Override PartName="/ppt/charts/colors28.xml" ContentType="application/vnd.ms-office.chartcolorstyle+xml"/>
  <Override PartName="/ppt/charts/style28.xml" ContentType="application/vnd.ms-office.chartstyle+xml"/>
  <Override PartName="/ppt/charts/colors29.xml" ContentType="application/vnd.ms-office.chartcolorstyle+xml"/>
  <Override PartName="/ppt/charts/style29.xml" ContentType="application/vnd.ms-office.chartstyle+xml"/>
  <Override PartName="/ppt/charts/colors30.xml" ContentType="application/vnd.ms-office.chartcolorstyle+xml"/>
  <Override PartName="/ppt/charts/style30.xml" ContentType="application/vnd.ms-office.chartstyle+xml"/>
  <Override PartName="/ppt/charts/colors31.xml" ContentType="application/vnd.ms-office.chartcolorstyle+xml"/>
  <Override PartName="/ppt/charts/style31.xml" ContentType="application/vnd.ms-office.chartstyle+xml"/>
  <Override PartName="/ppt/charts/colors32.xml" ContentType="application/vnd.ms-office.chartcolorstyle+xml"/>
  <Override PartName="/ppt/charts/style32.xml" ContentType="application/vnd.ms-office.chartstyle+xml"/>
  <Override PartName="/ppt/charts/colors33.xml" ContentType="application/vnd.ms-office.chartcolorstyle+xml"/>
  <Override PartName="/ppt/charts/style33.xml" ContentType="application/vnd.ms-office.chartstyle+xml"/>
  <Override PartName="/ppt/charts/colors34.xml" ContentType="application/vnd.ms-office.chartcolorstyle+xml"/>
  <Override PartName="/ppt/charts/style34.xml" ContentType="application/vnd.ms-office.chartstyle+xml"/>
  <Override PartName="/ppt/charts/colors35.xml" ContentType="application/vnd.ms-office.chartcolorstyle+xml"/>
  <Override PartName="/ppt/charts/style35.xml" ContentType="application/vnd.ms-office.chartstyle+xml"/>
  <Override PartName="/ppt/charts/colors36.xml" ContentType="application/vnd.ms-office.chartcolorstyle+xml"/>
  <Override PartName="/ppt/charts/style36.xml" ContentType="application/vnd.ms-office.chartstyle+xml"/>
  <Override PartName="/ppt/charts/colors37.xml" ContentType="application/vnd.ms-office.chartcolorstyle+xml"/>
  <Override PartName="/ppt/charts/style37.xml" ContentType="application/vnd.ms-office.chartstyle+xml"/>
  <Override PartName="/ppt/charts/colors38.xml" ContentType="application/vnd.ms-office.chartcolorstyle+xml"/>
  <Override PartName="/ppt/charts/style38.xml" ContentType="application/vnd.ms-office.chartstyle+xml"/>
  <Override PartName="/ppt/charts/colors39.xml" ContentType="application/vnd.ms-office.chartcolorstyle+xml"/>
  <Override PartName="/ppt/charts/style39.xml" ContentType="application/vnd.ms-office.chartstyle+xml"/>
  <Override PartName="/ppt/charts/colors40.xml" ContentType="application/vnd.ms-office.chartcolorstyle+xml"/>
  <Override PartName="/ppt/charts/style40.xml" ContentType="application/vnd.ms-office.chartstyle+xml"/>
  <Override PartName="/ppt/charts/colors41.xml" ContentType="application/vnd.ms-office.chartcolorstyle+xml"/>
  <Override PartName="/ppt/charts/style41.xml" ContentType="application/vnd.ms-office.chartstyle+xml"/>
  <Override PartName="/ppt/charts/colors42.xml" ContentType="application/vnd.ms-office.chartcolorstyle+xml"/>
  <Override PartName="/ppt/charts/style42.xml" ContentType="application/vnd.ms-office.chartstyle+xml"/>
  <Override PartName="/ppt/charts/colors43.xml" ContentType="application/vnd.ms-office.chartcolorstyle+xml"/>
  <Override PartName="/ppt/charts/style43.xml" ContentType="application/vnd.ms-office.chartstyle+xml"/>
  <Override PartName="/ppt/charts/colors44.xml" ContentType="application/vnd.ms-office.chartcolorstyle+xml"/>
  <Override PartName="/ppt/charts/style44.xml" ContentType="application/vnd.ms-office.chartstyle+xml"/>
  <Override PartName="/ppt/charts/colors45.xml" ContentType="application/vnd.ms-office.chartcolorstyle+xml"/>
  <Override PartName="/ppt/charts/style45.xml" ContentType="application/vnd.ms-office.chartstyle+xml"/>
  <Override PartName="/ppt/charts/colors46.xml" ContentType="application/vnd.ms-office.chartcolorstyle+xml"/>
  <Override PartName="/ppt/charts/style46.xml" ContentType="application/vnd.ms-office.chartstyle+xml"/>
  <Override PartName="/ppt/charts/colors47.xml" ContentType="application/vnd.ms-office.chartcolorstyle+xml"/>
  <Override PartName="/ppt/charts/style47.xml" ContentType="application/vnd.ms-office.chartstyle+xml"/>
  <Override PartName="/ppt/charts/colors48.xml" ContentType="application/vnd.ms-office.chartcolorstyle+xml"/>
  <Override PartName="/ppt/charts/style48.xml" ContentType="application/vnd.ms-office.chartstyle+xml"/>
  <Override PartName="/ppt/charts/colors49.xml" ContentType="application/vnd.ms-office.chartcolorstyle+xml"/>
  <Override PartName="/ppt/charts/style49.xml" ContentType="application/vnd.ms-office.chartstyle+xml"/>
  <Override PartName="/ppt/charts/colors50.xml" ContentType="application/vnd.ms-office.chartcolorstyle+xml"/>
  <Override PartName="/ppt/charts/style50.xml" ContentType="application/vnd.ms-office.chartstyle+xml"/>
  <Override PartName="/ppt/charts/colors51.xml" ContentType="application/vnd.ms-office.chartcolorstyle+xml"/>
  <Override PartName="/ppt/charts/style51.xml" ContentType="application/vnd.ms-office.chartstyle+xml"/>
  <Override PartName="/ppt/charts/colors52.xml" ContentType="application/vnd.ms-office.chartcolorstyle+xml"/>
  <Override PartName="/ppt/charts/style52.xml" ContentType="application/vnd.ms-office.chartstyle+xml"/>
  <Override PartName="/ppt/charts/colors53.xml" ContentType="application/vnd.ms-office.chartcolorstyle+xml"/>
  <Override PartName="/ppt/charts/style53.xml" ContentType="application/vnd.ms-office.chartstyle+xml"/>
  <Override PartName="/ppt/charts/colors54.xml" ContentType="application/vnd.ms-office.chartcolorstyle+xml"/>
  <Override PartName="/ppt/charts/style5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83"/>
  </p:notesMasterIdLst>
  <p:sldIdLst>
    <p:sldId id="295" r:id="rId6"/>
    <p:sldId id="296" r:id="rId7"/>
    <p:sldId id="2540" r:id="rId8"/>
    <p:sldId id="2619" r:id="rId9"/>
    <p:sldId id="2671" r:id="rId10"/>
    <p:sldId id="2621" r:id="rId11"/>
    <p:sldId id="2681" r:id="rId12"/>
    <p:sldId id="2675" r:id="rId13"/>
    <p:sldId id="2613" r:id="rId14"/>
    <p:sldId id="2614" r:id="rId15"/>
    <p:sldId id="2615" r:id="rId16"/>
    <p:sldId id="2624" r:id="rId17"/>
    <p:sldId id="2603" r:id="rId18"/>
    <p:sldId id="2635" r:id="rId19"/>
    <p:sldId id="2679" r:id="rId20"/>
    <p:sldId id="2632" r:id="rId21"/>
    <p:sldId id="2633" r:id="rId22"/>
    <p:sldId id="3123" r:id="rId23"/>
    <p:sldId id="3124" r:id="rId24"/>
    <p:sldId id="2658" r:id="rId25"/>
    <p:sldId id="2659" r:id="rId26"/>
    <p:sldId id="2660" r:id="rId27"/>
    <p:sldId id="2665" r:id="rId28"/>
    <p:sldId id="2664" r:id="rId29"/>
    <p:sldId id="2661" r:id="rId30"/>
    <p:sldId id="2662" r:id="rId31"/>
    <p:sldId id="2666" r:id="rId32"/>
    <p:sldId id="2638" r:id="rId33"/>
    <p:sldId id="2639" r:id="rId34"/>
    <p:sldId id="2668" r:id="rId35"/>
    <p:sldId id="2636" r:id="rId36"/>
    <p:sldId id="2669" r:id="rId37"/>
    <p:sldId id="2604" r:id="rId38"/>
    <p:sldId id="2606" r:id="rId39"/>
    <p:sldId id="2620" r:id="rId40"/>
    <p:sldId id="2670" r:id="rId41"/>
    <p:sldId id="2634" r:id="rId42"/>
    <p:sldId id="2676" r:id="rId43"/>
    <p:sldId id="2677" r:id="rId44"/>
    <p:sldId id="2623" r:id="rId45"/>
    <p:sldId id="2678" r:id="rId46"/>
    <p:sldId id="2628" r:id="rId47"/>
    <p:sldId id="2625" r:id="rId48"/>
    <p:sldId id="2626" r:id="rId49"/>
    <p:sldId id="2627" r:id="rId50"/>
    <p:sldId id="2631" r:id="rId51"/>
    <p:sldId id="2637" r:id="rId52"/>
    <p:sldId id="2680" r:id="rId53"/>
    <p:sldId id="2682" r:id="rId54"/>
    <p:sldId id="2683" r:id="rId55"/>
    <p:sldId id="2684" r:id="rId56"/>
    <p:sldId id="2685" r:id="rId57"/>
    <p:sldId id="2686" r:id="rId58"/>
    <p:sldId id="2687" r:id="rId59"/>
    <p:sldId id="2688" r:id="rId60"/>
    <p:sldId id="2689" r:id="rId61"/>
    <p:sldId id="2690" r:id="rId62"/>
    <p:sldId id="2640" r:id="rId63"/>
    <p:sldId id="2641" r:id="rId64"/>
    <p:sldId id="2642" r:id="rId65"/>
    <p:sldId id="2652" r:id="rId66"/>
    <p:sldId id="2653" r:id="rId67"/>
    <p:sldId id="2654" r:id="rId68"/>
    <p:sldId id="2649" r:id="rId69"/>
    <p:sldId id="2650" r:id="rId70"/>
    <p:sldId id="2651" r:id="rId71"/>
    <p:sldId id="2643" r:id="rId72"/>
    <p:sldId id="2644" r:id="rId73"/>
    <p:sldId id="2645" r:id="rId74"/>
    <p:sldId id="2646" r:id="rId75"/>
    <p:sldId id="2647" r:id="rId76"/>
    <p:sldId id="2648" r:id="rId77"/>
    <p:sldId id="2655" r:id="rId78"/>
    <p:sldId id="2656" r:id="rId79"/>
    <p:sldId id="2657" r:id="rId80"/>
    <p:sldId id="2691" r:id="rId81"/>
    <p:sldId id="2667" r:id="rId8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0607500-3F31-4895-87ED-F09F81E5F9CF}">
          <p14:sldIdLst>
            <p14:sldId id="295"/>
            <p14:sldId id="296"/>
            <p14:sldId id="2540"/>
            <p14:sldId id="2619"/>
            <p14:sldId id="2671"/>
            <p14:sldId id="2621"/>
            <p14:sldId id="2681"/>
            <p14:sldId id="2675"/>
            <p14:sldId id="2613"/>
            <p14:sldId id="2614"/>
            <p14:sldId id="2615"/>
            <p14:sldId id="2624"/>
            <p14:sldId id="2603"/>
            <p14:sldId id="2635"/>
            <p14:sldId id="2679"/>
            <p14:sldId id="2632"/>
            <p14:sldId id="2633"/>
            <p14:sldId id="3123"/>
            <p14:sldId id="3124"/>
            <p14:sldId id="2658"/>
            <p14:sldId id="2659"/>
            <p14:sldId id="2660"/>
            <p14:sldId id="2665"/>
            <p14:sldId id="2664"/>
            <p14:sldId id="2661"/>
            <p14:sldId id="2662"/>
            <p14:sldId id="2666"/>
            <p14:sldId id="2638"/>
            <p14:sldId id="2639"/>
            <p14:sldId id="2668"/>
            <p14:sldId id="2636"/>
          </p14:sldIdLst>
        </p14:section>
        <p14:section name="Anexo" id="{3686ACAE-A643-43D8-8280-AC5FA28F4D80}">
          <p14:sldIdLst>
            <p14:sldId id="2669"/>
            <p14:sldId id="2604"/>
            <p14:sldId id="2606"/>
            <p14:sldId id="2620"/>
            <p14:sldId id="2670"/>
            <p14:sldId id="2634"/>
            <p14:sldId id="2676"/>
            <p14:sldId id="2677"/>
            <p14:sldId id="2623"/>
            <p14:sldId id="2678"/>
            <p14:sldId id="2628"/>
            <p14:sldId id="2625"/>
            <p14:sldId id="2626"/>
            <p14:sldId id="2627"/>
            <p14:sldId id="2631"/>
            <p14:sldId id="2637"/>
            <p14:sldId id="2680"/>
            <p14:sldId id="2682"/>
            <p14:sldId id="2683"/>
            <p14:sldId id="2684"/>
            <p14:sldId id="2685"/>
            <p14:sldId id="2686"/>
            <p14:sldId id="2687"/>
            <p14:sldId id="2688"/>
            <p14:sldId id="2689"/>
            <p14:sldId id="2690"/>
            <p14:sldId id="2640"/>
            <p14:sldId id="2641"/>
            <p14:sldId id="2642"/>
            <p14:sldId id="2652"/>
            <p14:sldId id="2653"/>
            <p14:sldId id="2654"/>
            <p14:sldId id="2649"/>
            <p14:sldId id="2650"/>
            <p14:sldId id="2651"/>
            <p14:sldId id="2643"/>
            <p14:sldId id="2644"/>
            <p14:sldId id="2645"/>
            <p14:sldId id="2646"/>
            <p14:sldId id="2647"/>
            <p14:sldId id="2648"/>
            <p14:sldId id="2655"/>
            <p14:sldId id="2656"/>
            <p14:sldId id="2657"/>
            <p14:sldId id="2691"/>
            <p14:sldId id="2667"/>
          </p14:sldIdLst>
        </p14:section>
      </p14:sectionLst>
    </p:ext>
    <p:ext uri="{EFAFB233-063F-42B5-8137-9DF3F51BA10A}">
      <p15:sldGuideLst xmlns:p15="http://schemas.microsoft.com/office/powerpoint/2012/main" xmlns="">
        <p15:guide id="1" orient="horz" pos="2591" userDrawn="1">
          <p15:clr>
            <a:srgbClr val="A4A3A4"/>
          </p15:clr>
        </p15:guide>
        <p15:guide id="2" pos="3840" userDrawn="1">
          <p15:clr>
            <a:srgbClr val="A4A3A4"/>
          </p15:clr>
        </p15:guide>
        <p15:guide id="3" pos="234" userDrawn="1">
          <p15:clr>
            <a:srgbClr val="A4A3A4"/>
          </p15:clr>
        </p15:guide>
        <p15:guide id="4" pos="7265" userDrawn="1">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91F01B-5C62-F33F-E922-BB68A2CE6C47}" name="Maria Cristina Muñoz Montes" initials="MM" userId="S::mmunomon@emeal.nttdata.com::65f99306-0a93-4733-9431-c009f80e1b80" providerId="AD"/>
  <p188:author id="{8B812268-F0D5-B53A-2C9C-FB268AD5FCD7}" name="Maria Rosa Martínez Fuentes" initials="MM" userId="S::Mrmartin@emeal.nttdata.com::2b342d7e-9865-48bb-bd4b-98c250f1ac57" providerId="AD"/>
  <p188:author id="{4F875E7F-A829-CF10-8F70-52EB74E4D5C3}" name="Eva Maria Sanchez Revuelta" initials="ER" userId="S::esanchre@emeal.nttdata.com::df377fca-3d9d-41bd-8f86-371fdea9d02c" providerId="AD"/>
  <p188:author id="{8C7CBEE2-02F4-43FC-D6BA-8255BA32AAA9}" name="Maria Rosa Martínez Fuentes" initials="MF" userId="S::mrmartin@emeal.nttdata.com::2b342d7e-9865-48bb-bd4b-98c250f1ac5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1994A4"/>
    <a:srgbClr val="6E0505"/>
    <a:srgbClr val="F0F0F0"/>
    <a:srgbClr val="FFFFFF"/>
    <a:srgbClr val="DEEBF7"/>
    <a:srgbClr val="F5F9FD"/>
    <a:srgbClr val="7B96B6"/>
    <a:srgbClr val="CADFF2"/>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E0AA3-F262-4D02-ADF5-1581CE5C2EF5}" v="39" dt="2025-03-26T10:44:47.53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492" y="78"/>
      </p:cViewPr>
      <p:guideLst>
        <p:guide orient="horz" pos="2591"/>
        <p:guide pos="3840"/>
        <p:guide pos="234"/>
        <p:guide pos="72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microsoft.com/office/2015/10/relationships/revisionInfo" Target="revisionInfo.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everisgroup.sharepoint.com/sites/OPPSOPORTENUMOASTURIAS/Documentos%20compartidos/OPP%20MENOR%20NUMO%20ASTURIAS/03%20Documentaci&#243;n%20del%20proyecto/Datos%20CGPJ/estad&#237;sticas/Siero/Siero.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https://everisgroup.sharepoint.com/sites/OPPSOPORTENUMOASTURIAS/Documentos%20compartidos/OPP%20MENOR%20NUMO%20ASTURIAS/03%20Documentaci&#243;n%20del%20proyecto/Datos%20CGPJ/estad&#237;sticas/Laviana/Laviana.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https://everisgroup.sharepoint.com/sites/OPPSOPORTENUMOASTURIAS/Documentos%20compartidos/OPP%20MENOR%20NUMO%20ASTURIAS/03%20Documentaci&#243;n%20del%20proyecto/Datos%20CGPJ/estad&#237;sticas/Laviana/Laviana.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https://everisgroup.sharepoint.com/sites/OPPSOPORTENUMOASTURIAS/Documentos%20compartidos/OPP%20MENOR%20NUMO%20ASTURIAS/03%20Documentaci&#243;n%20del%20proyecto/Datos%20CGPJ/estad&#237;sticas/Laviana/Laviana.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https://everisgroup.sharepoint.com/sites/OPPSOPORTENUMOASTURIAS/Documentos%20compartidos/OPP%20MENOR%20NUMO%20ASTURIAS/03%20Documentaci&#243;n%20del%20proyecto/Datos%20CGPJ/estad&#237;sticas/Lena/Lena.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https://everisgroup.sharepoint.com/sites/OPPSOPORTENUMOASTURIAS/Documentos%20compartidos/OPP%20MENOR%20NUMO%20ASTURIAS/03%20Documentaci&#243;n%20del%20proyecto/Datos%20CGPJ/estad&#237;sticas/Lena/Lena.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https://everisgroup.sharepoint.com/sites/OPPSOPORTENUMOASTURIAS/Documentos%20compartidos/OPP%20MENOR%20NUMO%20ASTURIAS/03%20Documentaci&#243;n%20del%20proyecto/Datos%20CGPJ/estad&#237;sticas/Lena/Lena.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https://everisgroup.sharepoint.com/sites/OPPSOPORTENUMOASTURIAS/Documentos%20compartidos/OPP%20MENOR%20NUMO%20ASTURIAS/03%20Documentaci&#243;n%20del%20proyecto/Datos%20CGPJ/estad&#237;sticas/Lena/Lena.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https://everisgroup.sharepoint.com/sites/OPPSOPORTENUMOASTURIAS/Documentos%20compartidos/OPP%20MENOR%20NUMO%20ASTURIAS/03%20Documentaci&#243;n%20del%20proyecto/Datos%20CGPJ/estad&#237;sticas/Comparativa%20Grado,%20Lena%20y%20laviana.xlsx" TargetMode="External"/></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https://everisgroup.sharepoint.com/sites/OPPSOPORTENUMOASTURIAS/Documentos%20compartidos/OPP%20MENOR%20NUMO%20ASTURIAS/03%20Documentaci&#243;n%20del%20proyecto/Datos%20CGPJ/estad&#237;sticas/Comparativa%20Grado,%20Lena%20y%20laviana.xlsx" TargetMode="External"/></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https://everisgroup.sharepoint.com/sites/OPPSOPORTENUMOASTURIAS/Documentos%20compartidos/OPP%20MENOR%20NUMO%20ASTURIAS/03%20Documentaci&#243;n%20del%20proyecto/Datos%20CGPJ/estad&#237;sticas/Cangas%20de%20Narcea/Cangas%20Narcea.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everisgroup.sharepoint.com/sites/OPPSOPORTENUMOASTURIAS/Documentos%20compartidos/OPP%20MENOR%20NUMO%20ASTURIAS/03%20Documentaci&#243;n%20del%20proyecto/Datos%20CGPJ/estad&#237;sticas/Siero/Siero.xlsx" TargetMode="External"/></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oleObject" Target="https://everisgroup.sharepoint.com/sites/OPPSOPORTENUMOASTURIAS/Documentos%20compartidos/OPP%20MENOR%20NUMO%20ASTURIAS/03%20Documentaci&#243;n%20del%20proyecto/Datos%20CGPJ/estad&#237;sticas/Cangas%20de%20Narcea/Cangas%20Narcea.xlsx" TargetMode="External"/></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oleObject" Target="https://everisgroup.sharepoint.com/sites/OPPSOPORTENUMOASTURIAS/Documentos%20compartidos/OPP%20MENOR%20NUMO%20ASTURIAS/03%20Documentaci&#243;n%20del%20proyecto/Datos%20CGPJ/estad&#237;sticas/Cangas%20de%20Narcea/Cangas%20Narcea.xlsx" TargetMode="External"/></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oleObject" Target="https://everisgroup.sharepoint.com/sites/OPPSOPORTENUMOASTURIAS/Documentos%20compartidos/OPP%20MENOR%20NUMO%20ASTURIAS/03%20Documentaci&#243;n%20del%20proyecto/Datos%20CGPJ/estad&#237;sticas/Cangas%20de%20Narcea/Cangas%20Narcea.xlsx" TargetMode="External"/></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oleObject" Target="https://everisgroup.sharepoint.com/sites/OPPSOPORTENUMOASTURIAS/Documentos%20compartidos/OPP%20MENOR%20NUMO%20ASTURIAS/03%20Documentaci&#243;n%20del%20proyecto/Datos%20CGPJ/estad&#237;sticas/Cangas%20de%20On&#237;s/Cangas%20de%20On&#237;s.xlsx" TargetMode="External"/></Relationships>
</file>

<file path=ppt/charts/_rels/chart2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oleObject" Target="https://everisgroup.sharepoint.com/sites/OPPSOPORTENUMOASTURIAS/Documentos%20compartidos/OPP%20MENOR%20NUMO%20ASTURIAS/03%20Documentaci&#243;n%20del%20proyecto/Datos%20CGPJ/estad&#237;sticas/Cangas%20de%20On&#237;s/Cangas%20de%20On&#237;s.xlsx" TargetMode="External"/></Relationships>
</file>

<file path=ppt/charts/_rels/chart2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oleObject" Target="https://everisgroup.sharepoint.com/sites/OPPSOPORTENUMOASTURIAS/Documentos%20compartidos/OPP%20MENOR%20NUMO%20ASTURIAS/03%20Documentaci&#243;n%20del%20proyecto/Datos%20CGPJ/estad&#237;sticas/Cangas%20de%20On&#237;s/Cangas%20de%20On&#237;s.xlsx" TargetMode="External"/></Relationships>
</file>

<file path=ppt/charts/_rels/chart2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oleObject" Target="https://everisgroup.sharepoint.com/sites/OPPSOPORTENUMOASTURIAS/Documentos%20compartidos/OPP%20MENOR%20NUMO%20ASTURIAS/03%20Documentaci&#243;n%20del%20proyecto/Datos%20CGPJ/estad&#237;sticas/Cangas%20de%20On&#237;s/Cangas%20de%20On&#237;s.xlsx" TargetMode="External"/></Relationships>
</file>

<file path=ppt/charts/_rels/chart27.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oleObject" Target="https://everisgroup.sharepoint.com/sites/OPPSOPORTENUMOASTURIAS/Documentos%20compartidos/OPP%20MENOR%20NUMO%20ASTURIAS/03%20Documentaci&#243;n%20del%20proyecto/Datos%20CGPJ/estad&#237;sticas/Castropol/Castropol.xlsx" TargetMode="External"/></Relationships>
</file>

<file path=ppt/charts/_rels/chart28.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oleObject" Target="https://everisgroup.sharepoint.com/sites/OPPSOPORTENUMOASTURIAS/Documentos%20compartidos/OPP%20MENOR%20NUMO%20ASTURIAS/03%20Documentaci&#243;n%20del%20proyecto/Datos%20CGPJ/estad&#237;sticas/Castropol/Castropol.xlsx" TargetMode="External"/></Relationships>
</file>

<file path=ppt/charts/_rels/chart29.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oleObject" Target="https://everisgroup.sharepoint.com/sites/OPPSOPORTENUMOASTURIAS/Documentos%20compartidos/OPP%20MENOR%20NUMO%20ASTURIAS/03%20Documentaci&#243;n%20del%20proyecto/Datos%20CGPJ/estad&#237;sticas/Castropol/Castropol.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https://everisgroup.sharepoint.com/sites/OPPSOPORTENUMOASTURIAS/Documentos%20compartidos/OPP%20MENOR%20NUMO%20ASTURIAS/03%20Documentaci&#243;n%20del%20proyecto/Datos%20CGPJ/estad&#237;sticas/Siero/Siero.xlsx" TargetMode="External"/></Relationships>
</file>

<file path=ppt/charts/_rels/chart30.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oleObject" Target="https://everisgroup.sharepoint.com/sites/OPPSOPORTENUMOASTURIAS/Documentos%20compartidos/OPP%20MENOR%20NUMO%20ASTURIAS/03%20Documentaci&#243;n%20del%20proyecto/Datos%20CGPJ/estad&#237;sticas/Castropol/Castropol.xlsx" TargetMode="External"/></Relationships>
</file>

<file path=ppt/charts/_rels/chart31.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oleObject" Target="https://everisgroup.sharepoint.com/sites/OPPSOPORTENUMOASTURIAS/Documentos%20compartidos/OPP%20MENOR%20NUMO%20ASTURIAS/03%20Documentaci&#243;n%20del%20proyecto/Datos%20CGPJ/estad&#237;sticas/Llanes/Llanes.xlsx" TargetMode="External"/></Relationships>
</file>

<file path=ppt/charts/_rels/chart32.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oleObject" Target="https://everisgroup.sharepoint.com/sites/OPPSOPORTENUMOASTURIAS/Documentos%20compartidos/OPP%20MENOR%20NUMO%20ASTURIAS/03%20Documentaci&#243;n%20del%20proyecto/Datos%20CGPJ/estad&#237;sticas/Llanes/Llanes.xlsx" TargetMode="External"/></Relationships>
</file>

<file path=ppt/charts/_rels/chart33.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oleObject" Target="https://everisgroup.sharepoint.com/sites/OPPSOPORTENUMOASTURIAS/Documentos%20compartidos/OPP%20MENOR%20NUMO%20ASTURIAS/03%20Documentaci&#243;n%20del%20proyecto/Datos%20CGPJ/estad&#237;sticas/Llanes/Llanes.xlsx" TargetMode="External"/></Relationships>
</file>

<file path=ppt/charts/_rels/chart34.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oleObject" Target="https://everisgroup.sharepoint.com/sites/OPPSOPORTENUMOASTURIAS/Documentos%20compartidos/OPP%20MENOR%20NUMO%20ASTURIAS/03%20Documentaci&#243;n%20del%20proyecto/Datos%20CGPJ/estad&#237;sticas/Llanes/Llanes.xlsx" TargetMode="External"/></Relationships>
</file>

<file path=ppt/charts/_rels/chart35.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oleObject" Target="https://everisgroup.sharepoint.com/sites/OPPSOPORTENUMOASTURIAS/Documentos%20compartidos/OPP%20MENOR%20NUMO%20ASTURIAS/03%20Documentaci&#243;n%20del%20proyecto/Datos%20CGPJ/estad&#237;sticas/Pilo&#241;a/Pilo&#241;a.xlsx" TargetMode="External"/></Relationships>
</file>

<file path=ppt/charts/_rels/chart36.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oleObject" Target="https://everisgroup.sharepoint.com/sites/OPPSOPORTENUMOASTURIAS/Documentos%20compartidos/OPP%20MENOR%20NUMO%20ASTURIAS/03%20Documentaci&#243;n%20del%20proyecto/Datos%20CGPJ/estad&#237;sticas/Pilo&#241;a/Pilo&#241;a.xlsx" TargetMode="External"/></Relationships>
</file>

<file path=ppt/charts/_rels/chart37.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oleObject" Target="https://everisgroup.sharepoint.com/sites/OPPSOPORTENUMOASTURIAS/Documentos%20compartidos/OPP%20MENOR%20NUMO%20ASTURIAS/03%20Documentaci&#243;n%20del%20proyecto/Datos%20CGPJ/estad&#237;sticas/Pilo&#241;a/Pilo&#241;a.xlsx" TargetMode="External"/></Relationships>
</file>

<file path=ppt/charts/_rels/chart38.xml.rels><?xml version="1.0" encoding="UTF-8" standalone="yes"?>
<Relationships xmlns="http://schemas.openxmlformats.org/package/2006/relationships"><Relationship Id="rId3" Type="http://schemas.microsoft.com/office/2011/relationships/chartStyle" Target="style38.xml"/><Relationship Id="rId2" Type="http://schemas.microsoft.com/office/2011/relationships/chartColorStyle" Target="colors38.xml"/><Relationship Id="rId1" Type="http://schemas.openxmlformats.org/officeDocument/2006/relationships/oleObject" Target="https://everisgroup.sharepoint.com/sites/OPPSOPORTENUMOASTURIAS/Documentos%20compartidos/OPP%20MENOR%20NUMO%20ASTURIAS/03%20Documentaci&#243;n%20del%20proyecto/Datos%20CGPJ/estad&#237;sticas/Pilo&#241;a/Pilo&#241;a.xlsx" TargetMode="External"/></Relationships>
</file>

<file path=ppt/charts/_rels/chart39.xml.rels><?xml version="1.0" encoding="UTF-8" standalone="yes"?>
<Relationships xmlns="http://schemas.openxmlformats.org/package/2006/relationships"><Relationship Id="rId3" Type="http://schemas.microsoft.com/office/2011/relationships/chartStyle" Target="style39.xml"/><Relationship Id="rId2" Type="http://schemas.microsoft.com/office/2011/relationships/chartColorStyle" Target="colors39.xml"/><Relationship Id="rId1" Type="http://schemas.openxmlformats.org/officeDocument/2006/relationships/oleObject" Target="https://everisgroup.sharepoint.com/sites/OPPSOPORTENUMOASTURIAS/Documentos%20compartidos/OPP%20MENOR%20NUMO%20ASTURIAS/03%20Documentaci&#243;n%20del%20proyecto/Datos%20CGPJ/estad&#237;sticas/Pravia/Pravia.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https://everisgroup.sharepoint.com/sites/OPPSOPORTENUMOASTURIAS/Documentos%20compartidos/OPP%20MENOR%20NUMO%20ASTURIAS/03%20Documentaci&#243;n%20del%20proyecto/Datos%20CGPJ/estad&#237;sticas/Siero/Siero.xlsx" TargetMode="External"/></Relationships>
</file>

<file path=ppt/charts/_rels/chart40.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oleObject" Target="https://everisgroup.sharepoint.com/sites/OPPSOPORTENUMOASTURIAS/Documentos%20compartidos/OPP%20MENOR%20NUMO%20ASTURIAS/03%20Documentaci&#243;n%20del%20proyecto/Datos%20CGPJ/estad&#237;sticas/Pravia/Pravia.xlsx" TargetMode="External"/></Relationships>
</file>

<file path=ppt/charts/_rels/chart41.xml.rels><?xml version="1.0" encoding="UTF-8" standalone="yes"?>
<Relationships xmlns="http://schemas.openxmlformats.org/package/2006/relationships"><Relationship Id="rId3" Type="http://schemas.microsoft.com/office/2011/relationships/chartStyle" Target="style41.xml"/><Relationship Id="rId2" Type="http://schemas.microsoft.com/office/2011/relationships/chartColorStyle" Target="colors41.xml"/><Relationship Id="rId1" Type="http://schemas.openxmlformats.org/officeDocument/2006/relationships/oleObject" Target="https://everisgroup.sharepoint.com/sites/OPPSOPORTENUMOASTURIAS/Documentos%20compartidos/OPP%20MENOR%20NUMO%20ASTURIAS/03%20Documentaci&#243;n%20del%20proyecto/Datos%20CGPJ/estad&#237;sticas/Pravia/Pravia.xlsx" TargetMode="External"/></Relationships>
</file>

<file path=ppt/charts/_rels/chart42.xml.rels><?xml version="1.0" encoding="UTF-8" standalone="yes"?>
<Relationships xmlns="http://schemas.openxmlformats.org/package/2006/relationships"><Relationship Id="rId3" Type="http://schemas.microsoft.com/office/2011/relationships/chartStyle" Target="style42.xml"/><Relationship Id="rId2" Type="http://schemas.microsoft.com/office/2011/relationships/chartColorStyle" Target="colors42.xml"/><Relationship Id="rId1" Type="http://schemas.openxmlformats.org/officeDocument/2006/relationships/oleObject" Target="https://everisgroup.sharepoint.com/sites/OPPSOPORTENUMOASTURIAS/Documentos%20compartidos/OPP%20MENOR%20NUMO%20ASTURIAS/03%20Documentaci&#243;n%20del%20proyecto/Datos%20CGPJ/estad&#237;sticas/Pravia/Pravia.xlsx" TargetMode="External"/></Relationships>
</file>

<file path=ppt/charts/_rels/chart43.xml.rels><?xml version="1.0" encoding="UTF-8" standalone="yes"?>
<Relationships xmlns="http://schemas.openxmlformats.org/package/2006/relationships"><Relationship Id="rId3" Type="http://schemas.microsoft.com/office/2011/relationships/chartStyle" Target="style43.xml"/><Relationship Id="rId2" Type="http://schemas.microsoft.com/office/2011/relationships/chartColorStyle" Target="colors43.xml"/><Relationship Id="rId1" Type="http://schemas.openxmlformats.org/officeDocument/2006/relationships/oleObject" Target="https://everisgroup.sharepoint.com/sites/OPPSOPORTENUMOASTURIAS/Documentos%20compartidos/OPP%20MENOR%20NUMO%20ASTURIAS/03%20Documentaci&#243;n%20del%20proyecto/Datos%20CGPJ/estad&#237;sticas/Tineo/Tineo.xlsx" TargetMode="External"/></Relationships>
</file>

<file path=ppt/charts/_rels/chart44.xml.rels><?xml version="1.0" encoding="UTF-8" standalone="yes"?>
<Relationships xmlns="http://schemas.openxmlformats.org/package/2006/relationships"><Relationship Id="rId3" Type="http://schemas.microsoft.com/office/2011/relationships/chartStyle" Target="style44.xml"/><Relationship Id="rId2" Type="http://schemas.microsoft.com/office/2011/relationships/chartColorStyle" Target="colors44.xml"/><Relationship Id="rId1" Type="http://schemas.openxmlformats.org/officeDocument/2006/relationships/oleObject" Target="https://everisgroup.sharepoint.com/sites/OPPSOPORTENUMOASTURIAS/Documentos%20compartidos/OPP%20MENOR%20NUMO%20ASTURIAS/03%20Documentaci&#243;n%20del%20proyecto/Datos%20CGPJ/estad&#237;sticas/Tineo/Tineo.xlsx" TargetMode="External"/></Relationships>
</file>

<file path=ppt/charts/_rels/chart45.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oleObject" Target="https://everisgroup.sharepoint.com/sites/OPPSOPORTENUMOASTURIAS/Documentos%20compartidos/OPP%20MENOR%20NUMO%20ASTURIAS/03%20Documentaci&#243;n%20del%20proyecto/Datos%20CGPJ/estad&#237;sticas/Tineo/Tineo.xlsx" TargetMode="External"/></Relationships>
</file>

<file path=ppt/charts/_rels/chart46.xml.rels><?xml version="1.0" encoding="UTF-8" standalone="yes"?>
<Relationships xmlns="http://schemas.openxmlformats.org/package/2006/relationships"><Relationship Id="rId3" Type="http://schemas.microsoft.com/office/2011/relationships/chartStyle" Target="style46.xml"/><Relationship Id="rId2" Type="http://schemas.microsoft.com/office/2011/relationships/chartColorStyle" Target="colors46.xml"/><Relationship Id="rId1" Type="http://schemas.openxmlformats.org/officeDocument/2006/relationships/oleObject" Target="https://everisgroup.sharepoint.com/sites/OPPSOPORTENUMOASTURIAS/Documentos%20compartidos/OPP%20MENOR%20NUMO%20ASTURIAS/03%20Documentaci&#243;n%20del%20proyecto/Datos%20CGPJ/estad&#237;sticas/Tineo/Tineo.xlsx" TargetMode="External"/></Relationships>
</file>

<file path=ppt/charts/_rels/chart47.xml.rels><?xml version="1.0" encoding="UTF-8" standalone="yes"?>
<Relationships xmlns="http://schemas.openxmlformats.org/package/2006/relationships"><Relationship Id="rId3" Type="http://schemas.microsoft.com/office/2011/relationships/chartStyle" Target="style47.xml"/><Relationship Id="rId2" Type="http://schemas.microsoft.com/office/2011/relationships/chartColorStyle" Target="colors47.xml"/><Relationship Id="rId1" Type="http://schemas.openxmlformats.org/officeDocument/2006/relationships/oleObject" Target="https://everisgroup.sharepoint.com/sites/OPPSOPORTENUMOASTURIAS/Documentos%20compartidos/OPP%20MENOR%20NUMO%20ASTURIAS/03%20Documentaci&#243;n%20del%20proyecto/Datos%20CGPJ/estad&#237;sticas/Vald&#233;s/Vald&#233;s.xlsx" TargetMode="External"/></Relationships>
</file>

<file path=ppt/charts/_rels/chart48.xml.rels><?xml version="1.0" encoding="UTF-8" standalone="yes"?>
<Relationships xmlns="http://schemas.openxmlformats.org/package/2006/relationships"><Relationship Id="rId3" Type="http://schemas.microsoft.com/office/2011/relationships/chartStyle" Target="style48.xml"/><Relationship Id="rId2" Type="http://schemas.microsoft.com/office/2011/relationships/chartColorStyle" Target="colors48.xml"/><Relationship Id="rId1" Type="http://schemas.openxmlformats.org/officeDocument/2006/relationships/oleObject" Target="https://everisgroup.sharepoint.com/sites/OPPSOPORTENUMOASTURIAS/Documentos%20compartidos/OPP%20MENOR%20NUMO%20ASTURIAS/03%20Documentaci&#243;n%20del%20proyecto/Datos%20CGPJ/estad&#237;sticas/Vald&#233;s/Vald&#233;s.xlsx" TargetMode="External"/></Relationships>
</file>

<file path=ppt/charts/_rels/chart49.xml.rels><?xml version="1.0" encoding="UTF-8" standalone="yes"?>
<Relationships xmlns="http://schemas.openxmlformats.org/package/2006/relationships"><Relationship Id="rId3" Type="http://schemas.microsoft.com/office/2011/relationships/chartStyle" Target="style49.xml"/><Relationship Id="rId2" Type="http://schemas.microsoft.com/office/2011/relationships/chartColorStyle" Target="colors49.xml"/><Relationship Id="rId1" Type="http://schemas.openxmlformats.org/officeDocument/2006/relationships/oleObject" Target="https://everisgroup.sharepoint.com/sites/OPPSOPORTENUMOASTURIAS/Documentos%20compartidos/OPP%20MENOR%20NUMO%20ASTURIAS/03%20Documentaci&#243;n%20del%20proyecto/Datos%20CGPJ/estad&#237;sticas/Vald&#233;s/Vald&#233;s.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https://everisgroup.sharepoint.com/sites/OPPSOPORTENUMOASTURIAS/Documentos%20compartidos/OPP%20MENOR%20NUMO%20ASTURIAS/03%20Documentaci&#243;n%20del%20proyecto/Datos%20CGPJ/estad&#237;sticas/Grado/Grado.xlsx" TargetMode="External"/></Relationships>
</file>

<file path=ppt/charts/_rels/chart50.xml.rels><?xml version="1.0" encoding="UTF-8" standalone="yes"?>
<Relationships xmlns="http://schemas.openxmlformats.org/package/2006/relationships"><Relationship Id="rId3" Type="http://schemas.microsoft.com/office/2011/relationships/chartStyle" Target="style50.xml"/><Relationship Id="rId2" Type="http://schemas.microsoft.com/office/2011/relationships/chartColorStyle" Target="colors50.xml"/><Relationship Id="rId1" Type="http://schemas.openxmlformats.org/officeDocument/2006/relationships/oleObject" Target="https://everisgroup.sharepoint.com/sites/OPPSOPORTENUMOASTURIAS/Documentos%20compartidos/OPP%20MENOR%20NUMO%20ASTURIAS/03%20Documentaci&#243;n%20del%20proyecto/Datos%20CGPJ/estad&#237;sticas/Vald&#233;s/Vald&#233;s.xlsx" TargetMode="External"/></Relationships>
</file>

<file path=ppt/charts/_rels/chart51.xml.rels><?xml version="1.0" encoding="UTF-8" standalone="yes"?>
<Relationships xmlns="http://schemas.openxmlformats.org/package/2006/relationships"><Relationship Id="rId3" Type="http://schemas.microsoft.com/office/2011/relationships/chartStyle" Target="style51.xml"/><Relationship Id="rId2" Type="http://schemas.microsoft.com/office/2011/relationships/chartColorStyle" Target="colors51.xml"/><Relationship Id="rId1" Type="http://schemas.openxmlformats.org/officeDocument/2006/relationships/oleObject" Target="https://everisgroup.sharepoint.com/sites/OPPSOPORTENUMOASTURIAS/Documentos%20compartidos/OPP%20MENOR%20NUMO%20ASTURIAS/03%20Documentaci&#243;n%20del%20proyecto/Datos%20CGPJ/estad&#237;sticas/Villaviciosa/Villaviciosa.xlsx" TargetMode="External"/></Relationships>
</file>

<file path=ppt/charts/_rels/chart52.xml.rels><?xml version="1.0" encoding="UTF-8" standalone="yes"?>
<Relationships xmlns="http://schemas.openxmlformats.org/package/2006/relationships"><Relationship Id="rId3" Type="http://schemas.microsoft.com/office/2011/relationships/chartStyle" Target="style52.xml"/><Relationship Id="rId2" Type="http://schemas.microsoft.com/office/2011/relationships/chartColorStyle" Target="colors52.xml"/><Relationship Id="rId1" Type="http://schemas.openxmlformats.org/officeDocument/2006/relationships/oleObject" Target="https://everisgroup.sharepoint.com/sites/OPPSOPORTENUMOASTURIAS/Documentos%20compartidos/OPP%20MENOR%20NUMO%20ASTURIAS/03%20Documentaci&#243;n%20del%20proyecto/Datos%20CGPJ/estad&#237;sticas/Villaviciosa/Villaviciosa.xlsx" TargetMode="External"/></Relationships>
</file>

<file path=ppt/charts/_rels/chart53.xml.rels><?xml version="1.0" encoding="UTF-8" standalone="yes"?>
<Relationships xmlns="http://schemas.openxmlformats.org/package/2006/relationships"><Relationship Id="rId3" Type="http://schemas.microsoft.com/office/2011/relationships/chartStyle" Target="style53.xml"/><Relationship Id="rId2" Type="http://schemas.microsoft.com/office/2011/relationships/chartColorStyle" Target="colors53.xml"/><Relationship Id="rId1" Type="http://schemas.openxmlformats.org/officeDocument/2006/relationships/oleObject" Target="https://everisgroup.sharepoint.com/sites/OPPSOPORTENUMOASTURIAS/Documentos%20compartidos/OPP%20MENOR%20NUMO%20ASTURIAS/03%20Documentaci&#243;n%20del%20proyecto/Datos%20CGPJ/estad&#237;sticas/Villaviciosa/Villaviciosa.xlsx" TargetMode="External"/></Relationships>
</file>

<file path=ppt/charts/_rels/chart54.xml.rels><?xml version="1.0" encoding="UTF-8" standalone="yes"?>
<Relationships xmlns="http://schemas.openxmlformats.org/package/2006/relationships"><Relationship Id="rId3" Type="http://schemas.microsoft.com/office/2011/relationships/chartStyle" Target="style54.xml"/><Relationship Id="rId2" Type="http://schemas.microsoft.com/office/2011/relationships/chartColorStyle" Target="colors54.xml"/><Relationship Id="rId1" Type="http://schemas.openxmlformats.org/officeDocument/2006/relationships/oleObject" Target="https://everisgroup.sharepoint.com/sites/OPPSOPORTENUMOASTURIAS/Documentos%20compartidos/OPP%20MENOR%20NUMO%20ASTURIAS/03%20Documentaci&#243;n%20del%20proyecto/Datos%20CGPJ/estad&#237;sticas/Villaviciosa/Villaviciosa.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https://everisgroup.sharepoint.com/sites/OPPSOPORTENUMOASTURIAS/Documentos%20compartidos/OPP%20MENOR%20NUMO%20ASTURIAS/03%20Documentaci&#243;n%20del%20proyecto/Datos%20CGPJ/estad&#237;sticas/Grado/Grado.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https://everisgroup.sharepoint.com/sites/OPPSOPORTENUMOASTURIAS/Documentos%20compartidos/OPP%20MENOR%20NUMO%20ASTURIAS/03%20Documentaci&#243;n%20del%20proyecto/Datos%20CGPJ/estad&#237;sticas/Grado/Grado.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https://everisgroup.sharepoint.com/sites/OPPSOPORTENUMOASTURIAS/Documentos%20compartidos/OPP%20MENOR%20NUMO%20ASTURIAS/03%20Documentaci&#243;n%20del%20proyecto/Datos%20CGPJ/estad&#237;sticas/Grado/Grado.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https://everisgroup.sharepoint.com/sites/OPPSOPORTENUMOASTURIAS/Documentos%20compartidos/OPP%20MENOR%20NUMO%20ASTURIAS/03%20Documentaci&#243;n%20del%20proyecto/Datos%20CGPJ/estad&#237;sticas/Laviana/Lavia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rgbClr val="203864"/>
                </a:solidFill>
              </a:rPr>
              <a:t>Asuntos ingresados</a:t>
            </a:r>
          </a:p>
        </c:rich>
      </c:tx>
      <c:layout/>
      <c:overlay val="0"/>
      <c:spPr>
        <a:noFill/>
        <a:ln>
          <a:noFill/>
        </a:ln>
        <a:effectLst/>
      </c:spPr>
    </c:title>
    <c:autoTitleDeleted val="0"/>
    <c:plotArea>
      <c:layout/>
      <c:lineChart>
        <c:grouping val="standard"/>
        <c:varyColors val="0"/>
        <c:ser>
          <c:idx val="0"/>
          <c:order val="0"/>
          <c:tx>
            <c:strRef>
              <c:f>'Asuntos x estado'!$D$2</c:f>
              <c:strCache>
                <c:ptCount val="1"/>
                <c:pt idx="0">
                  <c:v>Ingresados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6740-4CE6-82AF-3ABE03BE1C74}"/>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6740-4CE6-82AF-3ABE03BE1C7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1994A4"/>
                </a:solidFill>
                <a:prstDash val="sysDot"/>
              </a:ln>
              <a:effectLst/>
            </c:spPr>
            <c:trendlineType val="linear"/>
            <c:dispRSqr val="0"/>
            <c:dispEq val="0"/>
          </c:trendline>
          <c:cat>
            <c:numRef>
              <c:f>'Asuntos x estado'!$B$3:$B$11</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'Asuntos x estado'!$D$3:$D$11</c:f>
              <c:numCache>
                <c:formatCode>General</c:formatCode>
                <c:ptCount val="9"/>
                <c:pt idx="0">
                  <c:v>5223</c:v>
                </c:pt>
                <c:pt idx="1">
                  <c:v>5534</c:v>
                </c:pt>
                <c:pt idx="2">
                  <c:v>4995</c:v>
                </c:pt>
                <c:pt idx="3">
                  <c:v>5424</c:v>
                </c:pt>
                <c:pt idx="4">
                  <c:v>6281</c:v>
                </c:pt>
                <c:pt idx="5">
                  <c:v>6275</c:v>
                </c:pt>
                <c:pt idx="6">
                  <c:v>7189</c:v>
                </c:pt>
                <c:pt idx="7">
                  <c:v>7151</c:v>
                </c:pt>
                <c:pt idx="8">
                  <c:v>7745</c:v>
                </c:pt>
              </c:numCache>
            </c:numRef>
          </c:val>
          <c:smooth val="0"/>
          <c:extLst xmlns:c16r2="http://schemas.microsoft.com/office/drawing/2015/06/chart">
            <c:ext xmlns:c16="http://schemas.microsoft.com/office/drawing/2014/chart" uri="{C3380CC4-5D6E-409C-BE32-E72D297353CC}">
              <c16:uniqueId val="{00000000-6740-4CE6-82AF-3ABE03BE1C74}"/>
            </c:ext>
          </c:extLst>
        </c:ser>
        <c:dLbls>
          <c:dLblPos val="t"/>
          <c:showLegendKey val="0"/>
          <c:showVal val="1"/>
          <c:showCatName val="0"/>
          <c:showSerName val="0"/>
          <c:showPercent val="0"/>
          <c:showBubbleSize val="0"/>
        </c:dLbls>
        <c:marker val="1"/>
        <c:smooth val="0"/>
        <c:axId val="122086528"/>
        <c:axId val="122088064"/>
      </c:lineChart>
      <c:catAx>
        <c:axId val="12208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088064"/>
        <c:crosses val="autoZero"/>
        <c:auto val="1"/>
        <c:lblAlgn val="ctr"/>
        <c:lblOffset val="100"/>
        <c:noMultiLvlLbl val="0"/>
      </c:catAx>
      <c:valAx>
        <c:axId val="1220880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0865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srgbClr val="6E0505"/>
                </a:solidFill>
                <a:latin typeface="+mn-lt"/>
                <a:ea typeface="+mn-ea"/>
                <a:cs typeface="+mn-cs"/>
              </a:defRPr>
            </a:pPr>
            <a:r>
              <a:rPr lang="en-US" sz="1400" b="1" i="0" u="none" strike="noStrike" kern="1200" spc="0" baseline="0" err="1">
                <a:solidFill>
                  <a:srgbClr val="6E0505"/>
                </a:solidFill>
                <a:latin typeface="+mn-lt"/>
                <a:ea typeface="+mn-ea"/>
                <a:cs typeface="+mn-cs"/>
              </a:rPr>
              <a:t>Ejecuciones</a:t>
            </a:r>
            <a:r>
              <a:rPr lang="en-US" sz="1400" b="1" i="0" u="none" strike="noStrike" kern="1200" spc="0" baseline="0">
                <a:solidFill>
                  <a:srgbClr val="6E0505"/>
                </a:solidFill>
                <a:latin typeface="+mn-lt"/>
                <a:ea typeface="+mn-ea"/>
                <a:cs typeface="+mn-cs"/>
              </a:rPr>
              <a:t> </a:t>
            </a:r>
            <a:r>
              <a:rPr lang="en-US" sz="1400" b="1" i="0" u="none" strike="noStrike" kern="1200" spc="0" baseline="0" err="1">
                <a:solidFill>
                  <a:srgbClr val="6E0505"/>
                </a:solidFill>
                <a:latin typeface="+mn-lt"/>
                <a:ea typeface="+mn-ea"/>
                <a:cs typeface="+mn-cs"/>
              </a:rPr>
              <a:t>registradas</a:t>
            </a:r>
            <a:endParaRPr lang="en-US" sz="1400" b="1" i="0" u="none" strike="noStrike" kern="1200" spc="0" baseline="0">
              <a:solidFill>
                <a:srgbClr val="6E0505"/>
              </a:solidFill>
              <a:latin typeface="+mn-lt"/>
              <a:ea typeface="+mn-ea"/>
              <a:cs typeface="+mn-cs"/>
            </a:endParaRPr>
          </a:p>
        </c:rich>
      </c:tx>
      <c:layout/>
      <c:overlay val="0"/>
      <c:spPr>
        <a:noFill/>
        <a:ln>
          <a:noFill/>
        </a:ln>
        <a:effectLst/>
      </c:spPr>
    </c:title>
    <c:autoTitleDeleted val="0"/>
    <c:plotArea>
      <c:layout/>
      <c:lineChart>
        <c:grouping val="standard"/>
        <c:varyColors val="0"/>
        <c:ser>
          <c:idx val="0"/>
          <c:order val="0"/>
          <c:tx>
            <c:strRef>
              <c:f>ejecuciones!$D$3</c:f>
              <c:strCache>
                <c:ptCount val="1"/>
                <c:pt idx="0">
                  <c:v>registradas</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CA46-418A-A6F5-6467F4A47F63}"/>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CA46-418A-A6F5-6467F4A47F6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2">
                    <a:lumMod val="50000"/>
                  </a:schemeClr>
                </a:solidFill>
                <a:prstDash val="sysDot"/>
              </a:ln>
              <a:effectLst/>
            </c:spPr>
            <c:trendlineType val="linear"/>
            <c:dispRSqr val="0"/>
            <c:dispEq val="0"/>
          </c:trendline>
          <c:cat>
            <c:numRef>
              <c:f>ejecuciones!$C$4:$C$12</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ejecuciones!$D$4:$D$12</c:f>
              <c:numCache>
                <c:formatCode>General</c:formatCode>
                <c:ptCount val="9"/>
                <c:pt idx="0">
                  <c:v>320</c:v>
                </c:pt>
                <c:pt idx="1">
                  <c:v>390</c:v>
                </c:pt>
                <c:pt idx="2">
                  <c:v>344</c:v>
                </c:pt>
                <c:pt idx="3">
                  <c:v>398</c:v>
                </c:pt>
                <c:pt idx="4">
                  <c:v>375</c:v>
                </c:pt>
                <c:pt idx="5">
                  <c:v>261</c:v>
                </c:pt>
                <c:pt idx="6">
                  <c:v>532</c:v>
                </c:pt>
                <c:pt idx="7">
                  <c:v>438</c:v>
                </c:pt>
                <c:pt idx="8">
                  <c:v>475</c:v>
                </c:pt>
              </c:numCache>
            </c:numRef>
          </c:val>
          <c:smooth val="0"/>
          <c:extLst xmlns:c16r2="http://schemas.microsoft.com/office/drawing/2015/06/chart">
            <c:ext xmlns:c16="http://schemas.microsoft.com/office/drawing/2014/chart" uri="{C3380CC4-5D6E-409C-BE32-E72D297353CC}">
              <c16:uniqueId val="{00000000-CA46-418A-A6F5-6467F4A47F63}"/>
            </c:ext>
          </c:extLst>
        </c:ser>
        <c:dLbls>
          <c:dLblPos val="t"/>
          <c:showLegendKey val="0"/>
          <c:showVal val="1"/>
          <c:showCatName val="0"/>
          <c:showSerName val="0"/>
          <c:showPercent val="0"/>
          <c:showBubbleSize val="0"/>
        </c:dLbls>
        <c:marker val="1"/>
        <c:smooth val="0"/>
        <c:axId val="123202944"/>
        <c:axId val="123208832"/>
      </c:lineChart>
      <c:catAx>
        <c:axId val="12320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208832"/>
        <c:crosses val="autoZero"/>
        <c:auto val="1"/>
        <c:lblAlgn val="ctr"/>
        <c:lblOffset val="100"/>
        <c:noMultiLvlLbl val="0"/>
      </c:catAx>
      <c:valAx>
        <c:axId val="1232088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2029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00" b="1" i="0" u="none" strike="noStrike" kern="1200" spc="0" baseline="0">
                <a:solidFill>
                  <a:srgbClr val="203864"/>
                </a:solidFill>
                <a:latin typeface="+mn-lt"/>
                <a:ea typeface="+mn-ea"/>
                <a:cs typeface="+mn-cs"/>
              </a:defRPr>
            </a:pPr>
            <a:r>
              <a:rPr lang="es-ES" sz="1400" b="1" i="0" u="none" strike="noStrike" kern="1200" spc="0" baseline="0">
                <a:solidFill>
                  <a:srgbClr val="203864"/>
                </a:solidFill>
                <a:latin typeface="+mn-lt"/>
                <a:ea typeface="+mn-ea"/>
                <a:cs typeface="+mn-cs"/>
              </a:rPr>
              <a:t>Evolución anual de asuntos</a:t>
            </a:r>
          </a:p>
        </c:rich>
      </c:tx>
      <c:layout/>
      <c:overlay val="0"/>
      <c:spPr>
        <a:noFill/>
        <a:ln>
          <a:noFill/>
        </a:ln>
        <a:effectLst/>
      </c:spPr>
    </c:title>
    <c:autoTitleDeleted val="0"/>
    <c:plotArea>
      <c:layout/>
      <c:lineChart>
        <c:grouping val="standard"/>
        <c:varyColors val="0"/>
        <c:ser>
          <c:idx val="0"/>
          <c:order val="0"/>
          <c:tx>
            <c:strRef>
              <c:f>'Asuntos x estado'!$C$2</c:f>
              <c:strCache>
                <c:ptCount val="1"/>
                <c:pt idx="0">
                  <c:v>En trámite al inicio del período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estado'!$C$3:$C$9</c:f>
              <c:numCache>
                <c:formatCode>General</c:formatCode>
                <c:ptCount val="7"/>
                <c:pt idx="0">
                  <c:v>628</c:v>
                </c:pt>
                <c:pt idx="1">
                  <c:v>640</c:v>
                </c:pt>
                <c:pt idx="2">
                  <c:v>713</c:v>
                </c:pt>
                <c:pt idx="3">
                  <c:v>808</c:v>
                </c:pt>
                <c:pt idx="4">
                  <c:v>724</c:v>
                </c:pt>
                <c:pt idx="5">
                  <c:v>986</c:v>
                </c:pt>
                <c:pt idx="6">
                  <c:v>1501</c:v>
                </c:pt>
              </c:numCache>
            </c:numRef>
          </c:val>
          <c:smooth val="0"/>
          <c:extLst xmlns:c16r2="http://schemas.microsoft.com/office/drawing/2015/06/chart">
            <c:ext xmlns:c16="http://schemas.microsoft.com/office/drawing/2014/chart" uri="{C3380CC4-5D6E-409C-BE32-E72D297353CC}">
              <c16:uniqueId val="{00000000-97A7-41EF-84E9-53BE2332909F}"/>
            </c:ext>
          </c:extLst>
        </c:ser>
        <c:ser>
          <c:idx val="1"/>
          <c:order val="1"/>
          <c:tx>
            <c:strRef>
              <c:f>'Asuntos x estado'!$D$2</c:f>
              <c:strCache>
                <c:ptCount val="1"/>
                <c:pt idx="0">
                  <c:v>Ingresados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layout>
                <c:manualLayout>
                  <c:x val="-4.6751865275839709E-2"/>
                  <c:y val="-5.38900053734003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7A7-41EF-84E9-53BE2332909F}"/>
                </c:ext>
              </c:extLst>
            </c:dLbl>
            <c:dLbl>
              <c:idx val="5"/>
              <c:layout>
                <c:manualLayout>
                  <c:x val="-6.8255799013353588E-2"/>
                  <c:y val="-5.389000537340034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8.8444004872475973E-2"/>
                      <c:h val="0.13825409012290168"/>
                    </c:manualLayout>
                  </c15:layout>
                </c:ext>
                <c:ext xmlns:c16="http://schemas.microsoft.com/office/drawing/2014/chart" uri="{C3380CC4-5D6E-409C-BE32-E72D297353CC}">
                  <c16:uniqueId val="{00000007-97A7-41EF-84E9-53BE233290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estado'!$D$3:$D$9</c:f>
              <c:numCache>
                <c:formatCode>General</c:formatCode>
                <c:ptCount val="7"/>
                <c:pt idx="0">
                  <c:v>1789</c:v>
                </c:pt>
                <c:pt idx="1">
                  <c:v>2226</c:v>
                </c:pt>
                <c:pt idx="2">
                  <c:v>1802</c:v>
                </c:pt>
                <c:pt idx="3">
                  <c:v>1956</c:v>
                </c:pt>
                <c:pt idx="4">
                  <c:v>2140</c:v>
                </c:pt>
                <c:pt idx="5">
                  <c:v>2259</c:v>
                </c:pt>
                <c:pt idx="6">
                  <c:v>2601</c:v>
                </c:pt>
              </c:numCache>
            </c:numRef>
          </c:val>
          <c:smooth val="0"/>
          <c:extLst xmlns:c16r2="http://schemas.microsoft.com/office/drawing/2015/06/chart">
            <c:ext xmlns:c16="http://schemas.microsoft.com/office/drawing/2014/chart" uri="{C3380CC4-5D6E-409C-BE32-E72D297353CC}">
              <c16:uniqueId val="{00000001-97A7-41EF-84E9-53BE2332909F}"/>
            </c:ext>
          </c:extLst>
        </c:ser>
        <c:ser>
          <c:idx val="2"/>
          <c:order val="2"/>
          <c:tx>
            <c:strRef>
              <c:f>'Asuntos x estado'!$E$2</c:f>
              <c:strCache>
                <c:ptCount val="1"/>
                <c:pt idx="0">
                  <c:v>Resueltos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4"/>
              <c:layout>
                <c:manualLayout>
                  <c:x val="-8.3434776849165393E-2"/>
                  <c:y val="2.7991983063422817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0362318191008627"/>
                      <c:h val="0.1555196649118997"/>
                    </c:manualLayout>
                  </c15:layout>
                </c:ext>
                <c:ext xmlns:c16="http://schemas.microsoft.com/office/drawing/2014/chart" uri="{C3380CC4-5D6E-409C-BE32-E72D297353CC}">
                  <c16:uniqueId val="{00000004-97A7-41EF-84E9-53BE2332909F}"/>
                </c:ext>
              </c:extLst>
            </c:dLbl>
            <c:dLbl>
              <c:idx val="5"/>
              <c:layout>
                <c:manualLayout>
                  <c:x val="-0.1099983366649835"/>
                  <c:y val="-3.243752869807030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8.0854416353670827E-2"/>
                      <c:h val="0.12098851533390365"/>
                    </c:manualLayout>
                  </c15:layout>
                </c:ext>
                <c:ext xmlns:c16="http://schemas.microsoft.com/office/drawing/2014/chart" uri="{C3380CC4-5D6E-409C-BE32-E72D297353CC}">
                  <c16:uniqueId val="{00000006-97A7-41EF-84E9-53BE2332909F}"/>
                </c:ext>
              </c:extLst>
            </c:dLbl>
            <c:dLbl>
              <c:idx val="6"/>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estado'!$E$3:$E$9</c:f>
              <c:numCache>
                <c:formatCode>General</c:formatCode>
                <c:ptCount val="7"/>
                <c:pt idx="0">
                  <c:v>1775</c:v>
                </c:pt>
                <c:pt idx="1">
                  <c:v>2187</c:v>
                </c:pt>
                <c:pt idx="2">
                  <c:v>1702</c:v>
                </c:pt>
                <c:pt idx="3">
                  <c:v>2085</c:v>
                </c:pt>
                <c:pt idx="4">
                  <c:v>1861</c:v>
                </c:pt>
                <c:pt idx="5">
                  <c:v>1649</c:v>
                </c:pt>
                <c:pt idx="6">
                  <c:v>2250</c:v>
                </c:pt>
              </c:numCache>
            </c:numRef>
          </c:val>
          <c:smooth val="0"/>
          <c:extLst xmlns:c16r2="http://schemas.microsoft.com/office/drawing/2015/06/chart">
            <c:ext xmlns:c16="http://schemas.microsoft.com/office/drawing/2014/chart" uri="{C3380CC4-5D6E-409C-BE32-E72D297353CC}">
              <c16:uniqueId val="{00000002-97A7-41EF-84E9-53BE2332909F}"/>
            </c:ext>
          </c:extLst>
        </c:ser>
        <c:ser>
          <c:idx val="3"/>
          <c:order val="3"/>
          <c:tx>
            <c:strRef>
              <c:f>'Asuntos x estado'!$F$2</c:f>
              <c:strCache>
                <c:ptCount val="1"/>
                <c:pt idx="0">
                  <c:v>En trámite al final del período</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estado'!$F$3:$F$9</c:f>
              <c:numCache>
                <c:formatCode>General</c:formatCode>
                <c:ptCount val="7"/>
                <c:pt idx="0">
                  <c:v>640</c:v>
                </c:pt>
                <c:pt idx="1">
                  <c:v>713</c:v>
                </c:pt>
                <c:pt idx="2">
                  <c:v>808</c:v>
                </c:pt>
                <c:pt idx="3">
                  <c:v>724</c:v>
                </c:pt>
                <c:pt idx="4">
                  <c:v>986</c:v>
                </c:pt>
                <c:pt idx="5">
                  <c:v>1501</c:v>
                </c:pt>
                <c:pt idx="6">
                  <c:v>1867</c:v>
                </c:pt>
              </c:numCache>
            </c:numRef>
          </c:val>
          <c:smooth val="0"/>
          <c:extLst xmlns:c16r2="http://schemas.microsoft.com/office/drawing/2015/06/chart">
            <c:ext xmlns:c16="http://schemas.microsoft.com/office/drawing/2014/chart" uri="{C3380CC4-5D6E-409C-BE32-E72D297353CC}">
              <c16:uniqueId val="{00000003-97A7-41EF-84E9-53BE2332909F}"/>
            </c:ext>
          </c:extLst>
        </c:ser>
        <c:dLbls>
          <c:showLegendKey val="0"/>
          <c:showVal val="0"/>
          <c:showCatName val="0"/>
          <c:showSerName val="0"/>
          <c:showPercent val="0"/>
          <c:showBubbleSize val="0"/>
        </c:dLbls>
        <c:marker val="1"/>
        <c:smooth val="0"/>
        <c:axId val="123049472"/>
        <c:axId val="123051008"/>
      </c:lineChart>
      <c:catAx>
        <c:axId val="12304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051008"/>
        <c:crosses val="autoZero"/>
        <c:auto val="1"/>
        <c:lblAlgn val="ctr"/>
        <c:lblOffset val="100"/>
        <c:noMultiLvlLbl val="0"/>
      </c:catAx>
      <c:valAx>
        <c:axId val="123051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049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rgbClr val="6E0505"/>
                </a:solidFill>
              </a:rPr>
              <a:t>Evolución </a:t>
            </a:r>
            <a:r>
              <a:rPr lang="en-US" sz="1400" b="1" i="0" u="none" strike="noStrike" kern="1200" spc="0" baseline="0" err="1">
                <a:solidFill>
                  <a:srgbClr val="6E0505"/>
                </a:solidFill>
              </a:rPr>
              <a:t>anual</a:t>
            </a:r>
            <a:r>
              <a:rPr lang="en-US" sz="1400" b="1" i="0" u="none" strike="noStrike" kern="1200" spc="0" baseline="0">
                <a:solidFill>
                  <a:srgbClr val="6E0505"/>
                </a:solidFill>
              </a:rPr>
              <a:t> de </a:t>
            </a:r>
            <a:r>
              <a:rPr lang="en-US" sz="1400" b="1" i="0" u="none" strike="noStrike" kern="1200" spc="0" baseline="0" err="1">
                <a:solidFill>
                  <a:srgbClr val="6E0505"/>
                </a:solidFill>
              </a:rPr>
              <a:t>ejecuciones</a:t>
            </a:r>
            <a:endParaRPr lang="en-US" sz="1400" b="1" i="0" u="none" strike="noStrike" kern="1200" spc="0" baseline="0">
              <a:solidFill>
                <a:srgbClr val="6E0505"/>
              </a:solidFill>
            </a:endParaRPr>
          </a:p>
        </c:rich>
      </c:tx>
      <c:layout/>
      <c:overlay val="0"/>
      <c:spPr>
        <a:noFill/>
        <a:ln>
          <a:noFill/>
        </a:ln>
        <a:effectLst/>
      </c:spPr>
    </c:title>
    <c:autoTitleDeleted val="0"/>
    <c:plotArea>
      <c:layout/>
      <c:lineChart>
        <c:grouping val="standard"/>
        <c:varyColors val="0"/>
        <c:ser>
          <c:idx val="0"/>
          <c:order val="0"/>
          <c:tx>
            <c:strRef>
              <c:f>ejecuciones!$D$3</c:f>
              <c:strCache>
                <c:ptCount val="1"/>
                <c:pt idx="0">
                  <c:v>registradas</c:v>
                </c:pt>
              </c:strCache>
            </c:strRef>
          </c:tx>
          <c:spPr>
            <a:ln w="28575" cap="rnd">
              <a:solidFill>
                <a:schemeClr val="accent2">
                  <a:shade val="65000"/>
                </a:schemeClr>
              </a:solidFill>
              <a:round/>
            </a:ln>
            <a:effectLst/>
          </c:spPr>
          <c:marker>
            <c:symbol val="circle"/>
            <c:size val="5"/>
            <c:spPr>
              <a:solidFill>
                <a:schemeClr val="accent2">
                  <a:shade val="65000"/>
                </a:schemeClr>
              </a:solidFill>
              <a:ln w="9525">
                <a:solidFill>
                  <a:schemeClr val="accent2">
                    <a:shade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ejecuciones!$D$4:$D$10</c:f>
              <c:numCache>
                <c:formatCode>General</c:formatCode>
                <c:ptCount val="7"/>
                <c:pt idx="0">
                  <c:v>320</c:v>
                </c:pt>
                <c:pt idx="1">
                  <c:v>390</c:v>
                </c:pt>
                <c:pt idx="2">
                  <c:v>344</c:v>
                </c:pt>
                <c:pt idx="3">
                  <c:v>398</c:v>
                </c:pt>
                <c:pt idx="4">
                  <c:v>375</c:v>
                </c:pt>
                <c:pt idx="5">
                  <c:v>261</c:v>
                </c:pt>
                <c:pt idx="6">
                  <c:v>532</c:v>
                </c:pt>
              </c:numCache>
            </c:numRef>
          </c:val>
          <c:smooth val="0"/>
          <c:extLst xmlns:c16r2="http://schemas.microsoft.com/office/drawing/2015/06/chart">
            <c:ext xmlns:c16="http://schemas.microsoft.com/office/drawing/2014/chart" uri="{C3380CC4-5D6E-409C-BE32-E72D297353CC}">
              <c16:uniqueId val="{00000000-4038-414C-9B96-FD64F091CCFD}"/>
            </c:ext>
          </c:extLst>
        </c:ser>
        <c:ser>
          <c:idx val="1"/>
          <c:order val="1"/>
          <c:tx>
            <c:strRef>
              <c:f>ejecuciones!$E$3</c:f>
              <c:strCache>
                <c:ptCount val="1"/>
                <c:pt idx="0">
                  <c:v>resueltas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ejecuciones!$E$4:$E$10</c:f>
              <c:numCache>
                <c:formatCode>General</c:formatCode>
                <c:ptCount val="7"/>
                <c:pt idx="0">
                  <c:v>422</c:v>
                </c:pt>
                <c:pt idx="1">
                  <c:v>654</c:v>
                </c:pt>
                <c:pt idx="2">
                  <c:v>491</c:v>
                </c:pt>
                <c:pt idx="3">
                  <c:v>367</c:v>
                </c:pt>
                <c:pt idx="4">
                  <c:v>190</c:v>
                </c:pt>
                <c:pt idx="5">
                  <c:v>171</c:v>
                </c:pt>
                <c:pt idx="6">
                  <c:v>259</c:v>
                </c:pt>
              </c:numCache>
            </c:numRef>
          </c:val>
          <c:smooth val="0"/>
          <c:extLst xmlns:c16r2="http://schemas.microsoft.com/office/drawing/2015/06/chart">
            <c:ext xmlns:c16="http://schemas.microsoft.com/office/drawing/2014/chart" uri="{C3380CC4-5D6E-409C-BE32-E72D297353CC}">
              <c16:uniqueId val="{00000001-4038-414C-9B96-FD64F091CCFD}"/>
            </c:ext>
          </c:extLst>
        </c:ser>
        <c:ser>
          <c:idx val="2"/>
          <c:order val="2"/>
          <c:tx>
            <c:strRef>
              <c:f>ejecuciones!$F$3</c:f>
              <c:strCache>
                <c:ptCount val="1"/>
                <c:pt idx="0">
                  <c:v>en trámite al final del período</c:v>
                </c:pt>
              </c:strCache>
            </c:strRef>
          </c:tx>
          <c:spPr>
            <a:ln w="28575" cap="rnd">
              <a:solidFill>
                <a:schemeClr val="accent2">
                  <a:tint val="65000"/>
                </a:schemeClr>
              </a:solidFill>
              <a:round/>
            </a:ln>
            <a:effectLst/>
          </c:spPr>
          <c:marker>
            <c:symbol val="circle"/>
            <c:size val="5"/>
            <c:spPr>
              <a:solidFill>
                <a:schemeClr val="accent2">
                  <a:tint val="65000"/>
                </a:schemeClr>
              </a:solidFill>
              <a:ln w="9525">
                <a:solidFill>
                  <a:schemeClr val="accent2">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ejecuciones!$F$4:$F$10</c:f>
              <c:numCache>
                <c:formatCode>General</c:formatCode>
                <c:ptCount val="7"/>
                <c:pt idx="0">
                  <c:v>797</c:v>
                </c:pt>
                <c:pt idx="1">
                  <c:v>1063</c:v>
                </c:pt>
                <c:pt idx="2">
                  <c:v>822</c:v>
                </c:pt>
                <c:pt idx="3">
                  <c:v>993</c:v>
                </c:pt>
                <c:pt idx="4">
                  <c:v>1178</c:v>
                </c:pt>
                <c:pt idx="5">
                  <c:v>1048</c:v>
                </c:pt>
                <c:pt idx="6">
                  <c:v>1334</c:v>
                </c:pt>
              </c:numCache>
            </c:numRef>
          </c:val>
          <c:smooth val="0"/>
          <c:extLst xmlns:c16r2="http://schemas.microsoft.com/office/drawing/2015/06/chart">
            <c:ext xmlns:c16="http://schemas.microsoft.com/office/drawing/2014/chart" uri="{C3380CC4-5D6E-409C-BE32-E72D297353CC}">
              <c16:uniqueId val="{00000002-4038-414C-9B96-FD64F091CCFD}"/>
            </c:ext>
          </c:extLst>
        </c:ser>
        <c:dLbls>
          <c:showLegendKey val="0"/>
          <c:showVal val="0"/>
          <c:showCatName val="0"/>
          <c:showSerName val="0"/>
          <c:showPercent val="0"/>
          <c:showBubbleSize val="0"/>
        </c:dLbls>
        <c:marker val="1"/>
        <c:smooth val="0"/>
        <c:axId val="123297152"/>
        <c:axId val="123311232"/>
      </c:lineChart>
      <c:catAx>
        <c:axId val="12329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311232"/>
        <c:crosses val="autoZero"/>
        <c:auto val="1"/>
        <c:lblAlgn val="ctr"/>
        <c:lblOffset val="100"/>
        <c:noMultiLvlLbl val="0"/>
      </c:catAx>
      <c:valAx>
        <c:axId val="123311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2971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srgbClr val="203864"/>
                </a:solidFill>
                <a:latin typeface="+mn-lt"/>
                <a:ea typeface="+mn-ea"/>
                <a:cs typeface="+mn-cs"/>
              </a:defRPr>
            </a:pPr>
            <a:r>
              <a:rPr lang="en-US" sz="1400" b="1" i="0" u="none" strike="noStrike" kern="1200" spc="0" baseline="0">
                <a:solidFill>
                  <a:srgbClr val="203864"/>
                </a:solidFill>
                <a:latin typeface="+mn-lt"/>
                <a:ea typeface="+mn-ea"/>
                <a:cs typeface="+mn-cs"/>
              </a:rPr>
              <a:t>Asuntos </a:t>
            </a:r>
            <a:r>
              <a:rPr lang="en-US" sz="1400" b="1" i="0" u="none" strike="noStrike" kern="1200" spc="0" baseline="0" err="1">
                <a:solidFill>
                  <a:srgbClr val="203864"/>
                </a:solidFill>
                <a:latin typeface="+mn-lt"/>
                <a:ea typeface="+mn-ea"/>
                <a:cs typeface="+mn-cs"/>
              </a:rPr>
              <a:t>ingresados</a:t>
            </a:r>
            <a:endParaRPr lang="en-US" sz="1400" b="1" i="0" u="none" strike="noStrike" kern="1200" spc="0" baseline="0">
              <a:solidFill>
                <a:srgbClr val="203864"/>
              </a:solidFill>
              <a:latin typeface="+mn-lt"/>
              <a:ea typeface="+mn-ea"/>
              <a:cs typeface="+mn-cs"/>
            </a:endParaRPr>
          </a:p>
        </c:rich>
      </c:tx>
      <c:layout/>
      <c:overlay val="0"/>
      <c:spPr>
        <a:noFill/>
        <a:ln>
          <a:noFill/>
        </a:ln>
        <a:effectLst/>
      </c:spPr>
    </c:title>
    <c:autoTitleDeleted val="0"/>
    <c:plotArea>
      <c:layout/>
      <c:lineChart>
        <c:grouping val="standard"/>
        <c:varyColors val="0"/>
        <c:ser>
          <c:idx val="0"/>
          <c:order val="0"/>
          <c:tx>
            <c:strRef>
              <c:f>'Asuntos x estado'!$D$2</c:f>
              <c:strCache>
                <c:ptCount val="1"/>
                <c:pt idx="0">
                  <c:v>Ingresados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8A9E-430E-AE81-256155030351}"/>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8A9E-430E-AE81-25615503035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1994A4"/>
                </a:solidFill>
                <a:prstDash val="sysDot"/>
              </a:ln>
              <a:effectLst/>
            </c:spPr>
            <c:trendlineType val="linear"/>
            <c:dispRSqr val="0"/>
            <c:dispEq val="0"/>
          </c:trendline>
          <c:cat>
            <c:numRef>
              <c:f>'Asuntos x estado'!$B$3:$B$11</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'Asuntos x estado'!$D$3:$D$11</c:f>
              <c:numCache>
                <c:formatCode>General</c:formatCode>
                <c:ptCount val="9"/>
                <c:pt idx="0">
                  <c:v>1538</c:v>
                </c:pt>
                <c:pt idx="1">
                  <c:v>1812</c:v>
                </c:pt>
                <c:pt idx="2">
                  <c:v>1592</c:v>
                </c:pt>
                <c:pt idx="3">
                  <c:v>1652</c:v>
                </c:pt>
                <c:pt idx="4">
                  <c:v>1976</c:v>
                </c:pt>
                <c:pt idx="5">
                  <c:v>2142</c:v>
                </c:pt>
                <c:pt idx="6">
                  <c:v>2148</c:v>
                </c:pt>
                <c:pt idx="7">
                  <c:v>2256</c:v>
                </c:pt>
                <c:pt idx="8">
                  <c:v>2361</c:v>
                </c:pt>
              </c:numCache>
            </c:numRef>
          </c:val>
          <c:smooth val="0"/>
          <c:extLst xmlns:c16r2="http://schemas.microsoft.com/office/drawing/2015/06/chart">
            <c:ext xmlns:c16="http://schemas.microsoft.com/office/drawing/2014/chart" uri="{C3380CC4-5D6E-409C-BE32-E72D297353CC}">
              <c16:uniqueId val="{00000000-8A9E-430E-AE81-256155030351}"/>
            </c:ext>
          </c:extLst>
        </c:ser>
        <c:dLbls>
          <c:dLblPos val="t"/>
          <c:showLegendKey val="0"/>
          <c:showVal val="1"/>
          <c:showCatName val="0"/>
          <c:showSerName val="0"/>
          <c:showPercent val="0"/>
          <c:showBubbleSize val="0"/>
        </c:dLbls>
        <c:marker val="1"/>
        <c:smooth val="0"/>
        <c:axId val="123438592"/>
        <c:axId val="123440128"/>
      </c:lineChart>
      <c:catAx>
        <c:axId val="12343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440128"/>
        <c:crosses val="autoZero"/>
        <c:auto val="1"/>
        <c:lblAlgn val="ctr"/>
        <c:lblOffset val="100"/>
        <c:noMultiLvlLbl val="0"/>
      </c:catAx>
      <c:valAx>
        <c:axId val="123440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4385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srgbClr val="6E0505"/>
                </a:solidFill>
                <a:latin typeface="+mn-lt"/>
                <a:ea typeface="+mn-ea"/>
                <a:cs typeface="+mn-cs"/>
              </a:defRPr>
            </a:pPr>
            <a:r>
              <a:rPr lang="en-US" sz="1400" b="1" i="0" u="none" strike="noStrike" kern="1200" spc="0" baseline="0" err="1">
                <a:solidFill>
                  <a:srgbClr val="6E0505"/>
                </a:solidFill>
                <a:latin typeface="+mn-lt"/>
                <a:ea typeface="+mn-ea"/>
                <a:cs typeface="+mn-cs"/>
              </a:rPr>
              <a:t>Ejecuciones</a:t>
            </a:r>
            <a:r>
              <a:rPr lang="en-US" sz="1400" b="1" i="0" u="none" strike="noStrike" kern="1200" spc="0" baseline="0">
                <a:solidFill>
                  <a:srgbClr val="6E0505"/>
                </a:solidFill>
                <a:latin typeface="+mn-lt"/>
                <a:ea typeface="+mn-ea"/>
                <a:cs typeface="+mn-cs"/>
              </a:rPr>
              <a:t> </a:t>
            </a:r>
            <a:r>
              <a:rPr lang="en-US" sz="1400" b="1" i="0" u="none" strike="noStrike" kern="1200" spc="0" baseline="0" err="1">
                <a:solidFill>
                  <a:srgbClr val="6E0505"/>
                </a:solidFill>
                <a:latin typeface="+mn-lt"/>
                <a:ea typeface="+mn-ea"/>
                <a:cs typeface="+mn-cs"/>
              </a:rPr>
              <a:t>registradas</a:t>
            </a:r>
            <a:endParaRPr lang="en-US" sz="1400" b="1" i="0" u="none" strike="noStrike" kern="1200" spc="0" baseline="0">
              <a:solidFill>
                <a:srgbClr val="6E0505"/>
              </a:solidFill>
              <a:latin typeface="+mn-lt"/>
              <a:ea typeface="+mn-ea"/>
              <a:cs typeface="+mn-cs"/>
            </a:endParaRPr>
          </a:p>
        </c:rich>
      </c:tx>
      <c:layout/>
      <c:overlay val="0"/>
      <c:spPr>
        <a:noFill/>
        <a:ln>
          <a:noFill/>
        </a:ln>
        <a:effectLst/>
      </c:spPr>
    </c:title>
    <c:autoTitleDeleted val="0"/>
    <c:plotArea>
      <c:layout/>
      <c:lineChart>
        <c:grouping val="standard"/>
        <c:varyColors val="0"/>
        <c:ser>
          <c:idx val="0"/>
          <c:order val="0"/>
          <c:tx>
            <c:strRef>
              <c:f>Ejecuciones!$D$3</c:f>
              <c:strCache>
                <c:ptCount val="1"/>
                <c:pt idx="0">
                  <c:v>Registradas</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BE20-415E-B0F5-2626C61CFCB1}"/>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BE20-415E-B0F5-2626C61CFCB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2">
                    <a:lumMod val="50000"/>
                  </a:schemeClr>
                </a:solidFill>
                <a:prstDash val="sysDot"/>
              </a:ln>
              <a:effectLst/>
            </c:spPr>
            <c:trendlineType val="linear"/>
            <c:dispRSqr val="0"/>
            <c:dispEq val="0"/>
          </c:trendline>
          <c:cat>
            <c:numRef>
              <c:f>Ejecuciones!$C$4:$C$12</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Ejecuciones!$D$4:$D$12</c:f>
              <c:numCache>
                <c:formatCode>General</c:formatCode>
                <c:ptCount val="9"/>
                <c:pt idx="0">
                  <c:v>260</c:v>
                </c:pt>
                <c:pt idx="1">
                  <c:v>238</c:v>
                </c:pt>
                <c:pt idx="2">
                  <c:v>192</c:v>
                </c:pt>
                <c:pt idx="3">
                  <c:v>259</c:v>
                </c:pt>
                <c:pt idx="4">
                  <c:v>300</c:v>
                </c:pt>
                <c:pt idx="5">
                  <c:v>284</c:v>
                </c:pt>
                <c:pt idx="6">
                  <c:v>376</c:v>
                </c:pt>
                <c:pt idx="7">
                  <c:v>365</c:v>
                </c:pt>
                <c:pt idx="8">
                  <c:v>423</c:v>
                </c:pt>
              </c:numCache>
            </c:numRef>
          </c:val>
          <c:smooth val="0"/>
          <c:extLst xmlns:c16r2="http://schemas.microsoft.com/office/drawing/2015/06/chart">
            <c:ext xmlns:c16="http://schemas.microsoft.com/office/drawing/2014/chart" uri="{C3380CC4-5D6E-409C-BE32-E72D297353CC}">
              <c16:uniqueId val="{00000000-BE20-415E-B0F5-2626C61CFCB1}"/>
            </c:ext>
          </c:extLst>
        </c:ser>
        <c:dLbls>
          <c:dLblPos val="t"/>
          <c:showLegendKey val="0"/>
          <c:showVal val="1"/>
          <c:showCatName val="0"/>
          <c:showSerName val="0"/>
          <c:showPercent val="0"/>
          <c:showBubbleSize val="0"/>
        </c:dLbls>
        <c:marker val="1"/>
        <c:smooth val="0"/>
        <c:axId val="124210560"/>
        <c:axId val="124212352"/>
      </c:lineChart>
      <c:catAx>
        <c:axId val="12421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212352"/>
        <c:crosses val="autoZero"/>
        <c:auto val="1"/>
        <c:lblAlgn val="ctr"/>
        <c:lblOffset val="100"/>
        <c:noMultiLvlLbl val="0"/>
      </c:catAx>
      <c:valAx>
        <c:axId val="1242123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2105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00" b="1" i="0" u="none" strike="noStrike" kern="1200" spc="0" baseline="0">
                <a:solidFill>
                  <a:srgbClr val="203864"/>
                </a:solidFill>
                <a:latin typeface="+mn-lt"/>
                <a:ea typeface="+mn-ea"/>
                <a:cs typeface="+mn-cs"/>
              </a:defRPr>
            </a:pPr>
            <a:r>
              <a:rPr lang="es-ES" sz="1400" b="1" i="0" u="none" strike="noStrike" kern="1200" spc="0" baseline="0">
                <a:solidFill>
                  <a:srgbClr val="203864"/>
                </a:solidFill>
                <a:latin typeface="+mn-lt"/>
                <a:ea typeface="+mn-ea"/>
                <a:cs typeface="+mn-cs"/>
              </a:rPr>
              <a:t>Evolución anual de asuntos</a:t>
            </a:r>
          </a:p>
        </c:rich>
      </c:tx>
      <c:layout/>
      <c:overlay val="0"/>
      <c:spPr>
        <a:noFill/>
        <a:ln>
          <a:noFill/>
        </a:ln>
        <a:effectLst/>
      </c:spPr>
    </c:title>
    <c:autoTitleDeleted val="0"/>
    <c:plotArea>
      <c:layout/>
      <c:lineChart>
        <c:grouping val="standard"/>
        <c:varyColors val="0"/>
        <c:ser>
          <c:idx val="0"/>
          <c:order val="0"/>
          <c:tx>
            <c:strRef>
              <c:f>'Asuntos x estado'!$C$2</c:f>
              <c:strCache>
                <c:ptCount val="1"/>
                <c:pt idx="0">
                  <c:v>En trámite al inicio del período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estado'!$C$3:$C$9</c:f>
              <c:numCache>
                <c:formatCode>General</c:formatCode>
                <c:ptCount val="7"/>
                <c:pt idx="0">
                  <c:v>457</c:v>
                </c:pt>
                <c:pt idx="1">
                  <c:v>468</c:v>
                </c:pt>
                <c:pt idx="2">
                  <c:v>589</c:v>
                </c:pt>
                <c:pt idx="3">
                  <c:v>756</c:v>
                </c:pt>
                <c:pt idx="4">
                  <c:v>756</c:v>
                </c:pt>
                <c:pt idx="5">
                  <c:v>737</c:v>
                </c:pt>
                <c:pt idx="6">
                  <c:v>999</c:v>
                </c:pt>
              </c:numCache>
            </c:numRef>
          </c:val>
          <c:smooth val="0"/>
          <c:extLst xmlns:c16r2="http://schemas.microsoft.com/office/drawing/2015/06/chart">
            <c:ext xmlns:c16="http://schemas.microsoft.com/office/drawing/2014/chart" uri="{C3380CC4-5D6E-409C-BE32-E72D297353CC}">
              <c16:uniqueId val="{00000000-2AF6-4104-A078-E8637DE6F62C}"/>
            </c:ext>
          </c:extLst>
        </c:ser>
        <c:ser>
          <c:idx val="1"/>
          <c:order val="1"/>
          <c:tx>
            <c:strRef>
              <c:f>'Asuntos x estado'!$D$2</c:f>
              <c:strCache>
                <c:ptCount val="1"/>
                <c:pt idx="0">
                  <c:v>Ingresados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estado'!$D$3:$D$9</c:f>
              <c:numCache>
                <c:formatCode>General</c:formatCode>
                <c:ptCount val="7"/>
                <c:pt idx="0">
                  <c:v>1538</c:v>
                </c:pt>
                <c:pt idx="1">
                  <c:v>1812</c:v>
                </c:pt>
                <c:pt idx="2">
                  <c:v>1592</c:v>
                </c:pt>
                <c:pt idx="3">
                  <c:v>1652</c:v>
                </c:pt>
                <c:pt idx="4">
                  <c:v>1976</c:v>
                </c:pt>
                <c:pt idx="5">
                  <c:v>2142</c:v>
                </c:pt>
                <c:pt idx="6">
                  <c:v>2148</c:v>
                </c:pt>
              </c:numCache>
            </c:numRef>
          </c:val>
          <c:smooth val="0"/>
          <c:extLst xmlns:c16r2="http://schemas.microsoft.com/office/drawing/2015/06/chart">
            <c:ext xmlns:c16="http://schemas.microsoft.com/office/drawing/2014/chart" uri="{C3380CC4-5D6E-409C-BE32-E72D297353CC}">
              <c16:uniqueId val="{00000001-2AF6-4104-A078-E8637DE6F62C}"/>
            </c:ext>
          </c:extLst>
        </c:ser>
        <c:ser>
          <c:idx val="2"/>
          <c:order val="2"/>
          <c:tx>
            <c:strRef>
              <c:f>'Asuntos x estado'!$E$2</c:f>
              <c:strCache>
                <c:ptCount val="1"/>
                <c:pt idx="0">
                  <c:v>Resueltos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estado'!$E$3:$E$9</c:f>
              <c:numCache>
                <c:formatCode>General</c:formatCode>
                <c:ptCount val="7"/>
                <c:pt idx="0">
                  <c:v>1529</c:v>
                </c:pt>
                <c:pt idx="1">
                  <c:v>1685</c:v>
                </c:pt>
                <c:pt idx="2">
                  <c:v>1429</c:v>
                </c:pt>
                <c:pt idx="3">
                  <c:v>1666</c:v>
                </c:pt>
                <c:pt idx="4">
                  <c:v>1980</c:v>
                </c:pt>
                <c:pt idx="5">
                  <c:v>1885</c:v>
                </c:pt>
                <c:pt idx="6">
                  <c:v>2260</c:v>
                </c:pt>
              </c:numCache>
            </c:numRef>
          </c:val>
          <c:smooth val="0"/>
          <c:extLst xmlns:c16r2="http://schemas.microsoft.com/office/drawing/2015/06/chart">
            <c:ext xmlns:c16="http://schemas.microsoft.com/office/drawing/2014/chart" uri="{C3380CC4-5D6E-409C-BE32-E72D297353CC}">
              <c16:uniqueId val="{00000002-2AF6-4104-A078-E8637DE6F62C}"/>
            </c:ext>
          </c:extLst>
        </c:ser>
        <c:ser>
          <c:idx val="3"/>
          <c:order val="3"/>
          <c:tx>
            <c:strRef>
              <c:f>'Asuntos x estado'!$F$2</c:f>
              <c:strCache>
                <c:ptCount val="1"/>
                <c:pt idx="0">
                  <c:v>En trámite al final del período</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estado'!$F$3:$F$9</c:f>
              <c:numCache>
                <c:formatCode>General</c:formatCode>
                <c:ptCount val="7"/>
                <c:pt idx="0">
                  <c:v>468</c:v>
                </c:pt>
                <c:pt idx="1">
                  <c:v>589</c:v>
                </c:pt>
                <c:pt idx="2">
                  <c:v>756</c:v>
                </c:pt>
                <c:pt idx="3">
                  <c:v>756</c:v>
                </c:pt>
                <c:pt idx="4">
                  <c:v>737</c:v>
                </c:pt>
                <c:pt idx="5">
                  <c:v>999</c:v>
                </c:pt>
                <c:pt idx="6">
                  <c:v>926</c:v>
                </c:pt>
              </c:numCache>
            </c:numRef>
          </c:val>
          <c:smooth val="0"/>
          <c:extLst xmlns:c16r2="http://schemas.microsoft.com/office/drawing/2015/06/chart">
            <c:ext xmlns:c16="http://schemas.microsoft.com/office/drawing/2014/chart" uri="{C3380CC4-5D6E-409C-BE32-E72D297353CC}">
              <c16:uniqueId val="{00000003-2AF6-4104-A078-E8637DE6F62C}"/>
            </c:ext>
          </c:extLst>
        </c:ser>
        <c:dLbls>
          <c:showLegendKey val="0"/>
          <c:showVal val="0"/>
          <c:showCatName val="0"/>
          <c:showSerName val="0"/>
          <c:showPercent val="0"/>
          <c:showBubbleSize val="0"/>
        </c:dLbls>
        <c:marker val="1"/>
        <c:smooth val="0"/>
        <c:axId val="123978880"/>
        <c:axId val="123980416"/>
      </c:lineChart>
      <c:catAx>
        <c:axId val="12397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980416"/>
        <c:crosses val="autoZero"/>
        <c:auto val="1"/>
        <c:lblAlgn val="ctr"/>
        <c:lblOffset val="100"/>
        <c:noMultiLvlLbl val="0"/>
      </c:catAx>
      <c:valAx>
        <c:axId val="123980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978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es-ES" sz="1400" b="1" i="0" u="none" strike="noStrike" kern="1200" spc="0" baseline="0">
                <a:solidFill>
                  <a:srgbClr val="6E0505"/>
                </a:solidFill>
                <a:latin typeface="+mn-lt"/>
                <a:ea typeface="+mn-ea"/>
                <a:cs typeface="+mn-cs"/>
              </a:defRPr>
            </a:pPr>
            <a:r>
              <a:rPr lang="es-ES" sz="1400" b="1" i="0" u="none" strike="noStrike" kern="1200" spc="0" baseline="0">
                <a:solidFill>
                  <a:srgbClr val="6E0505"/>
                </a:solidFill>
                <a:latin typeface="+mn-lt"/>
                <a:ea typeface="+mn-ea"/>
                <a:cs typeface="+mn-cs"/>
              </a:rPr>
              <a:t>Evolución anual de ejecuciones</a:t>
            </a:r>
          </a:p>
        </c:rich>
      </c:tx>
      <c:layout/>
      <c:overlay val="0"/>
      <c:spPr>
        <a:noFill/>
        <a:ln>
          <a:noFill/>
        </a:ln>
        <a:effectLst/>
      </c:spPr>
    </c:title>
    <c:autoTitleDeleted val="0"/>
    <c:plotArea>
      <c:layout/>
      <c:lineChart>
        <c:grouping val="standard"/>
        <c:varyColors val="0"/>
        <c:ser>
          <c:idx val="0"/>
          <c:order val="0"/>
          <c:tx>
            <c:strRef>
              <c:f>Ejecuciones!$D$3</c:f>
              <c:strCache>
                <c:ptCount val="1"/>
                <c:pt idx="0">
                  <c:v>Registradas</c:v>
                </c:pt>
              </c:strCache>
            </c:strRef>
          </c:tx>
          <c:spPr>
            <a:ln w="28575" cap="rnd">
              <a:solidFill>
                <a:schemeClr val="accent2">
                  <a:shade val="65000"/>
                </a:schemeClr>
              </a:solidFill>
              <a:round/>
            </a:ln>
            <a:effectLst/>
          </c:spPr>
          <c:marker>
            <c:symbol val="circle"/>
            <c:size val="5"/>
            <c:spPr>
              <a:solidFill>
                <a:schemeClr val="accent2">
                  <a:shade val="65000"/>
                </a:schemeClr>
              </a:solidFill>
              <a:ln w="9525">
                <a:solidFill>
                  <a:schemeClr val="accent2">
                    <a:shade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Ejecuciones!$D$4:$D$10</c:f>
              <c:numCache>
                <c:formatCode>General</c:formatCode>
                <c:ptCount val="7"/>
                <c:pt idx="0">
                  <c:v>260</c:v>
                </c:pt>
                <c:pt idx="1">
                  <c:v>238</c:v>
                </c:pt>
                <c:pt idx="2">
                  <c:v>192</c:v>
                </c:pt>
                <c:pt idx="3">
                  <c:v>259</c:v>
                </c:pt>
                <c:pt idx="4">
                  <c:v>300</c:v>
                </c:pt>
                <c:pt idx="5">
                  <c:v>284</c:v>
                </c:pt>
                <c:pt idx="6">
                  <c:v>376</c:v>
                </c:pt>
              </c:numCache>
            </c:numRef>
          </c:val>
          <c:smooth val="0"/>
          <c:extLst xmlns:c16r2="http://schemas.microsoft.com/office/drawing/2015/06/chart">
            <c:ext xmlns:c16="http://schemas.microsoft.com/office/drawing/2014/chart" uri="{C3380CC4-5D6E-409C-BE32-E72D297353CC}">
              <c16:uniqueId val="{00000000-DF1E-4D8D-ABBB-69750E547E96}"/>
            </c:ext>
          </c:extLst>
        </c:ser>
        <c:ser>
          <c:idx val="1"/>
          <c:order val="1"/>
          <c:tx>
            <c:strRef>
              <c:f>Ejecuciones!$E$3</c:f>
              <c:strCache>
                <c:ptCount val="1"/>
                <c:pt idx="0">
                  <c:v>Resueltas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Ejecuciones!$E$4:$E$10</c:f>
              <c:numCache>
                <c:formatCode>General</c:formatCode>
                <c:ptCount val="7"/>
                <c:pt idx="0">
                  <c:v>274</c:v>
                </c:pt>
                <c:pt idx="1">
                  <c:v>167</c:v>
                </c:pt>
                <c:pt idx="2">
                  <c:v>218</c:v>
                </c:pt>
                <c:pt idx="3">
                  <c:v>133</c:v>
                </c:pt>
                <c:pt idx="4">
                  <c:v>318</c:v>
                </c:pt>
                <c:pt idx="5">
                  <c:v>307</c:v>
                </c:pt>
                <c:pt idx="6">
                  <c:v>167</c:v>
                </c:pt>
              </c:numCache>
            </c:numRef>
          </c:val>
          <c:smooth val="0"/>
          <c:extLst xmlns:c16r2="http://schemas.microsoft.com/office/drawing/2015/06/chart">
            <c:ext xmlns:c16="http://schemas.microsoft.com/office/drawing/2014/chart" uri="{C3380CC4-5D6E-409C-BE32-E72D297353CC}">
              <c16:uniqueId val="{00000001-DF1E-4D8D-ABBB-69750E547E96}"/>
            </c:ext>
          </c:extLst>
        </c:ser>
        <c:ser>
          <c:idx val="2"/>
          <c:order val="2"/>
          <c:tx>
            <c:strRef>
              <c:f>Ejecuciones!$F$3</c:f>
              <c:strCache>
                <c:ptCount val="1"/>
                <c:pt idx="0">
                  <c:v>En trámite al final del período</c:v>
                </c:pt>
              </c:strCache>
            </c:strRef>
          </c:tx>
          <c:spPr>
            <a:ln w="28575" cap="rnd">
              <a:solidFill>
                <a:schemeClr val="accent2">
                  <a:tint val="65000"/>
                </a:schemeClr>
              </a:solidFill>
              <a:round/>
            </a:ln>
            <a:effectLst/>
          </c:spPr>
          <c:marker>
            <c:symbol val="circle"/>
            <c:size val="5"/>
            <c:spPr>
              <a:solidFill>
                <a:schemeClr val="accent2">
                  <a:tint val="65000"/>
                </a:schemeClr>
              </a:solidFill>
              <a:ln w="9525">
                <a:solidFill>
                  <a:schemeClr val="accent2">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Ejecuciones!$F$4:$F$10</c:f>
              <c:numCache>
                <c:formatCode>General</c:formatCode>
                <c:ptCount val="7"/>
                <c:pt idx="0">
                  <c:v>856</c:v>
                </c:pt>
                <c:pt idx="1">
                  <c:v>1005</c:v>
                </c:pt>
                <c:pt idx="2">
                  <c:v>988</c:v>
                </c:pt>
                <c:pt idx="3">
                  <c:v>1113</c:v>
                </c:pt>
                <c:pt idx="4">
                  <c:v>1148</c:v>
                </c:pt>
                <c:pt idx="5">
                  <c:v>1143</c:v>
                </c:pt>
                <c:pt idx="6">
                  <c:v>1368</c:v>
                </c:pt>
              </c:numCache>
            </c:numRef>
          </c:val>
          <c:smooth val="0"/>
          <c:extLst xmlns:c16r2="http://schemas.microsoft.com/office/drawing/2015/06/chart">
            <c:ext xmlns:c16="http://schemas.microsoft.com/office/drawing/2014/chart" uri="{C3380CC4-5D6E-409C-BE32-E72D297353CC}">
              <c16:uniqueId val="{00000002-DF1E-4D8D-ABBB-69750E547E96}"/>
            </c:ext>
          </c:extLst>
        </c:ser>
        <c:dLbls>
          <c:showLegendKey val="0"/>
          <c:showVal val="0"/>
          <c:showCatName val="0"/>
          <c:showSerName val="0"/>
          <c:showPercent val="0"/>
          <c:showBubbleSize val="0"/>
        </c:dLbls>
        <c:marker val="1"/>
        <c:smooth val="0"/>
        <c:axId val="124021760"/>
        <c:axId val="124039936"/>
      </c:lineChart>
      <c:catAx>
        <c:axId val="12402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039936"/>
        <c:crosses val="autoZero"/>
        <c:auto val="1"/>
        <c:lblAlgn val="ctr"/>
        <c:lblOffset val="100"/>
        <c:noMultiLvlLbl val="0"/>
      </c:catAx>
      <c:valAx>
        <c:axId val="12403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021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en-US" sz="1400" b="1" i="0" u="none" strike="noStrike" kern="1200" spc="0" baseline="0">
                <a:solidFill>
                  <a:srgbClr val="203864"/>
                </a:solidFill>
                <a:latin typeface="+mn-lt"/>
                <a:ea typeface="+mn-ea"/>
                <a:cs typeface="+mn-cs"/>
              </a:defRPr>
            </a:pPr>
            <a:r>
              <a:rPr lang="en-US" sz="1400" b="1" i="0" u="none" strike="noStrike" kern="1200" spc="0" baseline="0">
                <a:solidFill>
                  <a:srgbClr val="203864"/>
                </a:solidFill>
                <a:latin typeface="+mn-lt"/>
                <a:ea typeface="+mn-ea"/>
                <a:cs typeface="+mn-cs"/>
              </a:rPr>
              <a:t>Asuntos Ingresados por Partido judicial</a:t>
            </a:r>
          </a:p>
        </c:rich>
      </c:tx>
      <c:layout/>
      <c:overlay val="0"/>
      <c:spPr>
        <a:noFill/>
        <a:ln>
          <a:noFill/>
        </a:ln>
        <a:effectLst/>
      </c:spPr>
    </c:title>
    <c:autoTitleDeleted val="0"/>
    <c:plotArea>
      <c:layout/>
      <c:lineChart>
        <c:grouping val="standard"/>
        <c:varyColors val="0"/>
        <c:ser>
          <c:idx val="0"/>
          <c:order val="0"/>
          <c:tx>
            <c:v>Grado</c:v>
          </c:tx>
          <c:spPr>
            <a:ln w="28575" cap="rnd">
              <a:solidFill>
                <a:schemeClr val="accent1">
                  <a:lumMod val="75000"/>
                </a:schemeClr>
              </a:solidFill>
              <a:round/>
            </a:ln>
            <a:effectLst/>
          </c:spPr>
          <c:marker>
            <c:symbol val="circle"/>
            <c:size val="5"/>
            <c:spPr>
              <a:solidFill>
                <a:schemeClr val="accent1">
                  <a:lumMod val="75000"/>
                </a:schemeClr>
              </a:solidFill>
              <a:ln w="9525">
                <a:solidFill>
                  <a:schemeClr val="accent1">
                    <a:lumMod val="75000"/>
                  </a:schemeClr>
                </a:solidFill>
              </a:ln>
              <a:effectLst/>
            </c:spPr>
          </c:marker>
          <c:dLbls>
            <c:dLbl>
              <c:idx val="0"/>
              <c:layout>
                <c:manualLayout>
                  <c:x val="-5.4111111111111089E-2"/>
                  <c:y val="3.928258967629046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335-4054-AB90-4B4D90B0BC08}"/>
                </c:ext>
              </c:extLst>
            </c:dLbl>
            <c:dLbl>
              <c:idx val="1"/>
              <c:layout>
                <c:manualLayout>
                  <c:x val="-5.688888888888894E-2"/>
                  <c:y val="4.8541848935549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335-4054-AB90-4B4D90B0BC08}"/>
                </c:ext>
              </c:extLst>
            </c:dLbl>
            <c:dLbl>
              <c:idx val="2"/>
              <c:layout>
                <c:manualLayout>
                  <c:x val="-5.411111111111111E-2"/>
                  <c:y val="3.465296004666083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335-4054-AB90-4B4D90B0BC08}"/>
                </c:ext>
              </c:extLst>
            </c:dLbl>
            <c:dLbl>
              <c:idx val="3"/>
              <c:layout>
                <c:manualLayout>
                  <c:x val="-5.6888888888888989E-2"/>
                  <c:y val="4.39122193059200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335-4054-AB90-4B4D90B0BC08}"/>
                </c:ext>
              </c:extLst>
            </c:dLbl>
            <c:dLbl>
              <c:idx val="4"/>
              <c:layout>
                <c:manualLayout>
                  <c:x val="-4.8555555555555553E-2"/>
                  <c:y val="3.92825896762903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335-4054-AB90-4B4D90B0BC08}"/>
                </c:ext>
              </c:extLst>
            </c:dLbl>
            <c:dLbl>
              <c:idx val="5"/>
              <c:layout>
                <c:manualLayout>
                  <c:x val="-5.1333333333333335E-2"/>
                  <c:y val="3.928258967629046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335-4054-AB90-4B4D90B0BC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Asuntos!$B$4:$B$10</c:f>
              <c:numCache>
                <c:formatCode>General</c:formatCode>
                <c:ptCount val="7"/>
                <c:pt idx="0">
                  <c:v>2018</c:v>
                </c:pt>
                <c:pt idx="1">
                  <c:v>2019</c:v>
                </c:pt>
                <c:pt idx="2">
                  <c:v>2020</c:v>
                </c:pt>
                <c:pt idx="3">
                  <c:v>2021</c:v>
                </c:pt>
                <c:pt idx="4">
                  <c:v>2022</c:v>
                </c:pt>
                <c:pt idx="5">
                  <c:v>2023</c:v>
                </c:pt>
                <c:pt idx="6">
                  <c:v>2024</c:v>
                </c:pt>
              </c:numCache>
            </c:numRef>
          </c:cat>
          <c:val>
            <c:numRef>
              <c:f>Asuntos!$C$4:$C$10</c:f>
              <c:numCache>
                <c:formatCode>General</c:formatCode>
                <c:ptCount val="7"/>
                <c:pt idx="0">
                  <c:v>1493</c:v>
                </c:pt>
                <c:pt idx="1">
                  <c:v>1550</c:v>
                </c:pt>
                <c:pt idx="2">
                  <c:v>1292</c:v>
                </c:pt>
                <c:pt idx="3">
                  <c:v>1395</c:v>
                </c:pt>
                <c:pt idx="4">
                  <c:v>1642</c:v>
                </c:pt>
                <c:pt idx="5">
                  <c:v>1659</c:v>
                </c:pt>
                <c:pt idx="6">
                  <c:v>2016</c:v>
                </c:pt>
              </c:numCache>
            </c:numRef>
          </c:val>
          <c:smooth val="0"/>
          <c:extLst xmlns:c16r2="http://schemas.microsoft.com/office/drawing/2015/06/chart">
            <c:ext xmlns:c16="http://schemas.microsoft.com/office/drawing/2014/chart" uri="{C3380CC4-5D6E-409C-BE32-E72D297353CC}">
              <c16:uniqueId val="{00000000-AC0B-4EDB-88AD-5DDA11F608C6}"/>
            </c:ext>
          </c:extLst>
        </c:ser>
        <c:ser>
          <c:idx val="1"/>
          <c:order val="1"/>
          <c:tx>
            <c:v>Laviana</c:v>
          </c:tx>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Asuntos!$B$4:$B$10</c:f>
              <c:numCache>
                <c:formatCode>General</c:formatCode>
                <c:ptCount val="7"/>
                <c:pt idx="0">
                  <c:v>2018</c:v>
                </c:pt>
                <c:pt idx="1">
                  <c:v>2019</c:v>
                </c:pt>
                <c:pt idx="2">
                  <c:v>2020</c:v>
                </c:pt>
                <c:pt idx="3">
                  <c:v>2021</c:v>
                </c:pt>
                <c:pt idx="4">
                  <c:v>2022</c:v>
                </c:pt>
                <c:pt idx="5">
                  <c:v>2023</c:v>
                </c:pt>
                <c:pt idx="6">
                  <c:v>2024</c:v>
                </c:pt>
              </c:numCache>
            </c:numRef>
          </c:cat>
          <c:val>
            <c:numRef>
              <c:f>Asuntos!$D$4:$D$10</c:f>
              <c:numCache>
                <c:formatCode>General</c:formatCode>
                <c:ptCount val="7"/>
                <c:pt idx="0">
                  <c:v>1789</c:v>
                </c:pt>
                <c:pt idx="1">
                  <c:v>2226</c:v>
                </c:pt>
                <c:pt idx="2">
                  <c:v>1802</c:v>
                </c:pt>
                <c:pt idx="3">
                  <c:v>1956</c:v>
                </c:pt>
                <c:pt idx="4">
                  <c:v>2140</c:v>
                </c:pt>
                <c:pt idx="5">
                  <c:v>2259</c:v>
                </c:pt>
                <c:pt idx="6">
                  <c:v>2601</c:v>
                </c:pt>
              </c:numCache>
            </c:numRef>
          </c:val>
          <c:smooth val="0"/>
          <c:extLst xmlns:c16r2="http://schemas.microsoft.com/office/drawing/2015/06/chart">
            <c:ext xmlns:c16="http://schemas.microsoft.com/office/drawing/2014/chart" uri="{C3380CC4-5D6E-409C-BE32-E72D297353CC}">
              <c16:uniqueId val="{00000001-AC0B-4EDB-88AD-5DDA11F608C6}"/>
            </c:ext>
          </c:extLst>
        </c:ser>
        <c:ser>
          <c:idx val="2"/>
          <c:order val="2"/>
          <c:tx>
            <c:v>Lena</c:v>
          </c:tx>
          <c:spPr>
            <a:ln w="28575" cap="rnd">
              <a:solidFill>
                <a:schemeClr val="accent1">
                  <a:tint val="65000"/>
                </a:schemeClr>
              </a:solidFill>
              <a:round/>
            </a:ln>
            <a:effectLst/>
          </c:spPr>
          <c:marker>
            <c:symbol val="circle"/>
            <c:size val="5"/>
            <c:spPr>
              <a:solidFill>
                <a:schemeClr val="accent1">
                  <a:tint val="65000"/>
                </a:schemeClr>
              </a:solidFill>
              <a:ln w="9525">
                <a:solidFill>
                  <a:schemeClr val="accent1">
                    <a:tint val="65000"/>
                  </a:schemeClr>
                </a:solidFill>
              </a:ln>
              <a:effectLst/>
            </c:spPr>
          </c:marker>
          <c:dLbls>
            <c:dLbl>
              <c:idx val="0"/>
              <c:layout>
                <c:manualLayout>
                  <c:x val="-5.4111111111111089E-2"/>
                  <c:y val="-4.86803732866725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335-4054-AB90-4B4D90B0BC08}"/>
                </c:ext>
              </c:extLst>
            </c:dLbl>
            <c:dLbl>
              <c:idx val="2"/>
              <c:layout>
                <c:manualLayout>
                  <c:x val="-5.1333333333333335E-2"/>
                  <c:y val="-3.47914843977836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335-4054-AB90-4B4D90B0BC08}"/>
                </c:ext>
              </c:extLst>
            </c:dLbl>
            <c:dLbl>
              <c:idx val="3"/>
              <c:layout>
                <c:manualLayout>
                  <c:x val="-5.6888888888888989E-2"/>
                  <c:y val="-3.94211140274132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335-4054-AB90-4B4D90B0BC08}"/>
                </c:ext>
              </c:extLst>
            </c:dLbl>
            <c:dLbl>
              <c:idx val="4"/>
              <c:layout>
                <c:manualLayout>
                  <c:x val="-5.1333333333333335E-2"/>
                  <c:y val="2.07640711577719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335-4054-AB90-4B4D90B0BC08}"/>
                </c:ext>
              </c:extLst>
            </c:dLbl>
            <c:dLbl>
              <c:idx val="5"/>
              <c:layout>
                <c:manualLayout>
                  <c:x val="-5.4111111111111013E-2"/>
                  <c:y val="3.4652960046660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335-4054-AB90-4B4D90B0BC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Asuntos!$B$4:$B$10</c:f>
              <c:numCache>
                <c:formatCode>General</c:formatCode>
                <c:ptCount val="7"/>
                <c:pt idx="0">
                  <c:v>2018</c:v>
                </c:pt>
                <c:pt idx="1">
                  <c:v>2019</c:v>
                </c:pt>
                <c:pt idx="2">
                  <c:v>2020</c:v>
                </c:pt>
                <c:pt idx="3">
                  <c:v>2021</c:v>
                </c:pt>
                <c:pt idx="4">
                  <c:v>2022</c:v>
                </c:pt>
                <c:pt idx="5">
                  <c:v>2023</c:v>
                </c:pt>
                <c:pt idx="6">
                  <c:v>2024</c:v>
                </c:pt>
              </c:numCache>
            </c:numRef>
          </c:cat>
          <c:val>
            <c:numRef>
              <c:f>Asuntos!$E$4:$E$10</c:f>
              <c:numCache>
                <c:formatCode>General</c:formatCode>
                <c:ptCount val="7"/>
                <c:pt idx="0">
                  <c:v>1538</c:v>
                </c:pt>
                <c:pt idx="1">
                  <c:v>1812</c:v>
                </c:pt>
                <c:pt idx="2">
                  <c:v>1592</c:v>
                </c:pt>
                <c:pt idx="3">
                  <c:v>1652</c:v>
                </c:pt>
                <c:pt idx="4">
                  <c:v>1976</c:v>
                </c:pt>
                <c:pt idx="5">
                  <c:v>2142</c:v>
                </c:pt>
                <c:pt idx="6">
                  <c:v>2148</c:v>
                </c:pt>
              </c:numCache>
            </c:numRef>
          </c:val>
          <c:smooth val="0"/>
          <c:extLst xmlns:c16r2="http://schemas.microsoft.com/office/drawing/2015/06/chart">
            <c:ext xmlns:c16="http://schemas.microsoft.com/office/drawing/2014/chart" uri="{C3380CC4-5D6E-409C-BE32-E72D297353CC}">
              <c16:uniqueId val="{00000002-AC0B-4EDB-88AD-5DDA11F608C6}"/>
            </c:ext>
          </c:extLst>
        </c:ser>
        <c:dLbls>
          <c:dLblPos val="t"/>
          <c:showLegendKey val="0"/>
          <c:showVal val="1"/>
          <c:showCatName val="0"/>
          <c:showSerName val="0"/>
          <c:showPercent val="0"/>
          <c:showBubbleSize val="0"/>
        </c:dLbls>
        <c:marker val="1"/>
        <c:smooth val="0"/>
        <c:axId val="126034688"/>
        <c:axId val="126036224"/>
      </c:lineChart>
      <c:catAx>
        <c:axId val="12603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036224"/>
        <c:crosses val="autoZero"/>
        <c:auto val="1"/>
        <c:lblAlgn val="ctr"/>
        <c:lblOffset val="100"/>
        <c:noMultiLvlLbl val="0"/>
      </c:catAx>
      <c:valAx>
        <c:axId val="1260362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034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en-US" sz="1400" b="1" i="0" u="none" strike="noStrike" kern="1200" spc="0" baseline="0">
                <a:solidFill>
                  <a:srgbClr val="6E0505"/>
                </a:solidFill>
                <a:latin typeface="+mn-lt"/>
                <a:ea typeface="+mn-ea"/>
                <a:cs typeface="+mn-cs"/>
              </a:defRPr>
            </a:pPr>
            <a:r>
              <a:rPr lang="en-US" sz="1400" b="1" i="0" u="none" strike="noStrike" kern="1200" spc="0" baseline="0">
                <a:solidFill>
                  <a:srgbClr val="6E0505"/>
                </a:solidFill>
                <a:latin typeface="+mn-lt"/>
                <a:ea typeface="+mn-ea"/>
                <a:cs typeface="+mn-cs"/>
              </a:rPr>
              <a:t>Ejecuciones Registradas por Partido judicial</a:t>
            </a:r>
          </a:p>
        </c:rich>
      </c:tx>
      <c:layout>
        <c:manualLayout>
          <c:xMode val="edge"/>
          <c:yMode val="edge"/>
          <c:x val="0.14787554757149574"/>
          <c:y val="1.3904982618771726E-2"/>
        </c:manualLayout>
      </c:layout>
      <c:overlay val="0"/>
      <c:spPr>
        <a:noFill/>
        <a:ln>
          <a:noFill/>
        </a:ln>
        <a:effectLst/>
      </c:spPr>
    </c:title>
    <c:autoTitleDeleted val="0"/>
    <c:plotArea>
      <c:layout/>
      <c:lineChart>
        <c:grouping val="standard"/>
        <c:varyColors val="0"/>
        <c:ser>
          <c:idx val="0"/>
          <c:order val="0"/>
          <c:tx>
            <c:v>Grado</c:v>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0"/>
              <c:layout>
                <c:manualLayout>
                  <c:x val="-3.8361248426727217E-2"/>
                  <c:y val="3.4693114113922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D47-4426-91DE-8F4D878181B9}"/>
                </c:ext>
              </c:extLst>
            </c:dLbl>
            <c:dLbl>
              <c:idx val="1"/>
              <c:layout>
                <c:manualLayout>
                  <c:x val="-4.0921218239240713E-2"/>
                  <c:y val="3.93281083201795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D47-4426-91DE-8F4D878181B9}"/>
                </c:ext>
              </c:extLst>
            </c:dLbl>
            <c:dLbl>
              <c:idx val="2"/>
              <c:layout>
                <c:manualLayout>
                  <c:x val="-4.0921218239240671E-2"/>
                  <c:y val="3.932810832017947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D47-4426-91DE-8F4D878181B9}"/>
                </c:ext>
              </c:extLst>
            </c:dLbl>
            <c:dLbl>
              <c:idx val="3"/>
              <c:layout>
                <c:manualLayout>
                  <c:x val="-3.8361248426727217E-2"/>
                  <c:y val="3.46931141139223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D47-4426-91DE-8F4D878181B9}"/>
                </c:ext>
              </c:extLst>
            </c:dLbl>
            <c:dLbl>
              <c:idx val="4"/>
              <c:layout>
                <c:manualLayout>
                  <c:x val="-4.604115786426758E-2"/>
                  <c:y val="4.39631025264368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D47-4426-91DE-8F4D878181B9}"/>
                </c:ext>
              </c:extLst>
            </c:dLbl>
            <c:dLbl>
              <c:idx val="5"/>
              <c:layout>
                <c:manualLayout>
                  <c:x val="-4.604115786426758E-2"/>
                  <c:y val="4.39631025264368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D47-4426-91DE-8F4D878181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Ejecuciones!$D$4:$D$10</c:f>
              <c:numCache>
                <c:formatCode>General</c:formatCode>
                <c:ptCount val="7"/>
                <c:pt idx="0">
                  <c:v>206</c:v>
                </c:pt>
                <c:pt idx="1">
                  <c:v>173</c:v>
                </c:pt>
                <c:pt idx="2">
                  <c:v>182</c:v>
                </c:pt>
                <c:pt idx="3">
                  <c:v>207</c:v>
                </c:pt>
                <c:pt idx="4">
                  <c:v>212</c:v>
                </c:pt>
                <c:pt idx="5">
                  <c:v>198</c:v>
                </c:pt>
                <c:pt idx="6">
                  <c:v>374</c:v>
                </c:pt>
              </c:numCache>
            </c:numRef>
          </c:val>
          <c:smooth val="0"/>
          <c:extLst xmlns:c16r2="http://schemas.microsoft.com/office/drawing/2015/06/chart">
            <c:ext xmlns:c16="http://schemas.microsoft.com/office/drawing/2014/chart" uri="{C3380CC4-5D6E-409C-BE32-E72D297353CC}">
              <c16:uniqueId val="{00000000-9B60-4910-BCAA-AA573E06C981}"/>
            </c:ext>
          </c:extLst>
        </c:ser>
        <c:ser>
          <c:idx val="1"/>
          <c:order val="1"/>
          <c:tx>
            <c:v>Laviana</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layout>
                <c:manualLayout>
                  <c:x val="-4.604115786426758E-2"/>
                  <c:y val="2.542312570140783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D47-4426-91DE-8F4D878181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Ejecuciones!$E$4:$E$10</c:f>
              <c:numCache>
                <c:formatCode>General</c:formatCode>
                <c:ptCount val="7"/>
                <c:pt idx="0">
                  <c:v>320</c:v>
                </c:pt>
                <c:pt idx="1">
                  <c:v>390</c:v>
                </c:pt>
                <c:pt idx="2">
                  <c:v>344</c:v>
                </c:pt>
                <c:pt idx="3">
                  <c:v>398</c:v>
                </c:pt>
                <c:pt idx="4">
                  <c:v>375</c:v>
                </c:pt>
                <c:pt idx="5">
                  <c:v>261</c:v>
                </c:pt>
                <c:pt idx="6">
                  <c:v>532</c:v>
                </c:pt>
              </c:numCache>
            </c:numRef>
          </c:val>
          <c:smooth val="0"/>
          <c:extLst xmlns:c16r2="http://schemas.microsoft.com/office/drawing/2015/06/chart">
            <c:ext xmlns:c16="http://schemas.microsoft.com/office/drawing/2014/chart" uri="{C3380CC4-5D6E-409C-BE32-E72D297353CC}">
              <c16:uniqueId val="{00000001-9B60-4910-BCAA-AA573E06C981}"/>
            </c:ext>
          </c:extLst>
        </c:ser>
        <c:ser>
          <c:idx val="2"/>
          <c:order val="2"/>
          <c:tx>
            <c:v>Lena</c:v>
          </c:tx>
          <c:spPr>
            <a:ln w="28575" cap="rnd">
              <a:solidFill>
                <a:schemeClr val="accent2">
                  <a:tint val="65000"/>
                </a:schemeClr>
              </a:solidFill>
              <a:round/>
            </a:ln>
            <a:effectLst/>
          </c:spPr>
          <c:marker>
            <c:symbol val="circle"/>
            <c:size val="5"/>
            <c:spPr>
              <a:solidFill>
                <a:schemeClr val="accent2">
                  <a:tint val="65000"/>
                </a:schemeClr>
              </a:solidFill>
              <a:ln w="9525">
                <a:solidFill>
                  <a:schemeClr val="accent2">
                    <a:tint val="65000"/>
                  </a:schemeClr>
                </a:solidFill>
              </a:ln>
              <a:effectLst/>
            </c:spPr>
          </c:marker>
          <c:dLbls>
            <c:dLbl>
              <c:idx val="2"/>
              <c:layout>
                <c:manualLayout>
                  <c:x val="-4.0921218239240671E-2"/>
                  <c:y val="-6.26417642174797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D47-4426-91DE-8F4D878181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Ejecuciones!$F$4:$F$10</c:f>
              <c:numCache>
                <c:formatCode>General</c:formatCode>
                <c:ptCount val="7"/>
                <c:pt idx="0">
                  <c:v>260</c:v>
                </c:pt>
                <c:pt idx="1">
                  <c:v>238</c:v>
                </c:pt>
                <c:pt idx="2">
                  <c:v>192</c:v>
                </c:pt>
                <c:pt idx="3">
                  <c:v>259</c:v>
                </c:pt>
                <c:pt idx="4">
                  <c:v>300</c:v>
                </c:pt>
                <c:pt idx="5">
                  <c:v>284</c:v>
                </c:pt>
                <c:pt idx="6">
                  <c:v>376</c:v>
                </c:pt>
              </c:numCache>
            </c:numRef>
          </c:val>
          <c:smooth val="0"/>
          <c:extLst xmlns:c16r2="http://schemas.microsoft.com/office/drawing/2015/06/chart">
            <c:ext xmlns:c16="http://schemas.microsoft.com/office/drawing/2014/chart" uri="{C3380CC4-5D6E-409C-BE32-E72D297353CC}">
              <c16:uniqueId val="{00000002-9B60-4910-BCAA-AA573E06C981}"/>
            </c:ext>
          </c:extLst>
        </c:ser>
        <c:dLbls>
          <c:dLblPos val="t"/>
          <c:showLegendKey val="0"/>
          <c:showVal val="1"/>
          <c:showCatName val="0"/>
          <c:showSerName val="0"/>
          <c:showPercent val="0"/>
          <c:showBubbleSize val="0"/>
        </c:dLbls>
        <c:marker val="1"/>
        <c:smooth val="0"/>
        <c:axId val="126109568"/>
        <c:axId val="126111104"/>
      </c:lineChart>
      <c:catAx>
        <c:axId val="12610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111104"/>
        <c:crosses val="autoZero"/>
        <c:auto val="1"/>
        <c:lblAlgn val="ctr"/>
        <c:lblOffset val="100"/>
        <c:noMultiLvlLbl val="0"/>
      </c:catAx>
      <c:valAx>
        <c:axId val="126111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109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rgbClr val="203864"/>
                </a:solidFill>
              </a:rPr>
              <a:t>Asuntos </a:t>
            </a:r>
            <a:r>
              <a:rPr lang="en-US" sz="1400" b="1" i="0" u="none" strike="noStrike" kern="1200" spc="0" baseline="0" err="1">
                <a:solidFill>
                  <a:srgbClr val="203864"/>
                </a:solidFill>
              </a:rPr>
              <a:t>Ingresados</a:t>
            </a:r>
            <a:endParaRPr lang="en-US" sz="1400" b="1" i="0" u="none" strike="noStrike" kern="1200" spc="0" baseline="0">
              <a:solidFill>
                <a:srgbClr val="203864"/>
              </a:solidFill>
            </a:endParaRPr>
          </a:p>
        </c:rich>
      </c:tx>
      <c:layout/>
      <c:overlay val="0"/>
      <c:spPr>
        <a:noFill/>
        <a:ln>
          <a:noFill/>
        </a:ln>
        <a:effectLst/>
      </c:spPr>
    </c:title>
    <c:autoTitleDeleted val="0"/>
    <c:plotArea>
      <c:layout/>
      <c:lineChart>
        <c:grouping val="standard"/>
        <c:varyColors val="0"/>
        <c:ser>
          <c:idx val="0"/>
          <c:order val="0"/>
          <c:tx>
            <c:strRef>
              <c:f>'Asuntos x estado'!$D$3</c:f>
              <c:strCache>
                <c:ptCount val="1"/>
                <c:pt idx="0">
                  <c:v>Ingresados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7B8E-4BC5-98D0-653B3FB5AA91}"/>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7B8E-4BC5-98D0-653B3FB5AA9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1994A4"/>
                </a:solidFill>
                <a:prstDash val="sysDot"/>
              </a:ln>
              <a:effectLst/>
            </c:spPr>
            <c:trendlineType val="linear"/>
            <c:dispRSqr val="0"/>
            <c:dispEq val="0"/>
          </c:trendline>
          <c:cat>
            <c:numRef>
              <c:f>'Asuntos x estado'!$B$4:$B$12</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'Asuntos x estado'!$D$4:$D$12</c:f>
              <c:numCache>
                <c:formatCode>General</c:formatCode>
                <c:ptCount val="9"/>
                <c:pt idx="0">
                  <c:v>1099</c:v>
                </c:pt>
                <c:pt idx="1">
                  <c:v>1035</c:v>
                </c:pt>
                <c:pt idx="2">
                  <c:v>996</c:v>
                </c:pt>
                <c:pt idx="3">
                  <c:v>1052</c:v>
                </c:pt>
                <c:pt idx="4">
                  <c:v>1235</c:v>
                </c:pt>
                <c:pt idx="5">
                  <c:v>1178</c:v>
                </c:pt>
                <c:pt idx="6">
                  <c:v>1111</c:v>
                </c:pt>
                <c:pt idx="7">
                  <c:v>1187</c:v>
                </c:pt>
                <c:pt idx="8">
                  <c:v>1238</c:v>
                </c:pt>
              </c:numCache>
            </c:numRef>
          </c:val>
          <c:smooth val="0"/>
          <c:extLst xmlns:c16r2="http://schemas.microsoft.com/office/drawing/2015/06/chart">
            <c:ext xmlns:c16="http://schemas.microsoft.com/office/drawing/2014/chart" uri="{C3380CC4-5D6E-409C-BE32-E72D297353CC}">
              <c16:uniqueId val="{00000000-7B8E-4BC5-98D0-653B3FB5AA91}"/>
            </c:ext>
          </c:extLst>
        </c:ser>
        <c:dLbls>
          <c:showLegendKey val="0"/>
          <c:showVal val="0"/>
          <c:showCatName val="0"/>
          <c:showSerName val="0"/>
          <c:showPercent val="0"/>
          <c:showBubbleSize val="0"/>
        </c:dLbls>
        <c:marker val="1"/>
        <c:smooth val="0"/>
        <c:axId val="125926784"/>
        <c:axId val="125928576"/>
      </c:lineChart>
      <c:catAx>
        <c:axId val="12592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5928576"/>
        <c:crosses val="autoZero"/>
        <c:auto val="1"/>
        <c:lblAlgn val="ctr"/>
        <c:lblOffset val="100"/>
        <c:noMultiLvlLbl val="0"/>
      </c:catAx>
      <c:valAx>
        <c:axId val="1259285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59267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chemeClr val="accent2">
                    <a:lumMod val="50000"/>
                  </a:schemeClr>
                </a:solidFill>
              </a:rPr>
              <a:t>Ejecuciones registradas</a:t>
            </a:r>
          </a:p>
        </c:rich>
      </c:tx>
      <c:layout/>
      <c:overlay val="0"/>
      <c:spPr>
        <a:noFill/>
        <a:ln>
          <a:noFill/>
        </a:ln>
        <a:effectLst/>
      </c:spPr>
    </c:title>
    <c:autoTitleDeleted val="0"/>
    <c:plotArea>
      <c:layout/>
      <c:lineChart>
        <c:grouping val="standard"/>
        <c:varyColors val="0"/>
        <c:ser>
          <c:idx val="0"/>
          <c:order val="0"/>
          <c:tx>
            <c:strRef>
              <c:f>Ejecuciones!$D$4</c:f>
              <c:strCache>
                <c:ptCount val="1"/>
                <c:pt idx="0">
                  <c:v>Registradas</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2E40-4D46-82C9-79A0DB6EF42D}"/>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2E40-4D46-82C9-79A0DB6EF42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2">
                    <a:lumMod val="50000"/>
                  </a:schemeClr>
                </a:solidFill>
                <a:prstDash val="sysDot"/>
              </a:ln>
              <a:effectLst/>
            </c:spPr>
            <c:trendlineType val="linear"/>
            <c:dispRSqr val="0"/>
            <c:dispEq val="0"/>
          </c:trendline>
          <c:cat>
            <c:numRef>
              <c:f>Ejecuciones!$C$5:$C$13</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Ejecuciones!$D$5:$D$13</c:f>
              <c:numCache>
                <c:formatCode>General</c:formatCode>
                <c:ptCount val="9"/>
                <c:pt idx="0">
                  <c:v>934</c:v>
                </c:pt>
                <c:pt idx="1">
                  <c:v>956</c:v>
                </c:pt>
                <c:pt idx="2">
                  <c:v>822</c:v>
                </c:pt>
                <c:pt idx="3">
                  <c:v>957</c:v>
                </c:pt>
                <c:pt idx="4">
                  <c:v>1067</c:v>
                </c:pt>
                <c:pt idx="5">
                  <c:v>968</c:v>
                </c:pt>
                <c:pt idx="6">
                  <c:v>1101</c:v>
                </c:pt>
                <c:pt idx="7">
                  <c:v>1099</c:v>
                </c:pt>
                <c:pt idx="8">
                  <c:v>1147</c:v>
                </c:pt>
              </c:numCache>
            </c:numRef>
          </c:val>
          <c:smooth val="0"/>
          <c:extLst xmlns:c16r2="http://schemas.microsoft.com/office/drawing/2015/06/chart">
            <c:ext xmlns:c16="http://schemas.microsoft.com/office/drawing/2014/chart" uri="{C3380CC4-5D6E-409C-BE32-E72D297353CC}">
              <c16:uniqueId val="{00000000-2E40-4D46-82C9-79A0DB6EF42D}"/>
            </c:ext>
          </c:extLst>
        </c:ser>
        <c:dLbls>
          <c:dLblPos val="t"/>
          <c:showLegendKey val="0"/>
          <c:showVal val="1"/>
          <c:showCatName val="0"/>
          <c:showSerName val="0"/>
          <c:showPercent val="0"/>
          <c:showBubbleSize val="0"/>
        </c:dLbls>
        <c:marker val="1"/>
        <c:smooth val="0"/>
        <c:axId val="123698176"/>
        <c:axId val="123699968"/>
      </c:lineChart>
      <c:catAx>
        <c:axId val="12369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699968"/>
        <c:crosses val="autoZero"/>
        <c:auto val="1"/>
        <c:lblAlgn val="ctr"/>
        <c:lblOffset val="100"/>
        <c:noMultiLvlLbl val="0"/>
      </c:catAx>
      <c:valAx>
        <c:axId val="123699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6981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err="1">
                <a:solidFill>
                  <a:srgbClr val="6E0505"/>
                </a:solidFill>
              </a:rPr>
              <a:t>Ejecuciones</a:t>
            </a:r>
            <a:r>
              <a:rPr lang="en-US" sz="1400" b="1" i="0" u="none" strike="noStrike" kern="1200" spc="0" baseline="0">
                <a:solidFill>
                  <a:srgbClr val="6E0505"/>
                </a:solidFill>
              </a:rPr>
              <a:t> </a:t>
            </a:r>
            <a:r>
              <a:rPr lang="en-US" sz="1400" b="1" i="0" u="none" strike="noStrike" kern="1200" spc="0" baseline="0" err="1">
                <a:solidFill>
                  <a:srgbClr val="6E0505"/>
                </a:solidFill>
              </a:rPr>
              <a:t>Registradas</a:t>
            </a:r>
            <a:endParaRPr lang="en-US" sz="1400" b="1" i="0" u="none" strike="noStrike" kern="1200" spc="0" baseline="0">
              <a:solidFill>
                <a:srgbClr val="6E0505"/>
              </a:solidFill>
            </a:endParaRPr>
          </a:p>
        </c:rich>
      </c:tx>
      <c:layout/>
      <c:overlay val="0"/>
      <c:spPr>
        <a:noFill/>
        <a:ln>
          <a:noFill/>
        </a:ln>
        <a:effectLst/>
      </c:spPr>
    </c:title>
    <c:autoTitleDeleted val="0"/>
    <c:plotArea>
      <c:layout/>
      <c:lineChart>
        <c:grouping val="standard"/>
        <c:varyColors val="0"/>
        <c:ser>
          <c:idx val="0"/>
          <c:order val="0"/>
          <c:tx>
            <c:strRef>
              <c:f>Ejecuciones!$D$3</c:f>
              <c:strCache>
                <c:ptCount val="1"/>
                <c:pt idx="0">
                  <c:v>Registradas</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6EE7-4F3A-97D4-AB04624B5847}"/>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6EE7-4F3A-97D4-AB04624B584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2">
                    <a:lumMod val="50000"/>
                  </a:schemeClr>
                </a:solidFill>
                <a:prstDash val="sysDot"/>
              </a:ln>
              <a:effectLst/>
            </c:spPr>
            <c:trendlineType val="linear"/>
            <c:dispRSqr val="0"/>
            <c:dispEq val="0"/>
          </c:trendline>
          <c:cat>
            <c:numRef>
              <c:f>Ejecuciones!$C$4:$C$12</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Ejecuciones!$D$4:$D$12</c:f>
              <c:numCache>
                <c:formatCode>General</c:formatCode>
                <c:ptCount val="9"/>
                <c:pt idx="0">
                  <c:v>128</c:v>
                </c:pt>
                <c:pt idx="1">
                  <c:v>110</c:v>
                </c:pt>
                <c:pt idx="2">
                  <c:v>101</c:v>
                </c:pt>
                <c:pt idx="3">
                  <c:v>122</c:v>
                </c:pt>
                <c:pt idx="4">
                  <c:v>137</c:v>
                </c:pt>
                <c:pt idx="5">
                  <c:v>113</c:v>
                </c:pt>
                <c:pt idx="6">
                  <c:v>104</c:v>
                </c:pt>
                <c:pt idx="7">
                  <c:v>115</c:v>
                </c:pt>
                <c:pt idx="8">
                  <c:v>113</c:v>
                </c:pt>
              </c:numCache>
            </c:numRef>
          </c:val>
          <c:smooth val="0"/>
          <c:extLst xmlns:c16r2="http://schemas.microsoft.com/office/drawing/2015/06/chart">
            <c:ext xmlns:c16="http://schemas.microsoft.com/office/drawing/2014/chart" uri="{C3380CC4-5D6E-409C-BE32-E72D297353CC}">
              <c16:uniqueId val="{00000000-6EE7-4F3A-97D4-AB04624B5847}"/>
            </c:ext>
          </c:extLst>
        </c:ser>
        <c:dLbls>
          <c:showLegendKey val="0"/>
          <c:showVal val="0"/>
          <c:showCatName val="0"/>
          <c:showSerName val="0"/>
          <c:showPercent val="0"/>
          <c:showBubbleSize val="0"/>
        </c:dLbls>
        <c:marker val="1"/>
        <c:smooth val="0"/>
        <c:axId val="126436480"/>
        <c:axId val="126438016"/>
      </c:lineChart>
      <c:catAx>
        <c:axId val="12643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438016"/>
        <c:crosses val="autoZero"/>
        <c:auto val="1"/>
        <c:lblAlgn val="ctr"/>
        <c:lblOffset val="100"/>
        <c:noMultiLvlLbl val="0"/>
      </c:catAx>
      <c:valAx>
        <c:axId val="1264380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436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rgbClr val="203864"/>
                </a:solidFill>
              </a:rPr>
              <a:t>Evolución anual Asuntos</a:t>
            </a:r>
          </a:p>
        </c:rich>
      </c:tx>
      <c:layout/>
      <c:overlay val="0"/>
      <c:spPr>
        <a:noFill/>
        <a:ln>
          <a:noFill/>
        </a:ln>
        <a:effectLst/>
      </c:spPr>
    </c:title>
    <c:autoTitleDeleted val="0"/>
    <c:plotArea>
      <c:layout/>
      <c:lineChart>
        <c:grouping val="standard"/>
        <c:varyColors val="0"/>
        <c:ser>
          <c:idx val="0"/>
          <c:order val="0"/>
          <c:tx>
            <c:v>En trámite al inicio del período</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estado'!$B$4:$B$10</c:f>
              <c:numCache>
                <c:formatCode>General</c:formatCode>
                <c:ptCount val="7"/>
                <c:pt idx="0">
                  <c:v>2018</c:v>
                </c:pt>
                <c:pt idx="1">
                  <c:v>2019</c:v>
                </c:pt>
                <c:pt idx="2">
                  <c:v>2020</c:v>
                </c:pt>
                <c:pt idx="3">
                  <c:v>2021</c:v>
                </c:pt>
                <c:pt idx="4">
                  <c:v>2022</c:v>
                </c:pt>
                <c:pt idx="5">
                  <c:v>2023</c:v>
                </c:pt>
                <c:pt idx="6">
                  <c:v>2024</c:v>
                </c:pt>
              </c:numCache>
            </c:numRef>
          </c:cat>
          <c:val>
            <c:numRef>
              <c:f>'Asuntos x estado'!$C$4:$C$10</c:f>
              <c:numCache>
                <c:formatCode>General</c:formatCode>
                <c:ptCount val="7"/>
                <c:pt idx="0">
                  <c:v>196</c:v>
                </c:pt>
                <c:pt idx="1">
                  <c:v>230</c:v>
                </c:pt>
                <c:pt idx="2">
                  <c:v>298</c:v>
                </c:pt>
                <c:pt idx="3">
                  <c:v>356</c:v>
                </c:pt>
                <c:pt idx="4">
                  <c:v>284</c:v>
                </c:pt>
                <c:pt idx="5">
                  <c:v>286</c:v>
                </c:pt>
                <c:pt idx="6">
                  <c:v>349</c:v>
                </c:pt>
              </c:numCache>
            </c:numRef>
          </c:val>
          <c:smooth val="0"/>
          <c:extLst xmlns:c16r2="http://schemas.microsoft.com/office/drawing/2015/06/chart">
            <c:ext xmlns:c16="http://schemas.microsoft.com/office/drawing/2014/chart" uri="{C3380CC4-5D6E-409C-BE32-E72D297353CC}">
              <c16:uniqueId val="{00000000-FA7E-4EAC-BD2E-B7C581DB176A}"/>
            </c:ext>
          </c:extLst>
        </c:ser>
        <c:ser>
          <c:idx val="1"/>
          <c:order val="1"/>
          <c:tx>
            <c:v>Ingresados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estado'!$B$4:$B$10</c:f>
              <c:numCache>
                <c:formatCode>General</c:formatCode>
                <c:ptCount val="7"/>
                <c:pt idx="0">
                  <c:v>2018</c:v>
                </c:pt>
                <c:pt idx="1">
                  <c:v>2019</c:v>
                </c:pt>
                <c:pt idx="2">
                  <c:v>2020</c:v>
                </c:pt>
                <c:pt idx="3">
                  <c:v>2021</c:v>
                </c:pt>
                <c:pt idx="4">
                  <c:v>2022</c:v>
                </c:pt>
                <c:pt idx="5">
                  <c:v>2023</c:v>
                </c:pt>
                <c:pt idx="6">
                  <c:v>2024</c:v>
                </c:pt>
              </c:numCache>
            </c:numRef>
          </c:cat>
          <c:val>
            <c:numRef>
              <c:f>'Asuntos x estado'!$D$4:$D$10</c:f>
              <c:numCache>
                <c:formatCode>General</c:formatCode>
                <c:ptCount val="7"/>
                <c:pt idx="0">
                  <c:v>1099</c:v>
                </c:pt>
                <c:pt idx="1">
                  <c:v>1035</c:v>
                </c:pt>
                <c:pt idx="2">
                  <c:v>996</c:v>
                </c:pt>
                <c:pt idx="3">
                  <c:v>1052</c:v>
                </c:pt>
                <c:pt idx="4">
                  <c:v>1235</c:v>
                </c:pt>
                <c:pt idx="5">
                  <c:v>1178</c:v>
                </c:pt>
                <c:pt idx="6">
                  <c:v>1111</c:v>
                </c:pt>
              </c:numCache>
            </c:numRef>
          </c:val>
          <c:smooth val="0"/>
          <c:extLst xmlns:c16r2="http://schemas.microsoft.com/office/drawing/2015/06/chart">
            <c:ext xmlns:c16="http://schemas.microsoft.com/office/drawing/2014/chart" uri="{C3380CC4-5D6E-409C-BE32-E72D297353CC}">
              <c16:uniqueId val="{00000001-FA7E-4EAC-BD2E-B7C581DB176A}"/>
            </c:ext>
          </c:extLst>
        </c:ser>
        <c:ser>
          <c:idx val="2"/>
          <c:order val="2"/>
          <c:tx>
            <c:v>Resueltos</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estado'!$B$4:$B$10</c:f>
              <c:numCache>
                <c:formatCode>General</c:formatCode>
                <c:ptCount val="7"/>
                <c:pt idx="0">
                  <c:v>2018</c:v>
                </c:pt>
                <c:pt idx="1">
                  <c:v>2019</c:v>
                </c:pt>
                <c:pt idx="2">
                  <c:v>2020</c:v>
                </c:pt>
                <c:pt idx="3">
                  <c:v>2021</c:v>
                </c:pt>
                <c:pt idx="4">
                  <c:v>2022</c:v>
                </c:pt>
                <c:pt idx="5">
                  <c:v>2023</c:v>
                </c:pt>
                <c:pt idx="6">
                  <c:v>2024</c:v>
                </c:pt>
              </c:numCache>
            </c:numRef>
          </c:cat>
          <c:val>
            <c:numRef>
              <c:f>'Asuntos x estado'!$E$4:$E$10</c:f>
              <c:numCache>
                <c:formatCode>General</c:formatCode>
                <c:ptCount val="7"/>
                <c:pt idx="0">
                  <c:v>1070</c:v>
                </c:pt>
                <c:pt idx="1">
                  <c:v>973</c:v>
                </c:pt>
                <c:pt idx="2">
                  <c:v>938</c:v>
                </c:pt>
                <c:pt idx="3">
                  <c:v>1124</c:v>
                </c:pt>
                <c:pt idx="4">
                  <c:v>1233</c:v>
                </c:pt>
                <c:pt idx="5">
                  <c:v>1115</c:v>
                </c:pt>
                <c:pt idx="6">
                  <c:v>1111</c:v>
                </c:pt>
              </c:numCache>
            </c:numRef>
          </c:val>
          <c:smooth val="0"/>
          <c:extLst xmlns:c16r2="http://schemas.microsoft.com/office/drawing/2015/06/chart">
            <c:ext xmlns:c16="http://schemas.microsoft.com/office/drawing/2014/chart" uri="{C3380CC4-5D6E-409C-BE32-E72D297353CC}">
              <c16:uniqueId val="{00000002-FA7E-4EAC-BD2E-B7C581DB176A}"/>
            </c:ext>
          </c:extLst>
        </c:ser>
        <c:ser>
          <c:idx val="3"/>
          <c:order val="3"/>
          <c:tx>
            <c:v>En trámite al final del período</c:v>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estado'!$B$4:$B$10</c:f>
              <c:numCache>
                <c:formatCode>General</c:formatCode>
                <c:ptCount val="7"/>
                <c:pt idx="0">
                  <c:v>2018</c:v>
                </c:pt>
                <c:pt idx="1">
                  <c:v>2019</c:v>
                </c:pt>
                <c:pt idx="2">
                  <c:v>2020</c:v>
                </c:pt>
                <c:pt idx="3">
                  <c:v>2021</c:v>
                </c:pt>
                <c:pt idx="4">
                  <c:v>2022</c:v>
                </c:pt>
                <c:pt idx="5">
                  <c:v>2023</c:v>
                </c:pt>
                <c:pt idx="6">
                  <c:v>2024</c:v>
                </c:pt>
              </c:numCache>
            </c:numRef>
          </c:cat>
          <c:val>
            <c:numRef>
              <c:f>'Asuntos x estado'!$F$4:$F$10</c:f>
              <c:numCache>
                <c:formatCode>General</c:formatCode>
                <c:ptCount val="7"/>
                <c:pt idx="0">
                  <c:v>230</c:v>
                </c:pt>
                <c:pt idx="1">
                  <c:v>298</c:v>
                </c:pt>
                <c:pt idx="2">
                  <c:v>356</c:v>
                </c:pt>
                <c:pt idx="3">
                  <c:v>284</c:v>
                </c:pt>
                <c:pt idx="4">
                  <c:v>286</c:v>
                </c:pt>
                <c:pt idx="5">
                  <c:v>349</c:v>
                </c:pt>
                <c:pt idx="6">
                  <c:v>356</c:v>
                </c:pt>
              </c:numCache>
            </c:numRef>
          </c:val>
          <c:smooth val="0"/>
          <c:extLst xmlns:c16r2="http://schemas.microsoft.com/office/drawing/2015/06/chart">
            <c:ext xmlns:c16="http://schemas.microsoft.com/office/drawing/2014/chart" uri="{C3380CC4-5D6E-409C-BE32-E72D297353CC}">
              <c16:uniqueId val="{00000003-FA7E-4EAC-BD2E-B7C581DB176A}"/>
            </c:ext>
          </c:extLst>
        </c:ser>
        <c:dLbls>
          <c:showLegendKey val="0"/>
          <c:showVal val="0"/>
          <c:showCatName val="0"/>
          <c:showSerName val="0"/>
          <c:showPercent val="0"/>
          <c:showBubbleSize val="0"/>
        </c:dLbls>
        <c:marker val="1"/>
        <c:smooth val="0"/>
        <c:axId val="126287872"/>
        <c:axId val="126289408"/>
      </c:lineChart>
      <c:catAx>
        <c:axId val="1262878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289408"/>
        <c:crosses val="autoZero"/>
        <c:auto val="1"/>
        <c:lblAlgn val="ctr"/>
        <c:lblOffset val="100"/>
        <c:noMultiLvlLbl val="0"/>
      </c:catAx>
      <c:valAx>
        <c:axId val="126289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287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rgbClr val="6E0505"/>
                </a:solidFill>
              </a:rPr>
              <a:t>Evolución anual Ejecuciones</a:t>
            </a:r>
          </a:p>
        </c:rich>
      </c:tx>
      <c:layout>
        <c:manualLayout>
          <c:xMode val="edge"/>
          <c:yMode val="edge"/>
          <c:x val="0.21866898482815206"/>
          <c:y val="2.473139459173616E-2"/>
        </c:manualLayout>
      </c:layout>
      <c:overlay val="0"/>
      <c:spPr>
        <a:noFill/>
        <a:ln>
          <a:noFill/>
        </a:ln>
        <a:effectLst/>
      </c:spPr>
    </c:title>
    <c:autoTitleDeleted val="0"/>
    <c:plotArea>
      <c:layout>
        <c:manualLayout>
          <c:layoutTarget val="inner"/>
          <c:xMode val="edge"/>
          <c:yMode val="edge"/>
          <c:x val="8.3469798016229654E-2"/>
          <c:y val="0.10885032537960956"/>
          <c:w val="0.8776413216007608"/>
          <c:h val="0.57284813910191812"/>
        </c:manualLayout>
      </c:layout>
      <c:lineChart>
        <c:grouping val="standard"/>
        <c:varyColors val="0"/>
        <c:ser>
          <c:idx val="0"/>
          <c:order val="0"/>
          <c:tx>
            <c:v>Registradas</c:v>
          </c:tx>
          <c:spPr>
            <a:ln w="28575" cap="rnd">
              <a:solidFill>
                <a:schemeClr val="accent2">
                  <a:shade val="65000"/>
                </a:schemeClr>
              </a:solidFill>
              <a:round/>
            </a:ln>
            <a:effectLst/>
          </c:spPr>
          <c:marker>
            <c:symbol val="circle"/>
            <c:size val="5"/>
            <c:spPr>
              <a:solidFill>
                <a:schemeClr val="accent2">
                  <a:shade val="65000"/>
                </a:schemeClr>
              </a:solidFill>
              <a:ln w="9525">
                <a:solidFill>
                  <a:schemeClr val="accent2">
                    <a:shade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Ejecuciones!$D$4:$D$10</c:f>
              <c:numCache>
                <c:formatCode>General</c:formatCode>
                <c:ptCount val="7"/>
                <c:pt idx="0">
                  <c:v>128</c:v>
                </c:pt>
                <c:pt idx="1">
                  <c:v>110</c:v>
                </c:pt>
                <c:pt idx="2">
                  <c:v>101</c:v>
                </c:pt>
                <c:pt idx="3">
                  <c:v>122</c:v>
                </c:pt>
                <c:pt idx="4">
                  <c:v>137</c:v>
                </c:pt>
                <c:pt idx="5">
                  <c:v>113</c:v>
                </c:pt>
                <c:pt idx="6">
                  <c:v>104</c:v>
                </c:pt>
              </c:numCache>
            </c:numRef>
          </c:val>
          <c:smooth val="0"/>
          <c:extLst xmlns:c16r2="http://schemas.microsoft.com/office/drawing/2015/06/chart">
            <c:ext xmlns:c16="http://schemas.microsoft.com/office/drawing/2014/chart" uri="{C3380CC4-5D6E-409C-BE32-E72D297353CC}">
              <c16:uniqueId val="{00000000-6824-431B-A392-B4F375F38E07}"/>
            </c:ext>
          </c:extLst>
        </c:ser>
        <c:ser>
          <c:idx val="1"/>
          <c:order val="1"/>
          <c:tx>
            <c:v>Resueltas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Ejecuciones!$E$4:$E$10</c:f>
              <c:numCache>
                <c:formatCode>General</c:formatCode>
                <c:ptCount val="7"/>
                <c:pt idx="0">
                  <c:v>310</c:v>
                </c:pt>
                <c:pt idx="1">
                  <c:v>208</c:v>
                </c:pt>
                <c:pt idx="2">
                  <c:v>68</c:v>
                </c:pt>
                <c:pt idx="3">
                  <c:v>123</c:v>
                </c:pt>
                <c:pt idx="4">
                  <c:v>107</c:v>
                </c:pt>
                <c:pt idx="5">
                  <c:v>142</c:v>
                </c:pt>
                <c:pt idx="6">
                  <c:v>64</c:v>
                </c:pt>
              </c:numCache>
            </c:numRef>
          </c:val>
          <c:smooth val="0"/>
          <c:extLst xmlns:c16r2="http://schemas.microsoft.com/office/drawing/2015/06/chart">
            <c:ext xmlns:c16="http://schemas.microsoft.com/office/drawing/2014/chart" uri="{C3380CC4-5D6E-409C-BE32-E72D297353CC}">
              <c16:uniqueId val="{00000001-6824-431B-A392-B4F375F38E07}"/>
            </c:ext>
          </c:extLst>
        </c:ser>
        <c:ser>
          <c:idx val="2"/>
          <c:order val="2"/>
          <c:tx>
            <c:v>En trámite al final del período</c:v>
          </c:tx>
          <c:spPr>
            <a:ln w="28575" cap="rnd">
              <a:solidFill>
                <a:schemeClr val="accent2">
                  <a:tint val="65000"/>
                </a:schemeClr>
              </a:solidFill>
              <a:round/>
            </a:ln>
            <a:effectLst/>
          </c:spPr>
          <c:marker>
            <c:symbol val="circle"/>
            <c:size val="5"/>
            <c:spPr>
              <a:solidFill>
                <a:schemeClr val="accent2">
                  <a:tint val="65000"/>
                </a:schemeClr>
              </a:solidFill>
              <a:ln w="9525">
                <a:solidFill>
                  <a:schemeClr val="accent2">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Ejecuciones!$F$4:$F$10</c:f>
              <c:numCache>
                <c:formatCode>General</c:formatCode>
                <c:ptCount val="7"/>
                <c:pt idx="0">
                  <c:v>383</c:v>
                </c:pt>
                <c:pt idx="1">
                  <c:v>413</c:v>
                </c:pt>
                <c:pt idx="2">
                  <c:v>446</c:v>
                </c:pt>
                <c:pt idx="3">
                  <c:v>445</c:v>
                </c:pt>
                <c:pt idx="4">
                  <c:v>475</c:v>
                </c:pt>
                <c:pt idx="5">
                  <c:v>446</c:v>
                </c:pt>
                <c:pt idx="6">
                  <c:v>486</c:v>
                </c:pt>
              </c:numCache>
            </c:numRef>
          </c:val>
          <c:smooth val="0"/>
          <c:extLst xmlns:c16r2="http://schemas.microsoft.com/office/drawing/2015/06/chart">
            <c:ext xmlns:c16="http://schemas.microsoft.com/office/drawing/2014/chart" uri="{C3380CC4-5D6E-409C-BE32-E72D297353CC}">
              <c16:uniqueId val="{00000002-6824-431B-A392-B4F375F38E07}"/>
            </c:ext>
          </c:extLst>
        </c:ser>
        <c:dLbls>
          <c:dLblPos val="t"/>
          <c:showLegendKey val="0"/>
          <c:showVal val="1"/>
          <c:showCatName val="0"/>
          <c:showSerName val="0"/>
          <c:showPercent val="0"/>
          <c:showBubbleSize val="0"/>
        </c:dLbls>
        <c:marker val="1"/>
        <c:smooth val="0"/>
        <c:axId val="126350848"/>
        <c:axId val="126352384"/>
      </c:lineChart>
      <c:catAx>
        <c:axId val="12635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352384"/>
        <c:crosses val="autoZero"/>
        <c:auto val="1"/>
        <c:lblAlgn val="ctr"/>
        <c:lblOffset val="100"/>
        <c:noMultiLvlLbl val="0"/>
      </c:catAx>
      <c:valAx>
        <c:axId val="12635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350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400" b="1" i="0" u="none" strike="noStrike" kern="1200" spc="0" baseline="0" err="1">
                <a:solidFill>
                  <a:srgbClr val="6E0505"/>
                </a:solidFill>
              </a:rPr>
              <a:t>Ejecuciones</a:t>
            </a:r>
            <a:r>
              <a:rPr lang="en-US" sz="1400" b="1" i="0" u="none" strike="noStrike" kern="1200" spc="0" baseline="0">
                <a:solidFill>
                  <a:srgbClr val="6E0505"/>
                </a:solidFill>
              </a:rPr>
              <a:t> </a:t>
            </a:r>
            <a:r>
              <a:rPr lang="en-US" sz="1400" b="1" i="0" u="none" strike="noStrike" kern="1200" spc="0" baseline="0" err="1">
                <a:solidFill>
                  <a:srgbClr val="6E0505"/>
                </a:solidFill>
              </a:rPr>
              <a:t>Registradas</a:t>
            </a:r>
            <a:endParaRPr lang="en-US" sz="1400" b="1" i="0" u="none" strike="noStrike" kern="1200" spc="0" baseline="0">
              <a:solidFill>
                <a:srgbClr val="6E0505"/>
              </a:solidFill>
            </a:endParaRPr>
          </a:p>
        </c:rich>
      </c:tx>
      <c:layout/>
      <c:overlay val="0"/>
      <c:spPr>
        <a:noFill/>
        <a:ln>
          <a:noFill/>
        </a:ln>
        <a:effectLst/>
      </c:spPr>
    </c:title>
    <c:autoTitleDeleted val="0"/>
    <c:plotArea>
      <c:layout/>
      <c:lineChart>
        <c:grouping val="standard"/>
        <c:varyColors val="0"/>
        <c:ser>
          <c:idx val="0"/>
          <c:order val="0"/>
          <c:tx>
            <c:strRef>
              <c:f>Ejecuciones!$D$3</c:f>
              <c:strCache>
                <c:ptCount val="1"/>
                <c:pt idx="0">
                  <c:v>Registradas</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4-E3FD-421D-9FDA-2C057910F6CE}"/>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3-E3FD-421D-9FDA-2C057910F6C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2">
                    <a:lumMod val="50000"/>
                  </a:schemeClr>
                </a:solidFill>
                <a:prstDash val="sysDot"/>
              </a:ln>
              <a:effectLst/>
            </c:spPr>
            <c:trendlineType val="linear"/>
            <c:dispRSqr val="0"/>
            <c:dispEq val="0"/>
          </c:trendline>
          <c:cat>
            <c:numRef>
              <c:f>Ejecuciones!$C$4:$C$12</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Ejecuciones!$D$4:$D$12</c:f>
              <c:numCache>
                <c:formatCode>General</c:formatCode>
                <c:ptCount val="9"/>
                <c:pt idx="0">
                  <c:v>251</c:v>
                </c:pt>
                <c:pt idx="1">
                  <c:v>198</c:v>
                </c:pt>
                <c:pt idx="2">
                  <c:v>97</c:v>
                </c:pt>
                <c:pt idx="3">
                  <c:v>185</c:v>
                </c:pt>
                <c:pt idx="4">
                  <c:v>154</c:v>
                </c:pt>
                <c:pt idx="5">
                  <c:v>129</c:v>
                </c:pt>
                <c:pt idx="6">
                  <c:v>329</c:v>
                </c:pt>
                <c:pt idx="7">
                  <c:v>248</c:v>
                </c:pt>
                <c:pt idx="8">
                  <c:v>304</c:v>
                </c:pt>
              </c:numCache>
            </c:numRef>
          </c:val>
          <c:smooth val="0"/>
          <c:extLst xmlns:c16r2="http://schemas.microsoft.com/office/drawing/2015/06/chart">
            <c:ext xmlns:c16="http://schemas.microsoft.com/office/drawing/2014/chart" uri="{C3380CC4-5D6E-409C-BE32-E72D297353CC}">
              <c16:uniqueId val="{00000000-E3FD-421D-9FDA-2C057910F6CE}"/>
            </c:ext>
          </c:extLst>
        </c:ser>
        <c:dLbls>
          <c:showLegendKey val="0"/>
          <c:showVal val="0"/>
          <c:showCatName val="0"/>
          <c:showSerName val="0"/>
          <c:showPercent val="0"/>
          <c:showBubbleSize val="0"/>
        </c:dLbls>
        <c:marker val="1"/>
        <c:smooth val="0"/>
        <c:axId val="126545280"/>
        <c:axId val="126821504"/>
      </c:lineChart>
      <c:catAx>
        <c:axId val="12654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821504"/>
        <c:crosses val="autoZero"/>
        <c:auto val="1"/>
        <c:lblAlgn val="ctr"/>
        <c:lblOffset val="100"/>
        <c:noMultiLvlLbl val="0"/>
      </c:catAx>
      <c:valAx>
        <c:axId val="126821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5452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rgbClr val="203864"/>
                </a:solidFill>
              </a:rPr>
              <a:t>Asuntos </a:t>
            </a:r>
            <a:r>
              <a:rPr lang="en-US" sz="1400" b="1" i="0" u="none" strike="noStrike" kern="1200" spc="0" baseline="0" err="1">
                <a:solidFill>
                  <a:srgbClr val="203864"/>
                </a:solidFill>
              </a:rPr>
              <a:t>Ingresados</a:t>
            </a:r>
            <a:endParaRPr lang="en-US" sz="1400" b="1" i="0" u="none" strike="noStrike" kern="1200" spc="0" baseline="0">
              <a:solidFill>
                <a:srgbClr val="203864"/>
              </a:solidFill>
            </a:endParaRPr>
          </a:p>
        </c:rich>
      </c:tx>
      <c:layout/>
      <c:overlay val="0"/>
      <c:spPr>
        <a:noFill/>
        <a:ln>
          <a:noFill/>
        </a:ln>
        <a:effectLst/>
      </c:spPr>
    </c:title>
    <c:autoTitleDeleted val="0"/>
    <c:plotArea>
      <c:layout>
        <c:manualLayout>
          <c:layoutTarget val="inner"/>
          <c:xMode val="edge"/>
          <c:yMode val="edge"/>
          <c:x val="9.6481408573928257E-2"/>
          <c:y val="0.16317883698412408"/>
          <c:w val="0.87296303587051616"/>
          <c:h val="0.72059557520507156"/>
        </c:manualLayout>
      </c:layout>
      <c:lineChart>
        <c:grouping val="standard"/>
        <c:varyColors val="0"/>
        <c:ser>
          <c:idx val="0"/>
          <c:order val="0"/>
          <c:tx>
            <c:strRef>
              <c:f>'Asuntos x estado'!$D$2</c:f>
              <c:strCache>
                <c:ptCount val="1"/>
                <c:pt idx="0">
                  <c:v>Ingresados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A333-44B8-9C93-ABFB4894642C}"/>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A333-44B8-9C93-ABFB4894642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1994A4"/>
                </a:solidFill>
                <a:prstDash val="sysDot"/>
              </a:ln>
              <a:effectLst/>
            </c:spPr>
            <c:trendlineType val="linear"/>
            <c:dispRSqr val="0"/>
            <c:dispEq val="0"/>
          </c:trendline>
          <c:cat>
            <c:numRef>
              <c:f>'Asuntos x estado'!$B$3:$B$11</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'Asuntos x estado'!$D$3:$D$11</c:f>
              <c:numCache>
                <c:formatCode>General</c:formatCode>
                <c:ptCount val="9"/>
                <c:pt idx="0">
                  <c:v>1669</c:v>
                </c:pt>
                <c:pt idx="1">
                  <c:v>1670</c:v>
                </c:pt>
                <c:pt idx="2">
                  <c:v>1461</c:v>
                </c:pt>
                <c:pt idx="3">
                  <c:v>1694</c:v>
                </c:pt>
                <c:pt idx="4">
                  <c:v>1829</c:v>
                </c:pt>
                <c:pt idx="5">
                  <c:v>2023</c:v>
                </c:pt>
                <c:pt idx="6">
                  <c:v>2313</c:v>
                </c:pt>
                <c:pt idx="7">
                  <c:v>2401</c:v>
                </c:pt>
                <c:pt idx="8">
                  <c:v>2558</c:v>
                </c:pt>
              </c:numCache>
            </c:numRef>
          </c:val>
          <c:smooth val="0"/>
          <c:extLst xmlns:c16r2="http://schemas.microsoft.com/office/drawing/2015/06/chart">
            <c:ext xmlns:c16="http://schemas.microsoft.com/office/drawing/2014/chart" uri="{C3380CC4-5D6E-409C-BE32-E72D297353CC}">
              <c16:uniqueId val="{00000000-A333-44B8-9C93-ABFB4894642C}"/>
            </c:ext>
          </c:extLst>
        </c:ser>
        <c:dLbls>
          <c:dLblPos val="t"/>
          <c:showLegendKey val="0"/>
          <c:showVal val="1"/>
          <c:showCatName val="0"/>
          <c:showSerName val="0"/>
          <c:showPercent val="0"/>
          <c:showBubbleSize val="0"/>
        </c:dLbls>
        <c:marker val="1"/>
        <c:smooth val="0"/>
        <c:axId val="126874752"/>
        <c:axId val="126876288"/>
      </c:lineChart>
      <c:catAx>
        <c:axId val="12687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876288"/>
        <c:crosses val="autoZero"/>
        <c:auto val="1"/>
        <c:lblAlgn val="ctr"/>
        <c:lblOffset val="100"/>
        <c:noMultiLvlLbl val="0"/>
      </c:catAx>
      <c:valAx>
        <c:axId val="1268762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8747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00" b="1" i="0" u="none" strike="noStrike" kern="1200" spc="0" baseline="0">
                <a:solidFill>
                  <a:srgbClr val="203864"/>
                </a:solidFill>
                <a:latin typeface="+mn-lt"/>
                <a:ea typeface="+mn-ea"/>
                <a:cs typeface="+mn-cs"/>
              </a:defRPr>
            </a:pPr>
            <a:r>
              <a:rPr lang="es-ES" sz="1400" b="1" i="0" u="none" strike="noStrike" kern="1200" spc="0" baseline="0">
                <a:solidFill>
                  <a:srgbClr val="203864"/>
                </a:solidFill>
                <a:latin typeface="+mn-lt"/>
                <a:ea typeface="+mn-ea"/>
                <a:cs typeface="+mn-cs"/>
              </a:rPr>
              <a:t>Evolución anual asuntos</a:t>
            </a:r>
          </a:p>
        </c:rich>
      </c:tx>
      <c:layout/>
      <c:overlay val="0"/>
      <c:spPr>
        <a:noFill/>
        <a:ln>
          <a:noFill/>
        </a:ln>
        <a:effectLst/>
      </c:spPr>
    </c:title>
    <c:autoTitleDeleted val="0"/>
    <c:plotArea>
      <c:layout/>
      <c:lineChart>
        <c:grouping val="standard"/>
        <c:varyColors val="0"/>
        <c:ser>
          <c:idx val="0"/>
          <c:order val="0"/>
          <c:tx>
            <c:v>En trámite al inicio del período</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estado'!$C$3:$C$9</c:f>
              <c:numCache>
                <c:formatCode>General</c:formatCode>
                <c:ptCount val="7"/>
                <c:pt idx="0">
                  <c:v>555</c:v>
                </c:pt>
                <c:pt idx="1">
                  <c:v>547</c:v>
                </c:pt>
                <c:pt idx="2">
                  <c:v>651</c:v>
                </c:pt>
                <c:pt idx="3">
                  <c:v>881</c:v>
                </c:pt>
                <c:pt idx="4">
                  <c:v>737</c:v>
                </c:pt>
                <c:pt idx="5">
                  <c:v>821</c:v>
                </c:pt>
                <c:pt idx="6">
                  <c:v>1237</c:v>
                </c:pt>
              </c:numCache>
            </c:numRef>
          </c:val>
          <c:smooth val="0"/>
          <c:extLst xmlns:c16r2="http://schemas.microsoft.com/office/drawing/2015/06/chart">
            <c:ext xmlns:c16="http://schemas.microsoft.com/office/drawing/2014/chart" uri="{C3380CC4-5D6E-409C-BE32-E72D297353CC}">
              <c16:uniqueId val="{00000000-693B-4C39-B5D5-B4D25D1E89CA}"/>
            </c:ext>
          </c:extLst>
        </c:ser>
        <c:ser>
          <c:idx val="1"/>
          <c:order val="1"/>
          <c:tx>
            <c:v>Ingresados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estado'!$D$3:$D$9</c:f>
              <c:numCache>
                <c:formatCode>General</c:formatCode>
                <c:ptCount val="7"/>
                <c:pt idx="0">
                  <c:v>1669</c:v>
                </c:pt>
                <c:pt idx="1">
                  <c:v>1670</c:v>
                </c:pt>
                <c:pt idx="2">
                  <c:v>1461</c:v>
                </c:pt>
                <c:pt idx="3">
                  <c:v>1694</c:v>
                </c:pt>
                <c:pt idx="4">
                  <c:v>1829</c:v>
                </c:pt>
                <c:pt idx="5">
                  <c:v>2023</c:v>
                </c:pt>
                <c:pt idx="6">
                  <c:v>2313</c:v>
                </c:pt>
              </c:numCache>
            </c:numRef>
          </c:val>
          <c:smooth val="0"/>
          <c:extLst xmlns:c16r2="http://schemas.microsoft.com/office/drawing/2015/06/chart">
            <c:ext xmlns:c16="http://schemas.microsoft.com/office/drawing/2014/chart" uri="{C3380CC4-5D6E-409C-BE32-E72D297353CC}">
              <c16:uniqueId val="{00000001-693B-4C39-B5D5-B4D25D1E89CA}"/>
            </c:ext>
          </c:extLst>
        </c:ser>
        <c:ser>
          <c:idx val="2"/>
          <c:order val="2"/>
          <c:tx>
            <c:v>Resueltos</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estado'!$E$3:$E$9</c:f>
              <c:numCache>
                <c:formatCode>General</c:formatCode>
                <c:ptCount val="7"/>
                <c:pt idx="0">
                  <c:v>1624</c:v>
                </c:pt>
                <c:pt idx="1">
                  <c:v>1547</c:v>
                </c:pt>
                <c:pt idx="2">
                  <c:v>1231</c:v>
                </c:pt>
                <c:pt idx="3">
                  <c:v>1838</c:v>
                </c:pt>
                <c:pt idx="4">
                  <c:v>1745</c:v>
                </c:pt>
                <c:pt idx="5">
                  <c:v>1607</c:v>
                </c:pt>
                <c:pt idx="6">
                  <c:v>2191</c:v>
                </c:pt>
              </c:numCache>
            </c:numRef>
          </c:val>
          <c:smooth val="0"/>
          <c:extLst xmlns:c16r2="http://schemas.microsoft.com/office/drawing/2015/06/chart">
            <c:ext xmlns:c16="http://schemas.microsoft.com/office/drawing/2014/chart" uri="{C3380CC4-5D6E-409C-BE32-E72D297353CC}">
              <c16:uniqueId val="{00000002-693B-4C39-B5D5-B4D25D1E89CA}"/>
            </c:ext>
          </c:extLst>
        </c:ser>
        <c:ser>
          <c:idx val="3"/>
          <c:order val="3"/>
          <c:tx>
            <c:v>En trámite al final del período</c:v>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estado'!$F$3:$F$9</c:f>
              <c:numCache>
                <c:formatCode>General</c:formatCode>
                <c:ptCount val="7"/>
                <c:pt idx="0">
                  <c:v>547</c:v>
                </c:pt>
                <c:pt idx="1">
                  <c:v>651</c:v>
                </c:pt>
                <c:pt idx="2">
                  <c:v>881</c:v>
                </c:pt>
                <c:pt idx="3">
                  <c:v>737</c:v>
                </c:pt>
                <c:pt idx="4">
                  <c:v>821</c:v>
                </c:pt>
                <c:pt idx="5">
                  <c:v>1237</c:v>
                </c:pt>
                <c:pt idx="6">
                  <c:v>1385</c:v>
                </c:pt>
              </c:numCache>
            </c:numRef>
          </c:val>
          <c:smooth val="0"/>
          <c:extLst xmlns:c16r2="http://schemas.microsoft.com/office/drawing/2015/06/chart">
            <c:ext xmlns:c16="http://schemas.microsoft.com/office/drawing/2014/chart" uri="{C3380CC4-5D6E-409C-BE32-E72D297353CC}">
              <c16:uniqueId val="{00000003-693B-4C39-B5D5-B4D25D1E89CA}"/>
            </c:ext>
          </c:extLst>
        </c:ser>
        <c:dLbls>
          <c:showLegendKey val="0"/>
          <c:showVal val="0"/>
          <c:showCatName val="0"/>
          <c:showSerName val="0"/>
          <c:showPercent val="0"/>
          <c:showBubbleSize val="0"/>
        </c:dLbls>
        <c:marker val="1"/>
        <c:smooth val="0"/>
        <c:axId val="124590720"/>
        <c:axId val="124596608"/>
      </c:lineChart>
      <c:catAx>
        <c:axId val="12459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596608"/>
        <c:crosses val="autoZero"/>
        <c:auto val="1"/>
        <c:lblAlgn val="ctr"/>
        <c:lblOffset val="100"/>
        <c:noMultiLvlLbl val="0"/>
      </c:catAx>
      <c:valAx>
        <c:axId val="12459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590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es-ES" sz="1400" b="1" i="0" u="none" strike="noStrike" kern="1200" spc="0" baseline="0">
                <a:solidFill>
                  <a:srgbClr val="6E0505"/>
                </a:solidFill>
                <a:latin typeface="+mn-lt"/>
                <a:ea typeface="+mn-ea"/>
                <a:cs typeface="+mn-cs"/>
              </a:defRPr>
            </a:pPr>
            <a:r>
              <a:rPr lang="es-ES" sz="1400" b="1" i="0" u="none" strike="noStrike" kern="1200" spc="0" baseline="0">
                <a:solidFill>
                  <a:srgbClr val="6E0505"/>
                </a:solidFill>
                <a:latin typeface="+mn-lt"/>
                <a:ea typeface="+mn-ea"/>
                <a:cs typeface="+mn-cs"/>
              </a:rPr>
              <a:t>Evolución anual ejecuciones</a:t>
            </a:r>
          </a:p>
        </c:rich>
      </c:tx>
      <c:layout/>
      <c:overlay val="0"/>
      <c:spPr>
        <a:noFill/>
        <a:ln>
          <a:noFill/>
        </a:ln>
        <a:effectLst/>
      </c:spPr>
    </c:title>
    <c:autoTitleDeleted val="0"/>
    <c:plotArea>
      <c:layout/>
      <c:lineChart>
        <c:grouping val="standard"/>
        <c:varyColors val="0"/>
        <c:ser>
          <c:idx val="0"/>
          <c:order val="0"/>
          <c:tx>
            <c:v>Registradas</c:v>
          </c:tx>
          <c:spPr>
            <a:ln w="28575" cap="rnd">
              <a:solidFill>
                <a:schemeClr val="accent2">
                  <a:shade val="65000"/>
                </a:schemeClr>
              </a:solidFill>
              <a:round/>
            </a:ln>
            <a:effectLst/>
          </c:spPr>
          <c:marker>
            <c:symbol val="circle"/>
            <c:size val="5"/>
            <c:spPr>
              <a:solidFill>
                <a:schemeClr val="accent2">
                  <a:shade val="65000"/>
                </a:schemeClr>
              </a:solidFill>
              <a:ln w="9525">
                <a:solidFill>
                  <a:schemeClr val="accent2">
                    <a:shade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Ejecuciones!$D$4:$D$10</c:f>
              <c:numCache>
                <c:formatCode>General</c:formatCode>
                <c:ptCount val="7"/>
                <c:pt idx="0">
                  <c:v>251</c:v>
                </c:pt>
                <c:pt idx="1">
                  <c:v>198</c:v>
                </c:pt>
                <c:pt idx="2">
                  <c:v>97</c:v>
                </c:pt>
                <c:pt idx="3">
                  <c:v>185</c:v>
                </c:pt>
                <c:pt idx="4">
                  <c:v>154</c:v>
                </c:pt>
                <c:pt idx="5">
                  <c:v>129</c:v>
                </c:pt>
                <c:pt idx="6">
                  <c:v>329</c:v>
                </c:pt>
              </c:numCache>
            </c:numRef>
          </c:val>
          <c:smooth val="0"/>
          <c:extLst xmlns:c16r2="http://schemas.microsoft.com/office/drawing/2015/06/chart">
            <c:ext xmlns:c16="http://schemas.microsoft.com/office/drawing/2014/chart" uri="{C3380CC4-5D6E-409C-BE32-E72D297353CC}">
              <c16:uniqueId val="{00000000-466E-49FA-9171-B86210A23C0E}"/>
            </c:ext>
          </c:extLst>
        </c:ser>
        <c:ser>
          <c:idx val="1"/>
          <c:order val="1"/>
          <c:tx>
            <c:v>Resueltas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Ejecuciones!$E$4:$E$10</c:f>
              <c:numCache>
                <c:formatCode>General</c:formatCode>
                <c:ptCount val="7"/>
                <c:pt idx="0">
                  <c:v>599</c:v>
                </c:pt>
                <c:pt idx="1">
                  <c:v>304</c:v>
                </c:pt>
                <c:pt idx="2">
                  <c:v>120</c:v>
                </c:pt>
                <c:pt idx="3">
                  <c:v>165</c:v>
                </c:pt>
                <c:pt idx="4">
                  <c:v>156</c:v>
                </c:pt>
                <c:pt idx="5">
                  <c:v>96</c:v>
                </c:pt>
                <c:pt idx="6">
                  <c:v>232</c:v>
                </c:pt>
              </c:numCache>
            </c:numRef>
          </c:val>
          <c:smooth val="0"/>
          <c:extLst xmlns:c16r2="http://schemas.microsoft.com/office/drawing/2015/06/chart">
            <c:ext xmlns:c16="http://schemas.microsoft.com/office/drawing/2014/chart" uri="{C3380CC4-5D6E-409C-BE32-E72D297353CC}">
              <c16:uniqueId val="{00000001-466E-49FA-9171-B86210A23C0E}"/>
            </c:ext>
          </c:extLst>
        </c:ser>
        <c:ser>
          <c:idx val="2"/>
          <c:order val="2"/>
          <c:tx>
            <c:v>En trámite al final del período</c:v>
          </c:tx>
          <c:spPr>
            <a:ln w="28575" cap="rnd">
              <a:solidFill>
                <a:schemeClr val="accent2">
                  <a:tint val="65000"/>
                </a:schemeClr>
              </a:solidFill>
              <a:round/>
            </a:ln>
            <a:effectLst/>
          </c:spPr>
          <c:marker>
            <c:symbol val="circle"/>
            <c:size val="5"/>
            <c:spPr>
              <a:solidFill>
                <a:schemeClr val="accent2">
                  <a:tint val="65000"/>
                </a:schemeClr>
              </a:solidFill>
              <a:ln w="9525">
                <a:solidFill>
                  <a:schemeClr val="accent2">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Ejecuciones!$F$4:$F$10</c:f>
              <c:numCache>
                <c:formatCode>General</c:formatCode>
                <c:ptCount val="7"/>
                <c:pt idx="0">
                  <c:v>744</c:v>
                </c:pt>
                <c:pt idx="1">
                  <c:v>681</c:v>
                </c:pt>
                <c:pt idx="2">
                  <c:v>658</c:v>
                </c:pt>
                <c:pt idx="3">
                  <c:v>678</c:v>
                </c:pt>
                <c:pt idx="4">
                  <c:v>676</c:v>
                </c:pt>
                <c:pt idx="5">
                  <c:v>709</c:v>
                </c:pt>
                <c:pt idx="6">
                  <c:v>806</c:v>
                </c:pt>
              </c:numCache>
            </c:numRef>
          </c:val>
          <c:smooth val="0"/>
          <c:extLst xmlns:c16r2="http://schemas.microsoft.com/office/drawing/2015/06/chart">
            <c:ext xmlns:c16="http://schemas.microsoft.com/office/drawing/2014/chart" uri="{C3380CC4-5D6E-409C-BE32-E72D297353CC}">
              <c16:uniqueId val="{00000002-466E-49FA-9171-B86210A23C0E}"/>
            </c:ext>
          </c:extLst>
        </c:ser>
        <c:dLbls>
          <c:showLegendKey val="0"/>
          <c:showVal val="0"/>
          <c:showCatName val="0"/>
          <c:showSerName val="0"/>
          <c:showPercent val="0"/>
          <c:showBubbleSize val="0"/>
        </c:dLbls>
        <c:marker val="1"/>
        <c:smooth val="0"/>
        <c:axId val="124326656"/>
        <c:axId val="124328192"/>
      </c:lineChart>
      <c:catAx>
        <c:axId val="12432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328192"/>
        <c:crosses val="autoZero"/>
        <c:auto val="1"/>
        <c:lblAlgn val="ctr"/>
        <c:lblOffset val="100"/>
        <c:noMultiLvlLbl val="0"/>
      </c:catAx>
      <c:valAx>
        <c:axId val="12432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326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rgbClr val="203864"/>
                </a:solidFill>
              </a:rPr>
              <a:t>Asuntos </a:t>
            </a:r>
            <a:r>
              <a:rPr lang="en-US" sz="1400" b="1" i="0" u="none" strike="noStrike" kern="1200" spc="0" baseline="0" err="1">
                <a:solidFill>
                  <a:srgbClr val="203864"/>
                </a:solidFill>
              </a:rPr>
              <a:t>Ingresados</a:t>
            </a:r>
            <a:endParaRPr lang="en-US" sz="1400" b="1" i="0" u="none" strike="noStrike" kern="1200" spc="0" baseline="0">
              <a:solidFill>
                <a:srgbClr val="203864"/>
              </a:solidFill>
            </a:endParaRPr>
          </a:p>
        </c:rich>
      </c:tx>
      <c:layout/>
      <c:overlay val="0"/>
      <c:spPr>
        <a:noFill/>
        <a:ln>
          <a:noFill/>
        </a:ln>
        <a:effectLst/>
      </c:spPr>
    </c:title>
    <c:autoTitleDeleted val="0"/>
    <c:plotArea>
      <c:layout/>
      <c:lineChart>
        <c:grouping val="standard"/>
        <c:varyColors val="0"/>
        <c:ser>
          <c:idx val="0"/>
          <c:order val="0"/>
          <c:tx>
            <c:strRef>
              <c:f>'Asuntos x estado'!$D$2</c:f>
              <c:strCache>
                <c:ptCount val="1"/>
                <c:pt idx="0">
                  <c:v>Ingresados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27AC-4FE8-ABCD-59ECCC658978}"/>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27AC-4FE8-ABCD-59ECCC65897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1994A4"/>
                </a:solidFill>
                <a:prstDash val="sysDot"/>
              </a:ln>
              <a:effectLst/>
            </c:spPr>
            <c:trendlineType val="linear"/>
            <c:dispRSqr val="0"/>
            <c:dispEq val="0"/>
          </c:trendline>
          <c:cat>
            <c:numRef>
              <c:f>'Asuntos x estado'!$B$3:$B$11</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'Asuntos x estado'!$D$3:$D$11</c:f>
              <c:numCache>
                <c:formatCode>General</c:formatCode>
                <c:ptCount val="9"/>
                <c:pt idx="0">
                  <c:v>1136</c:v>
                </c:pt>
                <c:pt idx="1">
                  <c:v>1168</c:v>
                </c:pt>
                <c:pt idx="2">
                  <c:v>918</c:v>
                </c:pt>
                <c:pt idx="3">
                  <c:v>949</c:v>
                </c:pt>
                <c:pt idx="4">
                  <c:v>1049</c:v>
                </c:pt>
                <c:pt idx="5">
                  <c:v>1151</c:v>
                </c:pt>
                <c:pt idx="6">
                  <c:v>1215</c:v>
                </c:pt>
                <c:pt idx="7">
                  <c:v>1220</c:v>
                </c:pt>
                <c:pt idx="8">
                  <c:v>1257</c:v>
                </c:pt>
              </c:numCache>
            </c:numRef>
          </c:val>
          <c:smooth val="0"/>
          <c:extLst xmlns:c16r2="http://schemas.microsoft.com/office/drawing/2015/06/chart">
            <c:ext xmlns:c16="http://schemas.microsoft.com/office/drawing/2014/chart" uri="{C3380CC4-5D6E-409C-BE32-E72D297353CC}">
              <c16:uniqueId val="{00000000-27AC-4FE8-ABCD-59ECCC658978}"/>
            </c:ext>
          </c:extLst>
        </c:ser>
        <c:dLbls>
          <c:dLblPos val="t"/>
          <c:showLegendKey val="0"/>
          <c:showVal val="1"/>
          <c:showCatName val="0"/>
          <c:showSerName val="0"/>
          <c:showPercent val="0"/>
          <c:showBubbleSize val="0"/>
        </c:dLbls>
        <c:marker val="1"/>
        <c:smooth val="0"/>
        <c:axId val="124454784"/>
        <c:axId val="124456320"/>
      </c:lineChart>
      <c:catAx>
        <c:axId val="12445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456320"/>
        <c:crosses val="autoZero"/>
        <c:auto val="1"/>
        <c:lblAlgn val="ctr"/>
        <c:lblOffset val="100"/>
        <c:noMultiLvlLbl val="0"/>
      </c:catAx>
      <c:valAx>
        <c:axId val="1244563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4547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400" b="1" i="0" u="none" strike="noStrike" kern="1200" spc="0" baseline="0" err="1">
                <a:solidFill>
                  <a:srgbClr val="6E0505"/>
                </a:solidFill>
              </a:rPr>
              <a:t>Ejecuciones</a:t>
            </a:r>
            <a:r>
              <a:rPr lang="en-US" sz="1400" b="1" i="0" u="none" strike="noStrike" kern="1200" spc="0" baseline="0">
                <a:solidFill>
                  <a:srgbClr val="6E0505"/>
                </a:solidFill>
              </a:rPr>
              <a:t> </a:t>
            </a:r>
            <a:r>
              <a:rPr lang="en-US" sz="1400" b="1" i="0" u="none" strike="noStrike" kern="1200" spc="0" baseline="0" err="1">
                <a:solidFill>
                  <a:srgbClr val="6E0505"/>
                </a:solidFill>
              </a:rPr>
              <a:t>Registradas</a:t>
            </a:r>
            <a:endParaRPr lang="en-US" sz="1400" b="1" i="0" u="none" strike="noStrike" kern="1200" spc="0" baseline="0">
              <a:solidFill>
                <a:srgbClr val="6E0505"/>
              </a:solidFill>
            </a:endParaRPr>
          </a:p>
        </c:rich>
      </c:tx>
      <c:layout/>
      <c:overlay val="0"/>
      <c:spPr>
        <a:noFill/>
        <a:ln>
          <a:noFill/>
        </a:ln>
        <a:effectLst/>
      </c:spPr>
    </c:title>
    <c:autoTitleDeleted val="0"/>
    <c:plotArea>
      <c:layout/>
      <c:lineChart>
        <c:grouping val="standard"/>
        <c:varyColors val="0"/>
        <c:ser>
          <c:idx val="0"/>
          <c:order val="0"/>
          <c:tx>
            <c:strRef>
              <c:f>Ejecuciones!$D$3</c:f>
              <c:strCache>
                <c:ptCount val="1"/>
                <c:pt idx="0">
                  <c:v>Registradas</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FF71-4999-B982-B901B7ADA509}"/>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FF71-4999-B982-B901B7ADA50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2">
                    <a:lumMod val="50000"/>
                  </a:schemeClr>
                </a:solidFill>
                <a:prstDash val="sysDot"/>
              </a:ln>
              <a:effectLst/>
            </c:spPr>
            <c:trendlineType val="linear"/>
            <c:dispRSqr val="0"/>
            <c:dispEq val="0"/>
          </c:trendline>
          <c:cat>
            <c:numRef>
              <c:f>Ejecuciones!$C$4:$C$12</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Ejecuciones!$D$4:$D$12</c:f>
              <c:numCache>
                <c:formatCode>General</c:formatCode>
                <c:ptCount val="9"/>
                <c:pt idx="0">
                  <c:v>115</c:v>
                </c:pt>
                <c:pt idx="1">
                  <c:v>127</c:v>
                </c:pt>
                <c:pt idx="2">
                  <c:v>100</c:v>
                </c:pt>
                <c:pt idx="3">
                  <c:v>130</c:v>
                </c:pt>
                <c:pt idx="4">
                  <c:v>108</c:v>
                </c:pt>
                <c:pt idx="5">
                  <c:v>140</c:v>
                </c:pt>
                <c:pt idx="6">
                  <c:v>145</c:v>
                </c:pt>
                <c:pt idx="7">
                  <c:v>171</c:v>
                </c:pt>
                <c:pt idx="8">
                  <c:v>170</c:v>
                </c:pt>
              </c:numCache>
            </c:numRef>
          </c:val>
          <c:smooth val="0"/>
          <c:extLst xmlns:c16r2="http://schemas.microsoft.com/office/drawing/2015/06/chart">
            <c:ext xmlns:c16="http://schemas.microsoft.com/office/drawing/2014/chart" uri="{C3380CC4-5D6E-409C-BE32-E72D297353CC}">
              <c16:uniqueId val="{00000000-FF71-4999-B982-B901B7ADA509}"/>
            </c:ext>
          </c:extLst>
        </c:ser>
        <c:dLbls>
          <c:dLblPos val="t"/>
          <c:showLegendKey val="0"/>
          <c:showVal val="1"/>
          <c:showCatName val="0"/>
          <c:showSerName val="0"/>
          <c:showPercent val="0"/>
          <c:showBubbleSize val="0"/>
        </c:dLbls>
        <c:marker val="1"/>
        <c:smooth val="0"/>
        <c:axId val="124719104"/>
        <c:axId val="124720640"/>
      </c:lineChart>
      <c:catAx>
        <c:axId val="12471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720640"/>
        <c:crosses val="autoZero"/>
        <c:auto val="1"/>
        <c:lblAlgn val="ctr"/>
        <c:lblOffset val="100"/>
        <c:noMultiLvlLbl val="0"/>
      </c:catAx>
      <c:valAx>
        <c:axId val="1247206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7191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rgbClr val="203864"/>
                </a:solidFill>
              </a:rPr>
              <a:t>Evolución anual asuntos</a:t>
            </a:r>
          </a:p>
        </c:rich>
      </c:tx>
      <c:layout/>
      <c:overlay val="0"/>
      <c:spPr>
        <a:noFill/>
        <a:ln>
          <a:noFill/>
        </a:ln>
        <a:effectLst/>
      </c:spPr>
    </c:title>
    <c:autoTitleDeleted val="0"/>
    <c:plotArea>
      <c:layout/>
      <c:lineChart>
        <c:grouping val="standard"/>
        <c:varyColors val="0"/>
        <c:ser>
          <c:idx val="0"/>
          <c:order val="0"/>
          <c:tx>
            <c:v>En trámite al inicio del período</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estado'!$C$3:$C$9</c:f>
              <c:numCache>
                <c:formatCode>General</c:formatCode>
                <c:ptCount val="7"/>
                <c:pt idx="0">
                  <c:v>237</c:v>
                </c:pt>
                <c:pt idx="1">
                  <c:v>240</c:v>
                </c:pt>
                <c:pt idx="2">
                  <c:v>286</c:v>
                </c:pt>
                <c:pt idx="3">
                  <c:v>313</c:v>
                </c:pt>
                <c:pt idx="4">
                  <c:v>304</c:v>
                </c:pt>
                <c:pt idx="5">
                  <c:v>282</c:v>
                </c:pt>
                <c:pt idx="6">
                  <c:v>397</c:v>
                </c:pt>
              </c:numCache>
            </c:numRef>
          </c:val>
          <c:smooth val="0"/>
          <c:extLst xmlns:c16r2="http://schemas.microsoft.com/office/drawing/2015/06/chart">
            <c:ext xmlns:c16="http://schemas.microsoft.com/office/drawing/2014/chart" uri="{C3380CC4-5D6E-409C-BE32-E72D297353CC}">
              <c16:uniqueId val="{00000000-F646-44A5-883A-F7C906023AE6}"/>
            </c:ext>
          </c:extLst>
        </c:ser>
        <c:ser>
          <c:idx val="1"/>
          <c:order val="1"/>
          <c:tx>
            <c:v>Ingresados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estado'!$D$3:$D$9</c:f>
              <c:numCache>
                <c:formatCode>General</c:formatCode>
                <c:ptCount val="7"/>
                <c:pt idx="0">
                  <c:v>1136</c:v>
                </c:pt>
                <c:pt idx="1">
                  <c:v>1168</c:v>
                </c:pt>
                <c:pt idx="2">
                  <c:v>918</c:v>
                </c:pt>
                <c:pt idx="3">
                  <c:v>949</c:v>
                </c:pt>
                <c:pt idx="4">
                  <c:v>1049</c:v>
                </c:pt>
                <c:pt idx="5">
                  <c:v>1151</c:v>
                </c:pt>
                <c:pt idx="6">
                  <c:v>1215</c:v>
                </c:pt>
              </c:numCache>
            </c:numRef>
          </c:val>
          <c:smooth val="0"/>
          <c:extLst xmlns:c16r2="http://schemas.microsoft.com/office/drawing/2015/06/chart">
            <c:ext xmlns:c16="http://schemas.microsoft.com/office/drawing/2014/chart" uri="{C3380CC4-5D6E-409C-BE32-E72D297353CC}">
              <c16:uniqueId val="{00000001-F646-44A5-883A-F7C906023AE6}"/>
            </c:ext>
          </c:extLst>
        </c:ser>
        <c:ser>
          <c:idx val="2"/>
          <c:order val="2"/>
          <c:tx>
            <c:v>Resueltos</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estado'!$E$3:$E$9</c:f>
              <c:numCache>
                <c:formatCode>General</c:formatCode>
                <c:ptCount val="7"/>
                <c:pt idx="0">
                  <c:v>1143</c:v>
                </c:pt>
                <c:pt idx="1">
                  <c:v>1134</c:v>
                </c:pt>
                <c:pt idx="2">
                  <c:v>919</c:v>
                </c:pt>
                <c:pt idx="3">
                  <c:v>990</c:v>
                </c:pt>
                <c:pt idx="4">
                  <c:v>1078</c:v>
                </c:pt>
                <c:pt idx="5">
                  <c:v>1048</c:v>
                </c:pt>
                <c:pt idx="6">
                  <c:v>1294</c:v>
                </c:pt>
              </c:numCache>
            </c:numRef>
          </c:val>
          <c:smooth val="0"/>
          <c:extLst xmlns:c16r2="http://schemas.microsoft.com/office/drawing/2015/06/chart">
            <c:ext xmlns:c16="http://schemas.microsoft.com/office/drawing/2014/chart" uri="{C3380CC4-5D6E-409C-BE32-E72D297353CC}">
              <c16:uniqueId val="{00000002-F646-44A5-883A-F7C906023AE6}"/>
            </c:ext>
          </c:extLst>
        </c:ser>
        <c:ser>
          <c:idx val="3"/>
          <c:order val="3"/>
          <c:tx>
            <c:v>En trámite al final del período</c:v>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estado'!$F$3:$F$9</c:f>
              <c:numCache>
                <c:formatCode>General</c:formatCode>
                <c:ptCount val="7"/>
                <c:pt idx="0">
                  <c:v>240</c:v>
                </c:pt>
                <c:pt idx="1">
                  <c:v>286</c:v>
                </c:pt>
                <c:pt idx="2">
                  <c:v>313</c:v>
                </c:pt>
                <c:pt idx="3">
                  <c:v>304</c:v>
                </c:pt>
                <c:pt idx="4">
                  <c:v>282</c:v>
                </c:pt>
                <c:pt idx="5">
                  <c:v>397</c:v>
                </c:pt>
                <c:pt idx="6">
                  <c:v>335</c:v>
                </c:pt>
              </c:numCache>
            </c:numRef>
          </c:val>
          <c:smooth val="0"/>
          <c:extLst xmlns:c16r2="http://schemas.microsoft.com/office/drawing/2015/06/chart">
            <c:ext xmlns:c16="http://schemas.microsoft.com/office/drawing/2014/chart" uri="{C3380CC4-5D6E-409C-BE32-E72D297353CC}">
              <c16:uniqueId val="{00000003-F646-44A5-883A-F7C906023AE6}"/>
            </c:ext>
          </c:extLst>
        </c:ser>
        <c:dLbls>
          <c:showLegendKey val="0"/>
          <c:showVal val="0"/>
          <c:showCatName val="0"/>
          <c:showSerName val="0"/>
          <c:showPercent val="0"/>
          <c:showBubbleSize val="0"/>
        </c:dLbls>
        <c:marker val="1"/>
        <c:smooth val="0"/>
        <c:axId val="125110144"/>
        <c:axId val="125111680"/>
      </c:lineChart>
      <c:catAx>
        <c:axId val="12511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5111680"/>
        <c:crosses val="autoZero"/>
        <c:auto val="1"/>
        <c:lblAlgn val="ctr"/>
        <c:lblOffset val="100"/>
        <c:noMultiLvlLbl val="0"/>
      </c:catAx>
      <c:valAx>
        <c:axId val="125111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5110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ES" sz="1400" b="1" i="0" u="none" strike="noStrike" kern="1200" spc="0" baseline="0">
                <a:solidFill>
                  <a:srgbClr val="203864"/>
                </a:solidFill>
                <a:latin typeface="+mn-lt"/>
                <a:ea typeface="+mn-ea"/>
                <a:cs typeface="+mn-cs"/>
              </a:defRPr>
            </a:pPr>
            <a:r>
              <a:rPr lang="es-ES" sz="1400" b="1" i="0" u="none" strike="noStrike" kern="1200" spc="0" baseline="0">
                <a:solidFill>
                  <a:srgbClr val="203864"/>
                </a:solidFill>
                <a:latin typeface="+mn-lt"/>
                <a:ea typeface="+mn-ea"/>
                <a:cs typeface="+mn-cs"/>
              </a:rPr>
              <a:t>Evolución anual de asuntos</a:t>
            </a:r>
          </a:p>
        </c:rich>
      </c:tx>
      <c:layout/>
      <c:overlay val="0"/>
      <c:spPr>
        <a:noFill/>
        <a:ln>
          <a:noFill/>
        </a:ln>
        <a:effectLst/>
      </c:spPr>
    </c:title>
    <c:autoTitleDeleted val="0"/>
    <c:plotArea>
      <c:layout/>
      <c:lineChart>
        <c:grouping val="standard"/>
        <c:varyColors val="0"/>
        <c:ser>
          <c:idx val="0"/>
          <c:order val="0"/>
          <c:tx>
            <c:strRef>
              <c:f>'Asuntos x estado'!$C$2</c:f>
              <c:strCache>
                <c:ptCount val="1"/>
                <c:pt idx="0">
                  <c:v>En trámite al inicio del período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estado'!$C$3:$C$9</c:f>
              <c:numCache>
                <c:formatCode>General</c:formatCode>
                <c:ptCount val="7"/>
                <c:pt idx="0">
                  <c:v>1433</c:v>
                </c:pt>
                <c:pt idx="1">
                  <c:v>1537</c:v>
                </c:pt>
                <c:pt idx="2">
                  <c:v>1728</c:v>
                </c:pt>
                <c:pt idx="3">
                  <c:v>2282</c:v>
                </c:pt>
                <c:pt idx="4">
                  <c:v>1991</c:v>
                </c:pt>
                <c:pt idx="5">
                  <c:v>1990</c:v>
                </c:pt>
                <c:pt idx="6">
                  <c:v>3291</c:v>
                </c:pt>
              </c:numCache>
            </c:numRef>
          </c:val>
          <c:smooth val="0"/>
          <c:extLst xmlns:c16r2="http://schemas.microsoft.com/office/drawing/2015/06/chart">
            <c:ext xmlns:c16="http://schemas.microsoft.com/office/drawing/2014/chart" uri="{C3380CC4-5D6E-409C-BE32-E72D297353CC}">
              <c16:uniqueId val="{00000000-DE51-41B3-A585-CC471C55E091}"/>
            </c:ext>
          </c:extLst>
        </c:ser>
        <c:ser>
          <c:idx val="1"/>
          <c:order val="1"/>
          <c:tx>
            <c:strRef>
              <c:f>'Asuntos x estado'!$D$2</c:f>
              <c:strCache>
                <c:ptCount val="1"/>
                <c:pt idx="0">
                  <c:v>Ingresados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estado'!$D$3:$D$9</c:f>
              <c:numCache>
                <c:formatCode>General</c:formatCode>
                <c:ptCount val="7"/>
                <c:pt idx="0">
                  <c:v>5223</c:v>
                </c:pt>
                <c:pt idx="1">
                  <c:v>5534</c:v>
                </c:pt>
                <c:pt idx="2">
                  <c:v>4995</c:v>
                </c:pt>
                <c:pt idx="3">
                  <c:v>5424</c:v>
                </c:pt>
                <c:pt idx="4">
                  <c:v>6281</c:v>
                </c:pt>
                <c:pt idx="5">
                  <c:v>6275</c:v>
                </c:pt>
                <c:pt idx="6">
                  <c:v>7189</c:v>
                </c:pt>
              </c:numCache>
            </c:numRef>
          </c:val>
          <c:smooth val="0"/>
          <c:extLst xmlns:c16r2="http://schemas.microsoft.com/office/drawing/2015/06/chart">
            <c:ext xmlns:c16="http://schemas.microsoft.com/office/drawing/2014/chart" uri="{C3380CC4-5D6E-409C-BE32-E72D297353CC}">
              <c16:uniqueId val="{00000001-DE51-41B3-A585-CC471C55E091}"/>
            </c:ext>
          </c:extLst>
        </c:ser>
        <c:ser>
          <c:idx val="2"/>
          <c:order val="2"/>
          <c:tx>
            <c:strRef>
              <c:f>'Asuntos x estado'!$E$2</c:f>
              <c:strCache>
                <c:ptCount val="1"/>
                <c:pt idx="0">
                  <c:v>Resueltos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estado'!$E$3:$E$9</c:f>
              <c:numCache>
                <c:formatCode>General</c:formatCode>
                <c:ptCount val="7"/>
                <c:pt idx="0">
                  <c:v>5131</c:v>
                </c:pt>
                <c:pt idx="1">
                  <c:v>5229</c:v>
                </c:pt>
                <c:pt idx="2">
                  <c:v>4458</c:v>
                </c:pt>
                <c:pt idx="3">
                  <c:v>5716</c:v>
                </c:pt>
                <c:pt idx="4">
                  <c:v>6384</c:v>
                </c:pt>
                <c:pt idx="5">
                  <c:v>4985</c:v>
                </c:pt>
                <c:pt idx="6">
                  <c:v>7170</c:v>
                </c:pt>
              </c:numCache>
            </c:numRef>
          </c:val>
          <c:smooth val="0"/>
          <c:extLst xmlns:c16r2="http://schemas.microsoft.com/office/drawing/2015/06/chart">
            <c:ext xmlns:c16="http://schemas.microsoft.com/office/drawing/2014/chart" uri="{C3380CC4-5D6E-409C-BE32-E72D297353CC}">
              <c16:uniqueId val="{00000002-DE51-41B3-A585-CC471C55E091}"/>
            </c:ext>
          </c:extLst>
        </c:ser>
        <c:ser>
          <c:idx val="3"/>
          <c:order val="3"/>
          <c:tx>
            <c:strRef>
              <c:f>'Asuntos x estado'!$F$2</c:f>
              <c:strCache>
                <c:ptCount val="1"/>
                <c:pt idx="0">
                  <c:v>En trámite al final del período</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5"/>
              <c:layout>
                <c:manualLayout>
                  <c:x val="-4.6016675269357217E-2"/>
                  <c:y val="3.297694458513435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E51-41B3-A585-CC471C55E0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estado'!$F$3:$F$9</c:f>
              <c:numCache>
                <c:formatCode>General</c:formatCode>
                <c:ptCount val="7"/>
                <c:pt idx="0">
                  <c:v>1537</c:v>
                </c:pt>
                <c:pt idx="1">
                  <c:v>1728</c:v>
                </c:pt>
                <c:pt idx="2">
                  <c:v>2282</c:v>
                </c:pt>
                <c:pt idx="3">
                  <c:v>1991</c:v>
                </c:pt>
                <c:pt idx="4">
                  <c:v>1990</c:v>
                </c:pt>
                <c:pt idx="5">
                  <c:v>3291</c:v>
                </c:pt>
                <c:pt idx="6">
                  <c:v>3281</c:v>
                </c:pt>
              </c:numCache>
            </c:numRef>
          </c:val>
          <c:smooth val="0"/>
          <c:extLst xmlns:c16r2="http://schemas.microsoft.com/office/drawing/2015/06/chart">
            <c:ext xmlns:c16="http://schemas.microsoft.com/office/drawing/2014/chart" uri="{C3380CC4-5D6E-409C-BE32-E72D297353CC}">
              <c16:uniqueId val="{00000003-DE51-41B3-A585-CC471C55E091}"/>
            </c:ext>
          </c:extLst>
        </c:ser>
        <c:dLbls>
          <c:showLegendKey val="0"/>
          <c:showVal val="0"/>
          <c:showCatName val="0"/>
          <c:showSerName val="0"/>
          <c:showPercent val="0"/>
          <c:showBubbleSize val="0"/>
        </c:dLbls>
        <c:marker val="1"/>
        <c:smooth val="0"/>
        <c:axId val="122225792"/>
        <c:axId val="122227328"/>
      </c:lineChart>
      <c:catAx>
        <c:axId val="12222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227328"/>
        <c:crosses val="autoZero"/>
        <c:auto val="1"/>
        <c:lblAlgn val="ctr"/>
        <c:lblOffset val="100"/>
        <c:noMultiLvlLbl val="0"/>
      </c:catAx>
      <c:valAx>
        <c:axId val="122227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225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rgbClr val="6E0505"/>
                </a:solidFill>
              </a:rPr>
              <a:t>Evolución anual ejecuciones</a:t>
            </a:r>
          </a:p>
        </c:rich>
      </c:tx>
      <c:layout/>
      <c:overlay val="0"/>
      <c:spPr>
        <a:noFill/>
        <a:ln>
          <a:noFill/>
        </a:ln>
        <a:effectLst/>
      </c:spPr>
    </c:title>
    <c:autoTitleDeleted val="0"/>
    <c:plotArea>
      <c:layout/>
      <c:lineChart>
        <c:grouping val="standard"/>
        <c:varyColors val="0"/>
        <c:ser>
          <c:idx val="0"/>
          <c:order val="0"/>
          <c:tx>
            <c:strRef>
              <c:f>Ejecuciones!$D$3</c:f>
              <c:strCache>
                <c:ptCount val="1"/>
                <c:pt idx="0">
                  <c:v>Registradas</c:v>
                </c:pt>
              </c:strCache>
            </c:strRef>
          </c:tx>
          <c:spPr>
            <a:ln w="28575" cap="rnd">
              <a:solidFill>
                <a:schemeClr val="accent2">
                  <a:shade val="65000"/>
                </a:schemeClr>
              </a:solidFill>
              <a:round/>
            </a:ln>
            <a:effectLst/>
          </c:spPr>
          <c:marker>
            <c:symbol val="circle"/>
            <c:size val="5"/>
            <c:spPr>
              <a:solidFill>
                <a:schemeClr val="accent2">
                  <a:shade val="65000"/>
                </a:schemeClr>
              </a:solidFill>
              <a:ln w="9525">
                <a:solidFill>
                  <a:schemeClr val="accent2">
                    <a:shade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Ejecuciones!$D$4:$D$10</c:f>
              <c:numCache>
                <c:formatCode>General</c:formatCode>
                <c:ptCount val="7"/>
                <c:pt idx="0">
                  <c:v>115</c:v>
                </c:pt>
                <c:pt idx="1">
                  <c:v>127</c:v>
                </c:pt>
                <c:pt idx="2">
                  <c:v>100</c:v>
                </c:pt>
                <c:pt idx="3">
                  <c:v>130</c:v>
                </c:pt>
                <c:pt idx="4">
                  <c:v>108</c:v>
                </c:pt>
                <c:pt idx="5">
                  <c:v>140</c:v>
                </c:pt>
                <c:pt idx="6">
                  <c:v>145</c:v>
                </c:pt>
              </c:numCache>
            </c:numRef>
          </c:val>
          <c:smooth val="0"/>
          <c:extLst xmlns:c16r2="http://schemas.microsoft.com/office/drawing/2015/06/chart">
            <c:ext xmlns:c16="http://schemas.microsoft.com/office/drawing/2014/chart" uri="{C3380CC4-5D6E-409C-BE32-E72D297353CC}">
              <c16:uniqueId val="{00000000-4632-441E-A2F9-96D9E027612A}"/>
            </c:ext>
          </c:extLst>
        </c:ser>
        <c:ser>
          <c:idx val="1"/>
          <c:order val="1"/>
          <c:tx>
            <c:strRef>
              <c:f>Ejecuciones!$E$3</c:f>
              <c:strCache>
                <c:ptCount val="1"/>
                <c:pt idx="0">
                  <c:v>Resueltas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632-441E-A2F9-96D9E02761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Ejecuciones!$E$4:$E$10</c:f>
              <c:numCache>
                <c:formatCode>General</c:formatCode>
                <c:ptCount val="7"/>
                <c:pt idx="0">
                  <c:v>142</c:v>
                </c:pt>
                <c:pt idx="1">
                  <c:v>208</c:v>
                </c:pt>
                <c:pt idx="2">
                  <c:v>132</c:v>
                </c:pt>
                <c:pt idx="3">
                  <c:v>142</c:v>
                </c:pt>
                <c:pt idx="4">
                  <c:v>133</c:v>
                </c:pt>
                <c:pt idx="5">
                  <c:v>162</c:v>
                </c:pt>
                <c:pt idx="6">
                  <c:v>150</c:v>
                </c:pt>
              </c:numCache>
            </c:numRef>
          </c:val>
          <c:smooth val="0"/>
          <c:extLst xmlns:c16r2="http://schemas.microsoft.com/office/drawing/2015/06/chart">
            <c:ext xmlns:c16="http://schemas.microsoft.com/office/drawing/2014/chart" uri="{C3380CC4-5D6E-409C-BE32-E72D297353CC}">
              <c16:uniqueId val="{00000001-4632-441E-A2F9-96D9E027612A}"/>
            </c:ext>
          </c:extLst>
        </c:ser>
        <c:ser>
          <c:idx val="2"/>
          <c:order val="2"/>
          <c:tx>
            <c:strRef>
              <c:f>Ejecuciones!$F$3</c:f>
              <c:strCache>
                <c:ptCount val="1"/>
                <c:pt idx="0">
                  <c:v>En trámite al final del período</c:v>
                </c:pt>
              </c:strCache>
            </c:strRef>
          </c:tx>
          <c:spPr>
            <a:ln w="28575" cap="rnd">
              <a:solidFill>
                <a:schemeClr val="accent2">
                  <a:tint val="65000"/>
                </a:schemeClr>
              </a:solidFill>
              <a:round/>
            </a:ln>
            <a:effectLst/>
          </c:spPr>
          <c:marker>
            <c:symbol val="circle"/>
            <c:size val="5"/>
            <c:spPr>
              <a:solidFill>
                <a:schemeClr val="accent2">
                  <a:tint val="65000"/>
                </a:schemeClr>
              </a:solidFill>
              <a:ln w="9525">
                <a:solidFill>
                  <a:schemeClr val="accent2">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Ejecuciones!$F$4:$F$10</c:f>
              <c:numCache>
                <c:formatCode>General</c:formatCode>
                <c:ptCount val="7"/>
                <c:pt idx="0">
                  <c:v>265</c:v>
                </c:pt>
                <c:pt idx="1">
                  <c:v>227</c:v>
                </c:pt>
                <c:pt idx="2">
                  <c:v>234</c:v>
                </c:pt>
                <c:pt idx="3">
                  <c:v>247</c:v>
                </c:pt>
                <c:pt idx="4">
                  <c:v>252</c:v>
                </c:pt>
                <c:pt idx="5">
                  <c:v>255</c:v>
                </c:pt>
                <c:pt idx="6">
                  <c:v>270</c:v>
                </c:pt>
              </c:numCache>
            </c:numRef>
          </c:val>
          <c:smooth val="0"/>
          <c:extLst xmlns:c16r2="http://schemas.microsoft.com/office/drawing/2015/06/chart">
            <c:ext xmlns:c16="http://schemas.microsoft.com/office/drawing/2014/chart" uri="{C3380CC4-5D6E-409C-BE32-E72D297353CC}">
              <c16:uniqueId val="{00000002-4632-441E-A2F9-96D9E027612A}"/>
            </c:ext>
          </c:extLst>
        </c:ser>
        <c:dLbls>
          <c:showLegendKey val="0"/>
          <c:showVal val="0"/>
          <c:showCatName val="0"/>
          <c:showSerName val="0"/>
          <c:showPercent val="0"/>
          <c:showBubbleSize val="0"/>
        </c:dLbls>
        <c:marker val="1"/>
        <c:smooth val="0"/>
        <c:axId val="125186432"/>
        <c:axId val="125187968"/>
      </c:lineChart>
      <c:catAx>
        <c:axId val="12518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5187968"/>
        <c:crosses val="autoZero"/>
        <c:auto val="1"/>
        <c:lblAlgn val="ctr"/>
        <c:lblOffset val="100"/>
        <c:noMultiLvlLbl val="0"/>
      </c:catAx>
      <c:valAx>
        <c:axId val="125187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5186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rgbClr val="203864"/>
                </a:solidFill>
              </a:rPr>
              <a:t>Asuntos </a:t>
            </a:r>
            <a:r>
              <a:rPr lang="en-US" sz="1400" b="1" i="0" u="none" strike="noStrike" kern="1200" spc="0" baseline="0" err="1">
                <a:solidFill>
                  <a:srgbClr val="203864"/>
                </a:solidFill>
              </a:rPr>
              <a:t>Ingresados</a:t>
            </a:r>
            <a:endParaRPr lang="en-US" sz="1400" b="1" i="0" u="none" strike="noStrike" kern="1200" spc="0" baseline="0">
              <a:solidFill>
                <a:srgbClr val="203864"/>
              </a:solidFill>
            </a:endParaRPr>
          </a:p>
        </c:rich>
      </c:tx>
      <c:layout/>
      <c:overlay val="0"/>
      <c:spPr>
        <a:noFill/>
        <a:ln>
          <a:noFill/>
        </a:ln>
        <a:effectLst/>
      </c:spPr>
    </c:title>
    <c:autoTitleDeleted val="0"/>
    <c:plotArea>
      <c:layout/>
      <c:lineChart>
        <c:grouping val="standard"/>
        <c:varyColors val="0"/>
        <c:ser>
          <c:idx val="0"/>
          <c:order val="0"/>
          <c:tx>
            <c:strRef>
              <c:f>'Asuntos x estado'!$D$2</c:f>
              <c:strCache>
                <c:ptCount val="1"/>
                <c:pt idx="0">
                  <c:v>Ingresados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extLst xmlns:c16r2="http://schemas.microsoft.com/office/drawing/2015/06/chart">
              <c:ext xmlns:c16="http://schemas.microsoft.com/office/drawing/2014/chart" uri="{C3380CC4-5D6E-409C-BE32-E72D297353CC}">
                <c16:uniqueId val="{00000002-CFE4-45B5-BFA4-A051809784E4}"/>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CFE4-45B5-BFA4-A051809784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1994A4"/>
                </a:solidFill>
                <a:prstDash val="sysDot"/>
              </a:ln>
              <a:effectLst/>
            </c:spPr>
            <c:trendlineType val="linear"/>
            <c:dispRSqr val="0"/>
            <c:dispEq val="0"/>
          </c:trendline>
          <c:cat>
            <c:numRef>
              <c:f>'Asuntos x estado'!$B$3:$B$11</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'Asuntos x estado'!$D$3:$D$11</c:f>
              <c:numCache>
                <c:formatCode>General</c:formatCode>
                <c:ptCount val="9"/>
                <c:pt idx="0">
                  <c:v>1490</c:v>
                </c:pt>
                <c:pt idx="1">
                  <c:v>1518</c:v>
                </c:pt>
                <c:pt idx="2">
                  <c:v>1457</c:v>
                </c:pt>
                <c:pt idx="3">
                  <c:v>1636</c:v>
                </c:pt>
                <c:pt idx="4">
                  <c:v>1725</c:v>
                </c:pt>
                <c:pt idx="5">
                  <c:v>1990</c:v>
                </c:pt>
                <c:pt idx="6">
                  <c:v>2018</c:v>
                </c:pt>
                <c:pt idx="7">
                  <c:v>2125</c:v>
                </c:pt>
                <c:pt idx="8">
                  <c:v>2194</c:v>
                </c:pt>
              </c:numCache>
            </c:numRef>
          </c:val>
          <c:smooth val="0"/>
          <c:extLst xmlns:c16r2="http://schemas.microsoft.com/office/drawing/2015/06/chart">
            <c:ext xmlns:c16="http://schemas.microsoft.com/office/drawing/2014/chart" uri="{C3380CC4-5D6E-409C-BE32-E72D297353CC}">
              <c16:uniqueId val="{00000000-CFE4-45B5-BFA4-A051809784E4}"/>
            </c:ext>
          </c:extLst>
        </c:ser>
        <c:dLbls>
          <c:dLblPos val="t"/>
          <c:showLegendKey val="0"/>
          <c:showVal val="1"/>
          <c:showCatName val="0"/>
          <c:showSerName val="0"/>
          <c:showPercent val="0"/>
          <c:showBubbleSize val="0"/>
        </c:dLbls>
        <c:marker val="1"/>
        <c:smooth val="0"/>
        <c:axId val="124930304"/>
        <c:axId val="124952576"/>
      </c:lineChart>
      <c:catAx>
        <c:axId val="12493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952576"/>
        <c:crosses val="autoZero"/>
        <c:auto val="1"/>
        <c:lblAlgn val="ctr"/>
        <c:lblOffset val="100"/>
        <c:noMultiLvlLbl val="0"/>
      </c:catAx>
      <c:valAx>
        <c:axId val="1249525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930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err="1">
                <a:solidFill>
                  <a:srgbClr val="6E0505"/>
                </a:solidFill>
              </a:rPr>
              <a:t>Ejecuciones</a:t>
            </a:r>
            <a:r>
              <a:rPr lang="en-US" sz="1400" b="1" i="0" u="none" strike="noStrike" kern="1200" spc="0" baseline="0">
                <a:solidFill>
                  <a:srgbClr val="6E0505"/>
                </a:solidFill>
              </a:rPr>
              <a:t> </a:t>
            </a:r>
            <a:r>
              <a:rPr lang="en-US" sz="1400" b="1" i="0" u="none" strike="noStrike" kern="1200" spc="0" baseline="0" err="1">
                <a:solidFill>
                  <a:srgbClr val="6E0505"/>
                </a:solidFill>
              </a:rPr>
              <a:t>Registradas</a:t>
            </a:r>
            <a:endParaRPr lang="en-US" sz="1400" b="1" i="0" u="none" strike="noStrike" kern="1200" spc="0" baseline="0">
              <a:solidFill>
                <a:srgbClr val="6E0505"/>
              </a:solidFill>
            </a:endParaRPr>
          </a:p>
        </c:rich>
      </c:tx>
      <c:layout/>
      <c:overlay val="0"/>
      <c:spPr>
        <a:noFill/>
        <a:ln>
          <a:noFill/>
        </a:ln>
        <a:effectLst/>
      </c:spPr>
    </c:title>
    <c:autoTitleDeleted val="0"/>
    <c:plotArea>
      <c:layout/>
      <c:lineChart>
        <c:grouping val="standard"/>
        <c:varyColors val="0"/>
        <c:ser>
          <c:idx val="0"/>
          <c:order val="0"/>
          <c:tx>
            <c:strRef>
              <c:f>Ejecuciones!$D$4</c:f>
              <c:strCache>
                <c:ptCount val="1"/>
                <c:pt idx="0">
                  <c:v>Registradas</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5046-42EA-8352-0C9A3E4CD200}"/>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5046-42EA-8352-0C9A3E4CD20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2">
                    <a:lumMod val="50000"/>
                  </a:schemeClr>
                </a:solidFill>
                <a:prstDash val="sysDot"/>
              </a:ln>
              <a:effectLst/>
            </c:spPr>
            <c:trendlineType val="linear"/>
            <c:dispRSqr val="0"/>
            <c:dispEq val="0"/>
          </c:trendline>
          <c:cat>
            <c:numRef>
              <c:f>Ejecuciones!$C$5:$C$13</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Ejecuciones!$D$5:$D$13</c:f>
              <c:numCache>
                <c:formatCode>General</c:formatCode>
                <c:ptCount val="9"/>
                <c:pt idx="0">
                  <c:v>261</c:v>
                </c:pt>
                <c:pt idx="1">
                  <c:v>244</c:v>
                </c:pt>
                <c:pt idx="2">
                  <c:v>245</c:v>
                </c:pt>
                <c:pt idx="3">
                  <c:v>280</c:v>
                </c:pt>
                <c:pt idx="4">
                  <c:v>272</c:v>
                </c:pt>
                <c:pt idx="5">
                  <c:v>257</c:v>
                </c:pt>
                <c:pt idx="6">
                  <c:v>276</c:v>
                </c:pt>
                <c:pt idx="7">
                  <c:v>279</c:v>
                </c:pt>
                <c:pt idx="8">
                  <c:v>283</c:v>
                </c:pt>
              </c:numCache>
            </c:numRef>
          </c:val>
          <c:smooth val="0"/>
          <c:extLst xmlns:c16r2="http://schemas.microsoft.com/office/drawing/2015/06/chart">
            <c:ext xmlns:c16="http://schemas.microsoft.com/office/drawing/2014/chart" uri="{C3380CC4-5D6E-409C-BE32-E72D297353CC}">
              <c16:uniqueId val="{00000000-5046-42EA-8352-0C9A3E4CD200}"/>
            </c:ext>
          </c:extLst>
        </c:ser>
        <c:dLbls>
          <c:dLblPos val="t"/>
          <c:showLegendKey val="0"/>
          <c:showVal val="1"/>
          <c:showCatName val="0"/>
          <c:showSerName val="0"/>
          <c:showPercent val="0"/>
          <c:showBubbleSize val="0"/>
        </c:dLbls>
        <c:marker val="1"/>
        <c:smooth val="0"/>
        <c:axId val="124985728"/>
        <c:axId val="124987264"/>
      </c:lineChart>
      <c:catAx>
        <c:axId val="12498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987264"/>
        <c:crosses val="autoZero"/>
        <c:auto val="1"/>
        <c:lblAlgn val="ctr"/>
        <c:lblOffset val="100"/>
        <c:noMultiLvlLbl val="0"/>
      </c:catAx>
      <c:valAx>
        <c:axId val="124987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49857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rgbClr val="203864"/>
                </a:solidFill>
              </a:rPr>
              <a:t>Evolución anual asuntos</a:t>
            </a:r>
          </a:p>
        </c:rich>
      </c:tx>
      <c:layout/>
      <c:overlay val="0"/>
      <c:spPr>
        <a:noFill/>
        <a:ln>
          <a:noFill/>
        </a:ln>
        <a:effectLst/>
      </c:spPr>
    </c:title>
    <c:autoTitleDeleted val="0"/>
    <c:plotArea>
      <c:layout/>
      <c:lineChart>
        <c:grouping val="standard"/>
        <c:varyColors val="0"/>
        <c:ser>
          <c:idx val="0"/>
          <c:order val="0"/>
          <c:tx>
            <c:v>En trámite al inicio del período</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estado'!$C$3:$C$9</c:f>
              <c:numCache>
                <c:formatCode>General</c:formatCode>
                <c:ptCount val="7"/>
                <c:pt idx="0">
                  <c:v>351</c:v>
                </c:pt>
                <c:pt idx="1">
                  <c:v>452</c:v>
                </c:pt>
                <c:pt idx="2">
                  <c:v>544</c:v>
                </c:pt>
                <c:pt idx="3">
                  <c:v>544</c:v>
                </c:pt>
                <c:pt idx="4">
                  <c:v>498</c:v>
                </c:pt>
                <c:pt idx="5">
                  <c:v>540</c:v>
                </c:pt>
                <c:pt idx="6">
                  <c:v>851</c:v>
                </c:pt>
              </c:numCache>
            </c:numRef>
          </c:val>
          <c:smooth val="0"/>
          <c:extLst xmlns:c16r2="http://schemas.microsoft.com/office/drawing/2015/06/chart">
            <c:ext xmlns:c16="http://schemas.microsoft.com/office/drawing/2014/chart" uri="{C3380CC4-5D6E-409C-BE32-E72D297353CC}">
              <c16:uniqueId val="{00000000-9BAE-4080-8B33-DC0826E9F184}"/>
            </c:ext>
          </c:extLst>
        </c:ser>
        <c:ser>
          <c:idx val="1"/>
          <c:order val="1"/>
          <c:tx>
            <c:v>Ingresados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estado'!$D$3:$D$9</c:f>
              <c:numCache>
                <c:formatCode>General</c:formatCode>
                <c:ptCount val="7"/>
                <c:pt idx="0">
                  <c:v>1490</c:v>
                </c:pt>
                <c:pt idx="1">
                  <c:v>1518</c:v>
                </c:pt>
                <c:pt idx="2">
                  <c:v>1457</c:v>
                </c:pt>
                <c:pt idx="3">
                  <c:v>1636</c:v>
                </c:pt>
                <c:pt idx="4">
                  <c:v>1725</c:v>
                </c:pt>
                <c:pt idx="5">
                  <c:v>1990</c:v>
                </c:pt>
                <c:pt idx="6">
                  <c:v>2018</c:v>
                </c:pt>
              </c:numCache>
            </c:numRef>
          </c:val>
          <c:smooth val="0"/>
          <c:extLst xmlns:c16r2="http://schemas.microsoft.com/office/drawing/2015/06/chart">
            <c:ext xmlns:c16="http://schemas.microsoft.com/office/drawing/2014/chart" uri="{C3380CC4-5D6E-409C-BE32-E72D297353CC}">
              <c16:uniqueId val="{00000001-9BAE-4080-8B33-DC0826E9F184}"/>
            </c:ext>
          </c:extLst>
        </c:ser>
        <c:ser>
          <c:idx val="2"/>
          <c:order val="2"/>
          <c:tx>
            <c:v>Resueltos</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estado'!$E$3:$E$9</c:f>
              <c:numCache>
                <c:formatCode>General</c:formatCode>
                <c:ptCount val="7"/>
                <c:pt idx="0">
                  <c:v>1390</c:v>
                </c:pt>
                <c:pt idx="1">
                  <c:v>1407</c:v>
                </c:pt>
                <c:pt idx="2">
                  <c:v>1457</c:v>
                </c:pt>
                <c:pt idx="3">
                  <c:v>1683</c:v>
                </c:pt>
                <c:pt idx="4">
                  <c:v>1685</c:v>
                </c:pt>
                <c:pt idx="5">
                  <c:v>1679</c:v>
                </c:pt>
                <c:pt idx="6">
                  <c:v>2222</c:v>
                </c:pt>
              </c:numCache>
            </c:numRef>
          </c:val>
          <c:smooth val="0"/>
          <c:extLst xmlns:c16r2="http://schemas.microsoft.com/office/drawing/2015/06/chart">
            <c:ext xmlns:c16="http://schemas.microsoft.com/office/drawing/2014/chart" uri="{C3380CC4-5D6E-409C-BE32-E72D297353CC}">
              <c16:uniqueId val="{00000002-9BAE-4080-8B33-DC0826E9F184}"/>
            </c:ext>
          </c:extLst>
        </c:ser>
        <c:ser>
          <c:idx val="3"/>
          <c:order val="3"/>
          <c:tx>
            <c:v>En trámite al final del período</c:v>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estado'!$F$3:$F$9</c:f>
              <c:numCache>
                <c:formatCode>General</c:formatCode>
                <c:ptCount val="7"/>
                <c:pt idx="0">
                  <c:v>452</c:v>
                </c:pt>
                <c:pt idx="1">
                  <c:v>544</c:v>
                </c:pt>
                <c:pt idx="2">
                  <c:v>544</c:v>
                </c:pt>
                <c:pt idx="3">
                  <c:v>498</c:v>
                </c:pt>
                <c:pt idx="4">
                  <c:v>540</c:v>
                </c:pt>
                <c:pt idx="5">
                  <c:v>851</c:v>
                </c:pt>
                <c:pt idx="6">
                  <c:v>650</c:v>
                </c:pt>
              </c:numCache>
            </c:numRef>
          </c:val>
          <c:smooth val="0"/>
          <c:extLst xmlns:c16r2="http://schemas.microsoft.com/office/drawing/2015/06/chart">
            <c:ext xmlns:c16="http://schemas.microsoft.com/office/drawing/2014/chart" uri="{C3380CC4-5D6E-409C-BE32-E72D297353CC}">
              <c16:uniqueId val="{00000003-9BAE-4080-8B33-DC0826E9F184}"/>
            </c:ext>
          </c:extLst>
        </c:ser>
        <c:dLbls>
          <c:showLegendKey val="0"/>
          <c:showVal val="0"/>
          <c:showCatName val="0"/>
          <c:showSerName val="0"/>
          <c:showPercent val="0"/>
          <c:showBubbleSize val="0"/>
        </c:dLbls>
        <c:marker val="1"/>
        <c:smooth val="0"/>
        <c:axId val="125532032"/>
        <c:axId val="125533568"/>
      </c:lineChart>
      <c:catAx>
        <c:axId val="12553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5533568"/>
        <c:crosses val="autoZero"/>
        <c:auto val="1"/>
        <c:lblAlgn val="ctr"/>
        <c:lblOffset val="100"/>
        <c:noMultiLvlLbl val="0"/>
      </c:catAx>
      <c:valAx>
        <c:axId val="125533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5532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rgbClr val="6E0505"/>
                </a:solidFill>
              </a:rPr>
              <a:t>Evolución anual ejecuciones</a:t>
            </a:r>
          </a:p>
        </c:rich>
      </c:tx>
      <c:layout/>
      <c:overlay val="0"/>
      <c:spPr>
        <a:noFill/>
        <a:ln>
          <a:noFill/>
        </a:ln>
        <a:effectLst/>
      </c:spPr>
    </c:title>
    <c:autoTitleDeleted val="0"/>
    <c:plotArea>
      <c:layout/>
      <c:lineChart>
        <c:grouping val="standard"/>
        <c:varyColors val="0"/>
        <c:ser>
          <c:idx val="0"/>
          <c:order val="0"/>
          <c:tx>
            <c:v>Registradas</c:v>
          </c:tx>
          <c:spPr>
            <a:ln w="28575" cap="rnd">
              <a:solidFill>
                <a:schemeClr val="accent2">
                  <a:shade val="65000"/>
                </a:schemeClr>
              </a:solidFill>
              <a:round/>
            </a:ln>
            <a:effectLst/>
          </c:spPr>
          <c:marker>
            <c:symbol val="circle"/>
            <c:size val="5"/>
            <c:spPr>
              <a:solidFill>
                <a:schemeClr val="accent2">
                  <a:shade val="65000"/>
                </a:schemeClr>
              </a:solidFill>
              <a:ln w="9525">
                <a:solidFill>
                  <a:schemeClr val="accent2">
                    <a:shade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Ejecuciones!$C$5:$C$11</c:f>
              <c:numCache>
                <c:formatCode>General</c:formatCode>
                <c:ptCount val="7"/>
                <c:pt idx="0">
                  <c:v>2018</c:v>
                </c:pt>
                <c:pt idx="1">
                  <c:v>2019</c:v>
                </c:pt>
                <c:pt idx="2">
                  <c:v>2020</c:v>
                </c:pt>
                <c:pt idx="3">
                  <c:v>2021</c:v>
                </c:pt>
                <c:pt idx="4">
                  <c:v>2022</c:v>
                </c:pt>
                <c:pt idx="5">
                  <c:v>2023</c:v>
                </c:pt>
                <c:pt idx="6">
                  <c:v>2024</c:v>
                </c:pt>
              </c:numCache>
            </c:numRef>
          </c:cat>
          <c:val>
            <c:numRef>
              <c:f>Ejecuciones!$D$5:$D$11</c:f>
              <c:numCache>
                <c:formatCode>General</c:formatCode>
                <c:ptCount val="7"/>
                <c:pt idx="0">
                  <c:v>261</c:v>
                </c:pt>
                <c:pt idx="1">
                  <c:v>244</c:v>
                </c:pt>
                <c:pt idx="2">
                  <c:v>245</c:v>
                </c:pt>
                <c:pt idx="3">
                  <c:v>280</c:v>
                </c:pt>
                <c:pt idx="4">
                  <c:v>272</c:v>
                </c:pt>
                <c:pt idx="5">
                  <c:v>257</c:v>
                </c:pt>
                <c:pt idx="6">
                  <c:v>276</c:v>
                </c:pt>
              </c:numCache>
            </c:numRef>
          </c:val>
          <c:smooth val="0"/>
          <c:extLst xmlns:c16r2="http://schemas.microsoft.com/office/drawing/2015/06/chart">
            <c:ext xmlns:c16="http://schemas.microsoft.com/office/drawing/2014/chart" uri="{C3380CC4-5D6E-409C-BE32-E72D297353CC}">
              <c16:uniqueId val="{00000000-CEE2-48B5-911A-C209AC3D8D5D}"/>
            </c:ext>
          </c:extLst>
        </c:ser>
        <c:ser>
          <c:idx val="1"/>
          <c:order val="1"/>
          <c:tx>
            <c:v>Resueltas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layout>
                <c:manualLayout>
                  <c:x val="-7.9770225496001948E-2"/>
                  <c:y val="5.798355105323268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EE2-48B5-911A-C209AC3D8D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Ejecuciones!$C$5:$C$11</c:f>
              <c:numCache>
                <c:formatCode>General</c:formatCode>
                <c:ptCount val="7"/>
                <c:pt idx="0">
                  <c:v>2018</c:v>
                </c:pt>
                <c:pt idx="1">
                  <c:v>2019</c:v>
                </c:pt>
                <c:pt idx="2">
                  <c:v>2020</c:v>
                </c:pt>
                <c:pt idx="3">
                  <c:v>2021</c:v>
                </c:pt>
                <c:pt idx="4">
                  <c:v>2022</c:v>
                </c:pt>
                <c:pt idx="5">
                  <c:v>2023</c:v>
                </c:pt>
                <c:pt idx="6">
                  <c:v>2024</c:v>
                </c:pt>
              </c:numCache>
            </c:numRef>
          </c:cat>
          <c:val>
            <c:numRef>
              <c:f>Ejecuciones!$E$5:$E$11</c:f>
              <c:numCache>
                <c:formatCode>General</c:formatCode>
                <c:ptCount val="7"/>
                <c:pt idx="0">
                  <c:v>261</c:v>
                </c:pt>
                <c:pt idx="1">
                  <c:v>172</c:v>
                </c:pt>
                <c:pt idx="2">
                  <c:v>191</c:v>
                </c:pt>
                <c:pt idx="3">
                  <c:v>567</c:v>
                </c:pt>
                <c:pt idx="4">
                  <c:v>467</c:v>
                </c:pt>
                <c:pt idx="5">
                  <c:v>73</c:v>
                </c:pt>
                <c:pt idx="6">
                  <c:v>352</c:v>
                </c:pt>
              </c:numCache>
            </c:numRef>
          </c:val>
          <c:smooth val="0"/>
          <c:extLst xmlns:c16r2="http://schemas.microsoft.com/office/drawing/2015/06/chart">
            <c:ext xmlns:c16="http://schemas.microsoft.com/office/drawing/2014/chart" uri="{C3380CC4-5D6E-409C-BE32-E72D297353CC}">
              <c16:uniqueId val="{00000001-CEE2-48B5-911A-C209AC3D8D5D}"/>
            </c:ext>
          </c:extLst>
        </c:ser>
        <c:ser>
          <c:idx val="2"/>
          <c:order val="2"/>
          <c:tx>
            <c:v>En trámite al final del período</c:v>
          </c:tx>
          <c:spPr>
            <a:ln w="28575" cap="rnd">
              <a:solidFill>
                <a:schemeClr val="accent2">
                  <a:tint val="65000"/>
                </a:schemeClr>
              </a:solidFill>
              <a:round/>
            </a:ln>
            <a:effectLst/>
          </c:spPr>
          <c:marker>
            <c:symbol val="circle"/>
            <c:size val="5"/>
            <c:spPr>
              <a:solidFill>
                <a:schemeClr val="accent2">
                  <a:tint val="65000"/>
                </a:schemeClr>
              </a:solidFill>
              <a:ln w="9525">
                <a:solidFill>
                  <a:schemeClr val="accent2">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Ejecuciones!$C$5:$C$11</c:f>
              <c:numCache>
                <c:formatCode>General</c:formatCode>
                <c:ptCount val="7"/>
                <c:pt idx="0">
                  <c:v>2018</c:v>
                </c:pt>
                <c:pt idx="1">
                  <c:v>2019</c:v>
                </c:pt>
                <c:pt idx="2">
                  <c:v>2020</c:v>
                </c:pt>
                <c:pt idx="3">
                  <c:v>2021</c:v>
                </c:pt>
                <c:pt idx="4">
                  <c:v>2022</c:v>
                </c:pt>
                <c:pt idx="5">
                  <c:v>2023</c:v>
                </c:pt>
                <c:pt idx="6">
                  <c:v>2024</c:v>
                </c:pt>
              </c:numCache>
            </c:numRef>
          </c:cat>
          <c:val>
            <c:numRef>
              <c:f>Ejecuciones!$F$5:$F$11</c:f>
              <c:numCache>
                <c:formatCode>General</c:formatCode>
                <c:ptCount val="7"/>
                <c:pt idx="0">
                  <c:v>599</c:v>
                </c:pt>
                <c:pt idx="1">
                  <c:v>698</c:v>
                </c:pt>
                <c:pt idx="2">
                  <c:v>878</c:v>
                </c:pt>
                <c:pt idx="3">
                  <c:v>801</c:v>
                </c:pt>
                <c:pt idx="4">
                  <c:v>705</c:v>
                </c:pt>
                <c:pt idx="5">
                  <c:v>889</c:v>
                </c:pt>
                <c:pt idx="6">
                  <c:v>811</c:v>
                </c:pt>
              </c:numCache>
            </c:numRef>
          </c:val>
          <c:smooth val="0"/>
          <c:extLst xmlns:c16r2="http://schemas.microsoft.com/office/drawing/2015/06/chart">
            <c:ext xmlns:c16="http://schemas.microsoft.com/office/drawing/2014/chart" uri="{C3380CC4-5D6E-409C-BE32-E72D297353CC}">
              <c16:uniqueId val="{00000002-CEE2-48B5-911A-C209AC3D8D5D}"/>
            </c:ext>
          </c:extLst>
        </c:ser>
        <c:dLbls>
          <c:showLegendKey val="0"/>
          <c:showVal val="0"/>
          <c:showCatName val="0"/>
          <c:showSerName val="0"/>
          <c:showPercent val="0"/>
          <c:showBubbleSize val="0"/>
        </c:dLbls>
        <c:marker val="1"/>
        <c:smooth val="0"/>
        <c:axId val="125596032"/>
        <c:axId val="125597568"/>
      </c:lineChart>
      <c:catAx>
        <c:axId val="12559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5597568"/>
        <c:crosses val="autoZero"/>
        <c:auto val="1"/>
        <c:lblAlgn val="ctr"/>
        <c:lblOffset val="100"/>
        <c:noMultiLvlLbl val="0"/>
      </c:catAx>
      <c:valAx>
        <c:axId val="125597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5596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rgbClr val="203864"/>
                </a:solidFill>
              </a:rPr>
              <a:t>Asuntos Ingresados</a:t>
            </a:r>
          </a:p>
        </c:rich>
      </c:tx>
      <c:layout/>
      <c:overlay val="0"/>
      <c:spPr>
        <a:noFill/>
        <a:ln>
          <a:noFill/>
        </a:ln>
        <a:effectLst/>
      </c:spPr>
    </c:title>
    <c:autoTitleDeleted val="0"/>
    <c:plotArea>
      <c:layout/>
      <c:lineChart>
        <c:grouping val="standard"/>
        <c:varyColors val="0"/>
        <c:ser>
          <c:idx val="0"/>
          <c:order val="0"/>
          <c:tx>
            <c:strRef>
              <c:f>'Asuntos x estado'!$D$2</c:f>
              <c:strCache>
                <c:ptCount val="1"/>
                <c:pt idx="0">
                  <c:v>Ingresados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B8AF-4555-8EAD-9BCAF698F198}"/>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B8AF-4555-8EAD-9BCAF698F19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1994A4"/>
                </a:solidFill>
                <a:prstDash val="sysDot"/>
              </a:ln>
              <a:effectLst/>
            </c:spPr>
            <c:trendlineType val="linear"/>
            <c:dispRSqr val="0"/>
            <c:dispEq val="0"/>
          </c:trendline>
          <c:cat>
            <c:numRef>
              <c:f>'Asuntos x estado'!$B$3:$B$11</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'Asuntos x estado'!$D$3:$D$11</c:f>
              <c:numCache>
                <c:formatCode>General</c:formatCode>
                <c:ptCount val="9"/>
                <c:pt idx="0">
                  <c:v>939</c:v>
                </c:pt>
                <c:pt idx="1">
                  <c:v>880</c:v>
                </c:pt>
                <c:pt idx="2">
                  <c:v>868</c:v>
                </c:pt>
                <c:pt idx="3">
                  <c:v>872</c:v>
                </c:pt>
                <c:pt idx="4">
                  <c:v>1025</c:v>
                </c:pt>
                <c:pt idx="5">
                  <c:v>1023</c:v>
                </c:pt>
                <c:pt idx="6">
                  <c:v>1048</c:v>
                </c:pt>
                <c:pt idx="7">
                  <c:v>1075</c:v>
                </c:pt>
                <c:pt idx="8">
                  <c:v>1137</c:v>
                </c:pt>
              </c:numCache>
            </c:numRef>
          </c:val>
          <c:smooth val="0"/>
          <c:extLst xmlns:c16r2="http://schemas.microsoft.com/office/drawing/2015/06/chart">
            <c:ext xmlns:c16="http://schemas.microsoft.com/office/drawing/2014/chart" uri="{C3380CC4-5D6E-409C-BE32-E72D297353CC}">
              <c16:uniqueId val="{00000000-B8AF-4555-8EAD-9BCAF698F198}"/>
            </c:ext>
          </c:extLst>
        </c:ser>
        <c:dLbls>
          <c:dLblPos val="t"/>
          <c:showLegendKey val="0"/>
          <c:showVal val="1"/>
          <c:showCatName val="0"/>
          <c:showSerName val="0"/>
          <c:showPercent val="0"/>
          <c:showBubbleSize val="0"/>
        </c:dLbls>
        <c:marker val="1"/>
        <c:smooth val="0"/>
        <c:axId val="126642816"/>
        <c:axId val="126652800"/>
      </c:lineChart>
      <c:catAx>
        <c:axId val="12664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652800"/>
        <c:crosses val="autoZero"/>
        <c:auto val="1"/>
        <c:lblAlgn val="ctr"/>
        <c:lblOffset val="100"/>
        <c:noMultiLvlLbl val="0"/>
      </c:catAx>
      <c:valAx>
        <c:axId val="1266528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6428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err="1">
                <a:solidFill>
                  <a:srgbClr val="6E0505"/>
                </a:solidFill>
              </a:rPr>
              <a:t>Ejecuciones</a:t>
            </a:r>
            <a:r>
              <a:rPr lang="en-US" sz="1400" b="1" i="0" u="none" strike="noStrike" kern="1200" spc="0" baseline="0">
                <a:solidFill>
                  <a:srgbClr val="6E0505"/>
                </a:solidFill>
              </a:rPr>
              <a:t> </a:t>
            </a:r>
            <a:r>
              <a:rPr lang="en-US" sz="1400" b="1" i="0" u="none" strike="noStrike" kern="1200" spc="0" baseline="0" err="1">
                <a:solidFill>
                  <a:srgbClr val="6E0505"/>
                </a:solidFill>
              </a:rPr>
              <a:t>Registradas</a:t>
            </a:r>
            <a:endParaRPr lang="en-US" sz="1400" b="1" i="0" u="none" strike="noStrike" kern="1200" spc="0" baseline="0">
              <a:solidFill>
                <a:srgbClr val="6E0505"/>
              </a:solidFill>
            </a:endParaRPr>
          </a:p>
        </c:rich>
      </c:tx>
      <c:layout/>
      <c:overlay val="0"/>
      <c:spPr>
        <a:noFill/>
        <a:ln>
          <a:noFill/>
        </a:ln>
        <a:effectLst/>
      </c:spPr>
    </c:title>
    <c:autoTitleDeleted val="0"/>
    <c:plotArea>
      <c:layout/>
      <c:lineChart>
        <c:grouping val="standard"/>
        <c:varyColors val="0"/>
        <c:ser>
          <c:idx val="0"/>
          <c:order val="0"/>
          <c:tx>
            <c:strRef>
              <c:f>Ejecuciones!$E$4</c:f>
              <c:strCache>
                <c:ptCount val="1"/>
                <c:pt idx="0">
                  <c:v>Registradas</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B69A-469C-94B4-E4D37183BAC4}"/>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B69A-469C-94B4-E4D37183BAC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2">
                    <a:lumMod val="50000"/>
                  </a:schemeClr>
                </a:solidFill>
                <a:prstDash val="sysDot"/>
              </a:ln>
              <a:effectLst/>
            </c:spPr>
            <c:trendlineType val="linear"/>
            <c:dispRSqr val="0"/>
            <c:dispEq val="0"/>
          </c:trendline>
          <c:cat>
            <c:numRef>
              <c:f>Ejecuciones!$D$5:$D$13</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Ejecuciones!$E$5:$E$13</c:f>
              <c:numCache>
                <c:formatCode>General</c:formatCode>
                <c:ptCount val="9"/>
                <c:pt idx="0">
                  <c:v>120</c:v>
                </c:pt>
                <c:pt idx="1">
                  <c:v>126</c:v>
                </c:pt>
                <c:pt idx="2">
                  <c:v>119</c:v>
                </c:pt>
                <c:pt idx="3">
                  <c:v>126</c:v>
                </c:pt>
                <c:pt idx="4">
                  <c:v>143</c:v>
                </c:pt>
                <c:pt idx="5">
                  <c:v>105</c:v>
                </c:pt>
                <c:pt idx="6">
                  <c:v>175</c:v>
                </c:pt>
                <c:pt idx="7">
                  <c:v>123</c:v>
                </c:pt>
                <c:pt idx="8">
                  <c:v>173</c:v>
                </c:pt>
              </c:numCache>
            </c:numRef>
          </c:val>
          <c:smooth val="0"/>
          <c:extLst xmlns:c16r2="http://schemas.microsoft.com/office/drawing/2015/06/chart">
            <c:ext xmlns:c16="http://schemas.microsoft.com/office/drawing/2014/chart" uri="{C3380CC4-5D6E-409C-BE32-E72D297353CC}">
              <c16:uniqueId val="{00000000-B69A-469C-94B4-E4D37183BAC4}"/>
            </c:ext>
          </c:extLst>
        </c:ser>
        <c:dLbls>
          <c:dLblPos val="t"/>
          <c:showLegendKey val="0"/>
          <c:showVal val="1"/>
          <c:showCatName val="0"/>
          <c:showSerName val="0"/>
          <c:showPercent val="0"/>
          <c:showBubbleSize val="0"/>
        </c:dLbls>
        <c:marker val="1"/>
        <c:smooth val="0"/>
        <c:axId val="126755584"/>
        <c:axId val="126757120"/>
      </c:lineChart>
      <c:catAx>
        <c:axId val="12675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757120"/>
        <c:crosses val="autoZero"/>
        <c:auto val="1"/>
        <c:lblAlgn val="ctr"/>
        <c:lblOffset val="100"/>
        <c:noMultiLvlLbl val="0"/>
      </c:catAx>
      <c:valAx>
        <c:axId val="1267571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7555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rgbClr val="203864"/>
                </a:solidFill>
              </a:rPr>
              <a:t>Evolución anual asuntos</a:t>
            </a:r>
          </a:p>
        </c:rich>
      </c:tx>
      <c:layout/>
      <c:overlay val="0"/>
      <c:spPr>
        <a:noFill/>
        <a:ln>
          <a:noFill/>
        </a:ln>
        <a:effectLst/>
      </c:spPr>
    </c:title>
    <c:autoTitleDeleted val="0"/>
    <c:plotArea>
      <c:layout/>
      <c:lineChart>
        <c:grouping val="standard"/>
        <c:varyColors val="0"/>
        <c:ser>
          <c:idx val="0"/>
          <c:order val="0"/>
          <c:tx>
            <c:v>En trámite al inicio del período</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estado'!$C$3:$C$9</c:f>
              <c:numCache>
                <c:formatCode>General</c:formatCode>
                <c:ptCount val="7"/>
                <c:pt idx="0">
                  <c:v>296</c:v>
                </c:pt>
                <c:pt idx="1">
                  <c:v>283</c:v>
                </c:pt>
                <c:pt idx="2">
                  <c:v>231</c:v>
                </c:pt>
                <c:pt idx="3">
                  <c:v>285</c:v>
                </c:pt>
                <c:pt idx="4">
                  <c:v>248</c:v>
                </c:pt>
                <c:pt idx="5">
                  <c:v>307</c:v>
                </c:pt>
                <c:pt idx="6">
                  <c:v>492</c:v>
                </c:pt>
              </c:numCache>
            </c:numRef>
          </c:val>
          <c:smooth val="0"/>
          <c:extLst xmlns:c16r2="http://schemas.microsoft.com/office/drawing/2015/06/chart">
            <c:ext xmlns:c16="http://schemas.microsoft.com/office/drawing/2014/chart" uri="{C3380CC4-5D6E-409C-BE32-E72D297353CC}">
              <c16:uniqueId val="{00000000-7221-4D7F-B1E1-F1A1A48B84D8}"/>
            </c:ext>
          </c:extLst>
        </c:ser>
        <c:ser>
          <c:idx val="1"/>
          <c:order val="1"/>
          <c:tx>
            <c:v>Ingresados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estado'!$D$3:$D$9</c:f>
              <c:numCache>
                <c:formatCode>General</c:formatCode>
                <c:ptCount val="7"/>
                <c:pt idx="0">
                  <c:v>939</c:v>
                </c:pt>
                <c:pt idx="1">
                  <c:v>880</c:v>
                </c:pt>
                <c:pt idx="2">
                  <c:v>868</c:v>
                </c:pt>
                <c:pt idx="3">
                  <c:v>872</c:v>
                </c:pt>
                <c:pt idx="4">
                  <c:v>1025</c:v>
                </c:pt>
                <c:pt idx="5">
                  <c:v>1023</c:v>
                </c:pt>
                <c:pt idx="6">
                  <c:v>1048</c:v>
                </c:pt>
              </c:numCache>
            </c:numRef>
          </c:val>
          <c:smooth val="0"/>
          <c:extLst xmlns:c16r2="http://schemas.microsoft.com/office/drawing/2015/06/chart">
            <c:ext xmlns:c16="http://schemas.microsoft.com/office/drawing/2014/chart" uri="{C3380CC4-5D6E-409C-BE32-E72D297353CC}">
              <c16:uniqueId val="{00000001-7221-4D7F-B1E1-F1A1A48B84D8}"/>
            </c:ext>
          </c:extLst>
        </c:ser>
        <c:ser>
          <c:idx val="2"/>
          <c:order val="2"/>
          <c:tx>
            <c:v>Resueltos</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estado'!$E$3:$E$9</c:f>
              <c:numCache>
                <c:formatCode>General</c:formatCode>
                <c:ptCount val="7"/>
                <c:pt idx="0">
                  <c:v>957</c:v>
                </c:pt>
                <c:pt idx="1">
                  <c:v>877</c:v>
                </c:pt>
                <c:pt idx="2">
                  <c:v>826</c:v>
                </c:pt>
                <c:pt idx="3">
                  <c:v>892</c:v>
                </c:pt>
                <c:pt idx="4">
                  <c:v>970</c:v>
                </c:pt>
                <c:pt idx="5">
                  <c:v>809</c:v>
                </c:pt>
                <c:pt idx="6">
                  <c:v>1159</c:v>
                </c:pt>
              </c:numCache>
            </c:numRef>
          </c:val>
          <c:smooth val="0"/>
          <c:extLst xmlns:c16r2="http://schemas.microsoft.com/office/drawing/2015/06/chart">
            <c:ext xmlns:c16="http://schemas.microsoft.com/office/drawing/2014/chart" uri="{C3380CC4-5D6E-409C-BE32-E72D297353CC}">
              <c16:uniqueId val="{00000002-7221-4D7F-B1E1-F1A1A48B84D8}"/>
            </c:ext>
          </c:extLst>
        </c:ser>
        <c:ser>
          <c:idx val="3"/>
          <c:order val="3"/>
          <c:tx>
            <c:v>En trámite al final del período</c:v>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5"/>
              <c:layout>
                <c:manualLayout>
                  <c:x val="-9.5797660803216347E-3"/>
                  <c:y val="-1.592894775811844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FF7-4B0C-998C-10F5ABDD412C}"/>
                </c:ext>
              </c:extLst>
            </c:dLbl>
            <c:dLbl>
              <c:idx val="6"/>
              <c:layout>
                <c:manualLayout>
                  <c:x val="-3.3619092146333421E-2"/>
                  <c:y val="-8.390530411836814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FF7-4B0C-998C-10F5ABDD41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estado'!$F$3:$F$9</c:f>
              <c:numCache>
                <c:formatCode>General</c:formatCode>
                <c:ptCount val="7"/>
                <c:pt idx="0">
                  <c:v>283</c:v>
                </c:pt>
                <c:pt idx="1">
                  <c:v>231</c:v>
                </c:pt>
                <c:pt idx="2">
                  <c:v>285</c:v>
                </c:pt>
                <c:pt idx="3">
                  <c:v>248</c:v>
                </c:pt>
                <c:pt idx="4">
                  <c:v>307</c:v>
                </c:pt>
                <c:pt idx="5">
                  <c:v>492</c:v>
                </c:pt>
                <c:pt idx="6">
                  <c:v>382</c:v>
                </c:pt>
              </c:numCache>
            </c:numRef>
          </c:val>
          <c:smooth val="0"/>
          <c:extLst xmlns:c16r2="http://schemas.microsoft.com/office/drawing/2015/06/chart">
            <c:ext xmlns:c16="http://schemas.microsoft.com/office/drawing/2014/chart" uri="{C3380CC4-5D6E-409C-BE32-E72D297353CC}">
              <c16:uniqueId val="{00000003-7221-4D7F-B1E1-F1A1A48B84D8}"/>
            </c:ext>
          </c:extLst>
        </c:ser>
        <c:dLbls>
          <c:showLegendKey val="0"/>
          <c:showVal val="0"/>
          <c:showCatName val="0"/>
          <c:showSerName val="0"/>
          <c:showPercent val="0"/>
          <c:showBubbleSize val="0"/>
        </c:dLbls>
        <c:marker val="1"/>
        <c:smooth val="0"/>
        <c:axId val="125347328"/>
        <c:axId val="125348864"/>
      </c:lineChart>
      <c:catAx>
        <c:axId val="12534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5348864"/>
        <c:crosses val="autoZero"/>
        <c:auto val="1"/>
        <c:lblAlgn val="ctr"/>
        <c:lblOffset val="100"/>
        <c:noMultiLvlLbl val="0"/>
      </c:catAx>
      <c:valAx>
        <c:axId val="12534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5347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rgbClr val="6E0505"/>
                </a:solidFill>
              </a:rPr>
              <a:t>Evolución anual ejecuciones</a:t>
            </a:r>
          </a:p>
        </c:rich>
      </c:tx>
      <c:layout/>
      <c:overlay val="0"/>
      <c:spPr>
        <a:noFill/>
        <a:ln>
          <a:noFill/>
        </a:ln>
        <a:effectLst/>
      </c:spPr>
    </c:title>
    <c:autoTitleDeleted val="0"/>
    <c:plotArea>
      <c:layout/>
      <c:lineChart>
        <c:grouping val="standard"/>
        <c:varyColors val="0"/>
        <c:ser>
          <c:idx val="0"/>
          <c:order val="0"/>
          <c:tx>
            <c:v>Registradas</c:v>
          </c:tx>
          <c:spPr>
            <a:ln w="28575" cap="rnd">
              <a:solidFill>
                <a:schemeClr val="accent2">
                  <a:shade val="65000"/>
                </a:schemeClr>
              </a:solidFill>
              <a:round/>
            </a:ln>
            <a:effectLst/>
          </c:spPr>
          <c:marker>
            <c:symbol val="circle"/>
            <c:size val="5"/>
            <c:spPr>
              <a:solidFill>
                <a:schemeClr val="accent2">
                  <a:shade val="65000"/>
                </a:schemeClr>
              </a:solidFill>
              <a:ln w="9525">
                <a:solidFill>
                  <a:schemeClr val="accent2">
                    <a:shade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Ejecuciones!$D$5:$D$11</c:f>
              <c:numCache>
                <c:formatCode>General</c:formatCode>
                <c:ptCount val="7"/>
                <c:pt idx="0">
                  <c:v>2018</c:v>
                </c:pt>
                <c:pt idx="1">
                  <c:v>2019</c:v>
                </c:pt>
                <c:pt idx="2">
                  <c:v>2020</c:v>
                </c:pt>
                <c:pt idx="3">
                  <c:v>2021</c:v>
                </c:pt>
                <c:pt idx="4">
                  <c:v>2022</c:v>
                </c:pt>
                <c:pt idx="5">
                  <c:v>2023</c:v>
                </c:pt>
                <c:pt idx="6">
                  <c:v>2024</c:v>
                </c:pt>
              </c:numCache>
            </c:numRef>
          </c:cat>
          <c:val>
            <c:numRef>
              <c:f>Ejecuciones!$E$5:$E$11</c:f>
              <c:numCache>
                <c:formatCode>General</c:formatCode>
                <c:ptCount val="7"/>
                <c:pt idx="0">
                  <c:v>120</c:v>
                </c:pt>
                <c:pt idx="1">
                  <c:v>126</c:v>
                </c:pt>
                <c:pt idx="2">
                  <c:v>119</c:v>
                </c:pt>
                <c:pt idx="3">
                  <c:v>126</c:v>
                </c:pt>
                <c:pt idx="4">
                  <c:v>143</c:v>
                </c:pt>
                <c:pt idx="5">
                  <c:v>105</c:v>
                </c:pt>
                <c:pt idx="6">
                  <c:v>175</c:v>
                </c:pt>
              </c:numCache>
            </c:numRef>
          </c:val>
          <c:smooth val="0"/>
          <c:extLst xmlns:c16r2="http://schemas.microsoft.com/office/drawing/2015/06/chart">
            <c:ext xmlns:c16="http://schemas.microsoft.com/office/drawing/2014/chart" uri="{C3380CC4-5D6E-409C-BE32-E72D297353CC}">
              <c16:uniqueId val="{00000000-E1B6-48D3-8CA9-9C1D572B46AE}"/>
            </c:ext>
          </c:extLst>
        </c:ser>
        <c:ser>
          <c:idx val="1"/>
          <c:order val="1"/>
          <c:tx>
            <c:v>resueltas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4.2134727211286971E-2"/>
                  <c:y val="3.03253904081039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207-40A5-B6AA-ABAF46B6AD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Ejecuciones!$D$5:$D$11</c:f>
              <c:numCache>
                <c:formatCode>General</c:formatCode>
                <c:ptCount val="7"/>
                <c:pt idx="0">
                  <c:v>2018</c:v>
                </c:pt>
                <c:pt idx="1">
                  <c:v>2019</c:v>
                </c:pt>
                <c:pt idx="2">
                  <c:v>2020</c:v>
                </c:pt>
                <c:pt idx="3">
                  <c:v>2021</c:v>
                </c:pt>
                <c:pt idx="4">
                  <c:v>2022</c:v>
                </c:pt>
                <c:pt idx="5">
                  <c:v>2023</c:v>
                </c:pt>
                <c:pt idx="6">
                  <c:v>2024</c:v>
                </c:pt>
              </c:numCache>
            </c:numRef>
          </c:cat>
          <c:val>
            <c:numRef>
              <c:f>Ejecuciones!$F$5:$F$11</c:f>
              <c:numCache>
                <c:formatCode>General</c:formatCode>
                <c:ptCount val="7"/>
                <c:pt idx="0">
                  <c:v>122</c:v>
                </c:pt>
                <c:pt idx="1">
                  <c:v>199</c:v>
                </c:pt>
                <c:pt idx="2">
                  <c:v>196</c:v>
                </c:pt>
                <c:pt idx="3">
                  <c:v>202</c:v>
                </c:pt>
                <c:pt idx="4">
                  <c:v>133</c:v>
                </c:pt>
                <c:pt idx="5">
                  <c:v>94</c:v>
                </c:pt>
                <c:pt idx="6">
                  <c:v>155</c:v>
                </c:pt>
              </c:numCache>
            </c:numRef>
          </c:val>
          <c:smooth val="0"/>
          <c:extLst xmlns:c16r2="http://schemas.microsoft.com/office/drawing/2015/06/chart">
            <c:ext xmlns:c16="http://schemas.microsoft.com/office/drawing/2014/chart" uri="{C3380CC4-5D6E-409C-BE32-E72D297353CC}">
              <c16:uniqueId val="{00000001-E1B6-48D3-8CA9-9C1D572B46AE}"/>
            </c:ext>
          </c:extLst>
        </c:ser>
        <c:ser>
          <c:idx val="2"/>
          <c:order val="2"/>
          <c:tx>
            <c:v>en trámite al final del período</c:v>
          </c:tx>
          <c:spPr>
            <a:ln w="28575" cap="rnd">
              <a:solidFill>
                <a:schemeClr val="accent2">
                  <a:tint val="65000"/>
                </a:schemeClr>
              </a:solidFill>
              <a:round/>
            </a:ln>
            <a:effectLst/>
          </c:spPr>
          <c:marker>
            <c:symbol val="circle"/>
            <c:size val="5"/>
            <c:spPr>
              <a:solidFill>
                <a:schemeClr val="accent2">
                  <a:tint val="65000"/>
                </a:schemeClr>
              </a:solidFill>
              <a:ln w="9525">
                <a:solidFill>
                  <a:schemeClr val="accent2">
                    <a:tint val="65000"/>
                  </a:schemeClr>
                </a:solidFill>
              </a:ln>
              <a:effectLst/>
            </c:spPr>
          </c:marker>
          <c:dLbls>
            <c:dLbl>
              <c:idx val="3"/>
              <c:layout>
                <c:manualLayout>
                  <c:x val="-2.2289155449816682E-2"/>
                  <c:y val="-5.85225540488593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207-40A5-B6AA-ABAF46B6AD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Ejecuciones!$D$5:$D$11</c:f>
              <c:numCache>
                <c:formatCode>General</c:formatCode>
                <c:ptCount val="7"/>
                <c:pt idx="0">
                  <c:v>2018</c:v>
                </c:pt>
                <c:pt idx="1">
                  <c:v>2019</c:v>
                </c:pt>
                <c:pt idx="2">
                  <c:v>2020</c:v>
                </c:pt>
                <c:pt idx="3">
                  <c:v>2021</c:v>
                </c:pt>
                <c:pt idx="4">
                  <c:v>2022</c:v>
                </c:pt>
                <c:pt idx="5">
                  <c:v>2023</c:v>
                </c:pt>
                <c:pt idx="6">
                  <c:v>2024</c:v>
                </c:pt>
              </c:numCache>
            </c:numRef>
          </c:cat>
          <c:val>
            <c:numRef>
              <c:f>Ejecuciones!$G$5:$G$11</c:f>
              <c:numCache>
                <c:formatCode>General</c:formatCode>
                <c:ptCount val="7"/>
                <c:pt idx="0">
                  <c:v>292</c:v>
                </c:pt>
                <c:pt idx="1">
                  <c:v>253</c:v>
                </c:pt>
                <c:pt idx="2">
                  <c:v>239</c:v>
                </c:pt>
                <c:pt idx="3">
                  <c:v>210</c:v>
                </c:pt>
                <c:pt idx="4">
                  <c:v>251</c:v>
                </c:pt>
                <c:pt idx="5">
                  <c:v>297</c:v>
                </c:pt>
                <c:pt idx="6">
                  <c:v>345</c:v>
                </c:pt>
              </c:numCache>
            </c:numRef>
          </c:val>
          <c:smooth val="0"/>
          <c:extLst xmlns:c16r2="http://schemas.microsoft.com/office/drawing/2015/06/chart">
            <c:ext xmlns:c16="http://schemas.microsoft.com/office/drawing/2014/chart" uri="{C3380CC4-5D6E-409C-BE32-E72D297353CC}">
              <c16:uniqueId val="{00000002-E1B6-48D3-8CA9-9C1D572B46AE}"/>
            </c:ext>
          </c:extLst>
        </c:ser>
        <c:dLbls>
          <c:showLegendKey val="0"/>
          <c:showVal val="0"/>
          <c:showCatName val="0"/>
          <c:showSerName val="0"/>
          <c:showPercent val="0"/>
          <c:showBubbleSize val="0"/>
        </c:dLbls>
        <c:marker val="1"/>
        <c:smooth val="0"/>
        <c:axId val="125407616"/>
        <c:axId val="125409152"/>
      </c:lineChart>
      <c:catAx>
        <c:axId val="12540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5409152"/>
        <c:crosses val="autoZero"/>
        <c:auto val="1"/>
        <c:lblAlgn val="ctr"/>
        <c:lblOffset val="100"/>
        <c:noMultiLvlLbl val="0"/>
      </c:catAx>
      <c:valAx>
        <c:axId val="125409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5407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rgbClr val="203864"/>
                </a:solidFill>
              </a:rPr>
              <a:t>Asuntos </a:t>
            </a:r>
            <a:r>
              <a:rPr lang="en-US" sz="1400" b="1" i="0" u="none" strike="noStrike" kern="1200" spc="0" baseline="0" err="1">
                <a:solidFill>
                  <a:srgbClr val="203864"/>
                </a:solidFill>
              </a:rPr>
              <a:t>Ingresados</a:t>
            </a:r>
            <a:endParaRPr lang="en-US" sz="1400" b="1" i="0" u="none" strike="noStrike" kern="1200" spc="0" baseline="0">
              <a:solidFill>
                <a:srgbClr val="203864"/>
              </a:solidFill>
            </a:endParaRPr>
          </a:p>
        </c:rich>
      </c:tx>
      <c:layout/>
      <c:overlay val="0"/>
      <c:spPr>
        <a:noFill/>
        <a:ln>
          <a:noFill/>
        </a:ln>
        <a:effectLst/>
      </c:spPr>
    </c:title>
    <c:autoTitleDeleted val="0"/>
    <c:plotArea>
      <c:layout/>
      <c:lineChart>
        <c:grouping val="standard"/>
        <c:varyColors val="0"/>
        <c:ser>
          <c:idx val="0"/>
          <c:order val="0"/>
          <c:tx>
            <c:strRef>
              <c:f>'Asuntos x estado'!$D$2</c:f>
              <c:strCache>
                <c:ptCount val="1"/>
                <c:pt idx="0">
                  <c:v>Ingresados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FFDC-41B1-BDD3-4DEBC99CAF0B}"/>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FFDC-41B1-BDD3-4DEBC99CAF0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1994A4"/>
                </a:solidFill>
                <a:prstDash val="sysDot"/>
              </a:ln>
              <a:effectLst/>
            </c:spPr>
            <c:trendlineType val="linear"/>
            <c:dispRSqr val="0"/>
            <c:dispEq val="0"/>
          </c:trendline>
          <c:cat>
            <c:numRef>
              <c:f>'Asuntos x estado'!$B$3:$B$11</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'Asuntos x estado'!$D$3:$D$11</c:f>
              <c:numCache>
                <c:formatCode>General</c:formatCode>
                <c:ptCount val="9"/>
                <c:pt idx="0">
                  <c:v>1326</c:v>
                </c:pt>
                <c:pt idx="1">
                  <c:v>1624</c:v>
                </c:pt>
                <c:pt idx="2">
                  <c:v>1501</c:v>
                </c:pt>
                <c:pt idx="3">
                  <c:v>1654</c:v>
                </c:pt>
                <c:pt idx="4">
                  <c:v>1685</c:v>
                </c:pt>
                <c:pt idx="5">
                  <c:v>1680</c:v>
                </c:pt>
                <c:pt idx="6">
                  <c:v>1964</c:v>
                </c:pt>
                <c:pt idx="7">
                  <c:v>1851</c:v>
                </c:pt>
                <c:pt idx="8">
                  <c:v>2084</c:v>
                </c:pt>
              </c:numCache>
            </c:numRef>
          </c:val>
          <c:smooth val="0"/>
          <c:extLst xmlns:c16r2="http://schemas.microsoft.com/office/drawing/2015/06/chart">
            <c:ext xmlns:c16="http://schemas.microsoft.com/office/drawing/2014/chart" uri="{C3380CC4-5D6E-409C-BE32-E72D297353CC}">
              <c16:uniqueId val="{00000000-FFDC-41B1-BDD3-4DEBC99CAF0B}"/>
            </c:ext>
          </c:extLst>
        </c:ser>
        <c:dLbls>
          <c:showLegendKey val="0"/>
          <c:showVal val="0"/>
          <c:showCatName val="0"/>
          <c:showSerName val="0"/>
          <c:showPercent val="0"/>
          <c:showBubbleSize val="0"/>
        </c:dLbls>
        <c:marker val="1"/>
        <c:smooth val="0"/>
        <c:axId val="126982400"/>
        <c:axId val="126996480"/>
      </c:lineChart>
      <c:catAx>
        <c:axId val="12698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996480"/>
        <c:crosses val="autoZero"/>
        <c:auto val="1"/>
        <c:lblAlgn val="ctr"/>
        <c:lblOffset val="100"/>
        <c:noMultiLvlLbl val="0"/>
      </c:catAx>
      <c:valAx>
        <c:axId val="1269964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69824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es-ES" sz="1400" b="1" i="0" u="none" strike="noStrike" kern="1200" spc="0" baseline="0">
                <a:solidFill>
                  <a:schemeClr val="accent2">
                    <a:lumMod val="50000"/>
                  </a:schemeClr>
                </a:solidFill>
                <a:latin typeface="+mn-lt"/>
                <a:ea typeface="+mn-ea"/>
                <a:cs typeface="+mn-cs"/>
              </a:defRPr>
            </a:pPr>
            <a:r>
              <a:rPr lang="es-ES" sz="1400" b="1" i="0" u="none" strike="noStrike" kern="1200" spc="0" baseline="0">
                <a:solidFill>
                  <a:schemeClr val="accent2">
                    <a:lumMod val="50000"/>
                  </a:schemeClr>
                </a:solidFill>
                <a:latin typeface="+mn-lt"/>
                <a:ea typeface="+mn-ea"/>
                <a:cs typeface="+mn-cs"/>
              </a:rPr>
              <a:t>Evolución anual de ejecuciones</a:t>
            </a:r>
          </a:p>
        </c:rich>
      </c:tx>
      <c:layout/>
      <c:overlay val="0"/>
      <c:spPr>
        <a:noFill/>
        <a:ln>
          <a:noFill/>
        </a:ln>
        <a:effectLst/>
      </c:spPr>
    </c:title>
    <c:autoTitleDeleted val="0"/>
    <c:plotArea>
      <c:layout/>
      <c:lineChart>
        <c:grouping val="standard"/>
        <c:varyColors val="0"/>
        <c:ser>
          <c:idx val="0"/>
          <c:order val="0"/>
          <c:tx>
            <c:strRef>
              <c:f>Ejecuciones!$D$4</c:f>
              <c:strCache>
                <c:ptCount val="1"/>
                <c:pt idx="0">
                  <c:v>Registradas</c:v>
                </c:pt>
              </c:strCache>
            </c:strRef>
          </c:tx>
          <c:spPr>
            <a:ln w="28575" cap="rnd">
              <a:solidFill>
                <a:schemeClr val="accent2">
                  <a:shade val="65000"/>
                </a:schemeClr>
              </a:solidFill>
              <a:round/>
            </a:ln>
            <a:effectLst/>
          </c:spPr>
          <c:marker>
            <c:symbol val="circle"/>
            <c:size val="5"/>
            <c:spPr>
              <a:solidFill>
                <a:schemeClr val="accent2">
                  <a:shade val="65000"/>
                </a:schemeClr>
              </a:solidFill>
              <a:ln w="9525">
                <a:solidFill>
                  <a:schemeClr val="accent2">
                    <a:shade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Ejecuciones!$C$5:$C$11</c:f>
              <c:numCache>
                <c:formatCode>General</c:formatCode>
                <c:ptCount val="7"/>
                <c:pt idx="0">
                  <c:v>2018</c:v>
                </c:pt>
                <c:pt idx="1">
                  <c:v>2019</c:v>
                </c:pt>
                <c:pt idx="2">
                  <c:v>2020</c:v>
                </c:pt>
                <c:pt idx="3">
                  <c:v>2021</c:v>
                </c:pt>
                <c:pt idx="4">
                  <c:v>2022</c:v>
                </c:pt>
                <c:pt idx="5">
                  <c:v>2023</c:v>
                </c:pt>
                <c:pt idx="6">
                  <c:v>2024</c:v>
                </c:pt>
              </c:numCache>
            </c:numRef>
          </c:cat>
          <c:val>
            <c:numRef>
              <c:f>Ejecuciones!$D$5:$D$11</c:f>
              <c:numCache>
                <c:formatCode>General</c:formatCode>
                <c:ptCount val="7"/>
                <c:pt idx="0">
                  <c:v>934</c:v>
                </c:pt>
                <c:pt idx="1">
                  <c:v>956</c:v>
                </c:pt>
                <c:pt idx="2">
                  <c:v>822</c:v>
                </c:pt>
                <c:pt idx="3">
                  <c:v>957</c:v>
                </c:pt>
                <c:pt idx="4">
                  <c:v>1067</c:v>
                </c:pt>
                <c:pt idx="5">
                  <c:v>968</c:v>
                </c:pt>
                <c:pt idx="6">
                  <c:v>1101</c:v>
                </c:pt>
              </c:numCache>
            </c:numRef>
          </c:val>
          <c:smooth val="0"/>
          <c:extLst xmlns:c16r2="http://schemas.microsoft.com/office/drawing/2015/06/chart">
            <c:ext xmlns:c16="http://schemas.microsoft.com/office/drawing/2014/chart" uri="{C3380CC4-5D6E-409C-BE32-E72D297353CC}">
              <c16:uniqueId val="{00000000-684D-4666-B47B-19BACFA26FB7}"/>
            </c:ext>
          </c:extLst>
        </c:ser>
        <c:ser>
          <c:idx val="1"/>
          <c:order val="1"/>
          <c:tx>
            <c:strRef>
              <c:f>Ejecuciones!$E$4</c:f>
              <c:strCache>
                <c:ptCount val="1"/>
                <c:pt idx="0">
                  <c:v>Resueltas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Ejecuciones!$C$5:$C$11</c:f>
              <c:numCache>
                <c:formatCode>General</c:formatCode>
                <c:ptCount val="7"/>
                <c:pt idx="0">
                  <c:v>2018</c:v>
                </c:pt>
                <c:pt idx="1">
                  <c:v>2019</c:v>
                </c:pt>
                <c:pt idx="2">
                  <c:v>2020</c:v>
                </c:pt>
                <c:pt idx="3">
                  <c:v>2021</c:v>
                </c:pt>
                <c:pt idx="4">
                  <c:v>2022</c:v>
                </c:pt>
                <c:pt idx="5">
                  <c:v>2023</c:v>
                </c:pt>
                <c:pt idx="6">
                  <c:v>2024</c:v>
                </c:pt>
              </c:numCache>
            </c:numRef>
          </c:cat>
          <c:val>
            <c:numRef>
              <c:f>Ejecuciones!$E$5:$E$11</c:f>
              <c:numCache>
                <c:formatCode>General</c:formatCode>
                <c:ptCount val="7"/>
                <c:pt idx="0">
                  <c:v>1226</c:v>
                </c:pt>
                <c:pt idx="1">
                  <c:v>1192</c:v>
                </c:pt>
                <c:pt idx="2">
                  <c:v>858</c:v>
                </c:pt>
                <c:pt idx="3">
                  <c:v>1164</c:v>
                </c:pt>
                <c:pt idx="4">
                  <c:v>1241</c:v>
                </c:pt>
                <c:pt idx="5">
                  <c:v>526</c:v>
                </c:pt>
                <c:pt idx="6">
                  <c:v>783</c:v>
                </c:pt>
              </c:numCache>
            </c:numRef>
          </c:val>
          <c:smooth val="0"/>
          <c:extLst xmlns:c16r2="http://schemas.microsoft.com/office/drawing/2015/06/chart">
            <c:ext xmlns:c16="http://schemas.microsoft.com/office/drawing/2014/chart" uri="{C3380CC4-5D6E-409C-BE32-E72D297353CC}">
              <c16:uniqueId val="{00000001-684D-4666-B47B-19BACFA26FB7}"/>
            </c:ext>
          </c:extLst>
        </c:ser>
        <c:ser>
          <c:idx val="2"/>
          <c:order val="2"/>
          <c:tx>
            <c:strRef>
              <c:f>Ejecuciones!$F$4</c:f>
              <c:strCache>
                <c:ptCount val="1"/>
                <c:pt idx="0">
                  <c:v>En trámite al final del período</c:v>
                </c:pt>
              </c:strCache>
            </c:strRef>
          </c:tx>
          <c:spPr>
            <a:ln w="28575" cap="rnd">
              <a:solidFill>
                <a:schemeClr val="accent2">
                  <a:tint val="65000"/>
                </a:schemeClr>
              </a:solidFill>
              <a:round/>
            </a:ln>
            <a:effectLst/>
          </c:spPr>
          <c:marker>
            <c:symbol val="circle"/>
            <c:size val="5"/>
            <c:spPr>
              <a:solidFill>
                <a:schemeClr val="accent2">
                  <a:tint val="65000"/>
                </a:schemeClr>
              </a:solidFill>
              <a:ln w="9525">
                <a:solidFill>
                  <a:schemeClr val="accent2">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Ejecuciones!$C$5:$C$11</c:f>
              <c:numCache>
                <c:formatCode>General</c:formatCode>
                <c:ptCount val="7"/>
                <c:pt idx="0">
                  <c:v>2018</c:v>
                </c:pt>
                <c:pt idx="1">
                  <c:v>2019</c:v>
                </c:pt>
                <c:pt idx="2">
                  <c:v>2020</c:v>
                </c:pt>
                <c:pt idx="3">
                  <c:v>2021</c:v>
                </c:pt>
                <c:pt idx="4">
                  <c:v>2022</c:v>
                </c:pt>
                <c:pt idx="5">
                  <c:v>2023</c:v>
                </c:pt>
                <c:pt idx="6">
                  <c:v>2024</c:v>
                </c:pt>
              </c:numCache>
            </c:numRef>
          </c:cat>
          <c:val>
            <c:numRef>
              <c:f>Ejecuciones!$F$5:$F$11</c:f>
              <c:numCache>
                <c:formatCode>General</c:formatCode>
                <c:ptCount val="7"/>
                <c:pt idx="0">
                  <c:v>1760</c:v>
                </c:pt>
                <c:pt idx="1">
                  <c:v>1829</c:v>
                </c:pt>
                <c:pt idx="2">
                  <c:v>2034</c:v>
                </c:pt>
                <c:pt idx="3">
                  <c:v>2021</c:v>
                </c:pt>
                <c:pt idx="4">
                  <c:v>2106</c:v>
                </c:pt>
                <c:pt idx="5">
                  <c:v>2551</c:v>
                </c:pt>
                <c:pt idx="6">
                  <c:v>2858</c:v>
                </c:pt>
              </c:numCache>
            </c:numRef>
          </c:val>
          <c:smooth val="0"/>
          <c:extLst xmlns:c16r2="http://schemas.microsoft.com/office/drawing/2015/06/chart">
            <c:ext xmlns:c16="http://schemas.microsoft.com/office/drawing/2014/chart" uri="{C3380CC4-5D6E-409C-BE32-E72D297353CC}">
              <c16:uniqueId val="{00000002-684D-4666-B47B-19BACFA26FB7}"/>
            </c:ext>
          </c:extLst>
        </c:ser>
        <c:dLbls>
          <c:dLblPos val="t"/>
          <c:showLegendKey val="0"/>
          <c:showVal val="1"/>
          <c:showCatName val="0"/>
          <c:showSerName val="0"/>
          <c:showPercent val="0"/>
          <c:showBubbleSize val="0"/>
        </c:dLbls>
        <c:marker val="1"/>
        <c:smooth val="0"/>
        <c:axId val="122280960"/>
        <c:axId val="122286848"/>
      </c:lineChart>
      <c:catAx>
        <c:axId val="12228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286848"/>
        <c:crosses val="autoZero"/>
        <c:auto val="1"/>
        <c:lblAlgn val="ctr"/>
        <c:lblOffset val="100"/>
        <c:noMultiLvlLbl val="0"/>
      </c:catAx>
      <c:valAx>
        <c:axId val="122286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280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err="1">
                <a:solidFill>
                  <a:srgbClr val="6E0505"/>
                </a:solidFill>
              </a:rPr>
              <a:t>Ejecuciones</a:t>
            </a:r>
            <a:r>
              <a:rPr lang="en-US" sz="1400" b="1" i="0" u="none" strike="noStrike" kern="1200" spc="0" baseline="0">
                <a:solidFill>
                  <a:srgbClr val="6E0505"/>
                </a:solidFill>
              </a:rPr>
              <a:t> </a:t>
            </a:r>
            <a:r>
              <a:rPr lang="en-US" sz="1400" b="1" i="0" u="none" strike="noStrike" kern="1200" spc="0" baseline="0" err="1">
                <a:solidFill>
                  <a:srgbClr val="6E0505"/>
                </a:solidFill>
              </a:rPr>
              <a:t>Registradas</a:t>
            </a:r>
            <a:endParaRPr lang="en-US" sz="1400" b="1" i="0" u="none" strike="noStrike" kern="1200" spc="0" baseline="0">
              <a:solidFill>
                <a:srgbClr val="6E0505"/>
              </a:solidFill>
            </a:endParaRPr>
          </a:p>
        </c:rich>
      </c:tx>
      <c:layout/>
      <c:overlay val="0"/>
      <c:spPr>
        <a:noFill/>
        <a:ln>
          <a:noFill/>
        </a:ln>
        <a:effectLst/>
      </c:spPr>
    </c:title>
    <c:autoTitleDeleted val="0"/>
    <c:plotArea>
      <c:layout/>
      <c:lineChart>
        <c:grouping val="standard"/>
        <c:varyColors val="0"/>
        <c:ser>
          <c:idx val="0"/>
          <c:order val="0"/>
          <c:tx>
            <c:strRef>
              <c:f>Ejecuciones!$D$4</c:f>
              <c:strCache>
                <c:ptCount val="1"/>
                <c:pt idx="0">
                  <c:v>Registradas</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634B-40B9-A51D-854602A36AC2}"/>
              </c:ext>
            </c:extLst>
          </c:dPt>
          <c:dPt>
            <c:idx val="8"/>
            <c:marker>
              <c:spPr>
                <a:solidFill>
                  <a:schemeClr val="tx1">
                    <a:lumMod val="50000"/>
                    <a:lumOff val="50000"/>
                    <a:alpha val="99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634B-40B9-A51D-854602A36AC2}"/>
              </c:ext>
            </c:extLst>
          </c:dPt>
          <c:trendline>
            <c:spPr>
              <a:ln w="38100" cap="rnd">
                <a:solidFill>
                  <a:schemeClr val="accent2">
                    <a:lumMod val="50000"/>
                  </a:schemeClr>
                </a:solidFill>
                <a:prstDash val="sysDot"/>
              </a:ln>
              <a:effectLst/>
            </c:spPr>
            <c:trendlineType val="linear"/>
            <c:dispRSqr val="0"/>
            <c:dispEq val="0"/>
          </c:trendline>
          <c:cat>
            <c:numRef>
              <c:f>Ejecuciones!$C$5:$C$13</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Ejecuciones!$D$5:$D$13</c:f>
              <c:numCache>
                <c:formatCode>General</c:formatCode>
                <c:ptCount val="9"/>
                <c:pt idx="0">
                  <c:v>244</c:v>
                </c:pt>
                <c:pt idx="1">
                  <c:v>205</c:v>
                </c:pt>
                <c:pt idx="2">
                  <c:v>243</c:v>
                </c:pt>
                <c:pt idx="3">
                  <c:v>336</c:v>
                </c:pt>
                <c:pt idx="4">
                  <c:v>257</c:v>
                </c:pt>
                <c:pt idx="5">
                  <c:v>253</c:v>
                </c:pt>
                <c:pt idx="6">
                  <c:v>233</c:v>
                </c:pt>
                <c:pt idx="7">
                  <c:v>263</c:v>
                </c:pt>
                <c:pt idx="8">
                  <c:v>260</c:v>
                </c:pt>
              </c:numCache>
            </c:numRef>
          </c:val>
          <c:smooth val="0"/>
          <c:extLst xmlns:c16r2="http://schemas.microsoft.com/office/drawing/2015/06/chart">
            <c:ext xmlns:c16="http://schemas.microsoft.com/office/drawing/2014/chart" uri="{C3380CC4-5D6E-409C-BE32-E72D297353CC}">
              <c16:uniqueId val="{00000000-634B-40B9-A51D-854602A36AC2}"/>
            </c:ext>
          </c:extLst>
        </c:ser>
        <c:dLbls>
          <c:showLegendKey val="0"/>
          <c:showVal val="0"/>
          <c:showCatName val="0"/>
          <c:showSerName val="0"/>
          <c:showPercent val="0"/>
          <c:showBubbleSize val="0"/>
        </c:dLbls>
        <c:marker val="1"/>
        <c:smooth val="0"/>
        <c:axId val="127025152"/>
        <c:axId val="127026688"/>
      </c:lineChart>
      <c:catAx>
        <c:axId val="12702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7026688"/>
        <c:crosses val="autoZero"/>
        <c:auto val="1"/>
        <c:lblAlgn val="ctr"/>
        <c:lblOffset val="100"/>
        <c:noMultiLvlLbl val="0"/>
      </c:catAx>
      <c:valAx>
        <c:axId val="127026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70251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rgbClr val="203864"/>
                </a:solidFill>
              </a:rPr>
              <a:t>Evolución anual asuntos</a:t>
            </a:r>
          </a:p>
        </c:rich>
      </c:tx>
      <c:layout/>
      <c:overlay val="0"/>
      <c:spPr>
        <a:noFill/>
        <a:ln>
          <a:noFill/>
        </a:ln>
        <a:effectLst/>
      </c:spPr>
    </c:title>
    <c:autoTitleDeleted val="0"/>
    <c:plotArea>
      <c:layout/>
      <c:lineChart>
        <c:grouping val="standard"/>
        <c:varyColors val="0"/>
        <c:ser>
          <c:idx val="0"/>
          <c:order val="0"/>
          <c:tx>
            <c:strRef>
              <c:f>'Asuntos x estado'!$C$2</c:f>
              <c:strCache>
                <c:ptCount val="1"/>
                <c:pt idx="0">
                  <c:v>En trámite al inicio del período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estado'!$C$3:$C$9</c:f>
              <c:numCache>
                <c:formatCode>General</c:formatCode>
                <c:ptCount val="7"/>
                <c:pt idx="0">
                  <c:v>513</c:v>
                </c:pt>
                <c:pt idx="1">
                  <c:v>480</c:v>
                </c:pt>
                <c:pt idx="2">
                  <c:v>559</c:v>
                </c:pt>
                <c:pt idx="3">
                  <c:v>723</c:v>
                </c:pt>
                <c:pt idx="4">
                  <c:v>596</c:v>
                </c:pt>
                <c:pt idx="5">
                  <c:v>756</c:v>
                </c:pt>
                <c:pt idx="6">
                  <c:v>952</c:v>
                </c:pt>
              </c:numCache>
            </c:numRef>
          </c:val>
          <c:smooth val="0"/>
          <c:extLst xmlns:c16r2="http://schemas.microsoft.com/office/drawing/2015/06/chart">
            <c:ext xmlns:c16="http://schemas.microsoft.com/office/drawing/2014/chart" uri="{C3380CC4-5D6E-409C-BE32-E72D297353CC}">
              <c16:uniqueId val="{00000000-0528-4D28-92EC-4ACA72ABEEEC}"/>
            </c:ext>
          </c:extLst>
        </c:ser>
        <c:ser>
          <c:idx val="1"/>
          <c:order val="1"/>
          <c:tx>
            <c:strRef>
              <c:f>'Asuntos x estado'!$D$2</c:f>
              <c:strCache>
                <c:ptCount val="1"/>
                <c:pt idx="0">
                  <c:v>Ingresados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estado'!$D$3:$D$9</c:f>
              <c:numCache>
                <c:formatCode>General</c:formatCode>
                <c:ptCount val="7"/>
                <c:pt idx="0">
                  <c:v>1326</c:v>
                </c:pt>
                <c:pt idx="1">
                  <c:v>1624</c:v>
                </c:pt>
                <c:pt idx="2">
                  <c:v>1501</c:v>
                </c:pt>
                <c:pt idx="3">
                  <c:v>1654</c:v>
                </c:pt>
                <c:pt idx="4">
                  <c:v>1685</c:v>
                </c:pt>
                <c:pt idx="5">
                  <c:v>1680</c:v>
                </c:pt>
                <c:pt idx="6">
                  <c:v>1964</c:v>
                </c:pt>
              </c:numCache>
            </c:numRef>
          </c:val>
          <c:smooth val="0"/>
          <c:extLst xmlns:c16r2="http://schemas.microsoft.com/office/drawing/2015/06/chart">
            <c:ext xmlns:c16="http://schemas.microsoft.com/office/drawing/2014/chart" uri="{C3380CC4-5D6E-409C-BE32-E72D297353CC}">
              <c16:uniqueId val="{00000001-0528-4D28-92EC-4ACA72ABEEEC}"/>
            </c:ext>
          </c:extLst>
        </c:ser>
        <c:ser>
          <c:idx val="2"/>
          <c:order val="2"/>
          <c:tx>
            <c:strRef>
              <c:f>'Asuntos x estado'!$E$2</c:f>
              <c:strCache>
                <c:ptCount val="1"/>
                <c:pt idx="0">
                  <c:v>Resueltos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6"/>
              <c:layout>
                <c:manualLayout>
                  <c:x val="-3.7067294425735892E-2"/>
                  <c:y val="-3.011028262550525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6D7-4FB5-8583-805782E9C8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estado'!$E$3:$E$9</c:f>
              <c:numCache>
                <c:formatCode>General</c:formatCode>
                <c:ptCount val="7"/>
                <c:pt idx="0">
                  <c:v>1381</c:v>
                </c:pt>
                <c:pt idx="1">
                  <c:v>1546</c:v>
                </c:pt>
                <c:pt idx="2">
                  <c:v>1382</c:v>
                </c:pt>
                <c:pt idx="3">
                  <c:v>1781</c:v>
                </c:pt>
                <c:pt idx="4">
                  <c:v>1525</c:v>
                </c:pt>
                <c:pt idx="5">
                  <c:v>1519</c:v>
                </c:pt>
                <c:pt idx="6">
                  <c:v>1652</c:v>
                </c:pt>
              </c:numCache>
            </c:numRef>
          </c:val>
          <c:smooth val="0"/>
          <c:extLst xmlns:c16r2="http://schemas.microsoft.com/office/drawing/2015/06/chart">
            <c:ext xmlns:c16="http://schemas.microsoft.com/office/drawing/2014/chart" uri="{C3380CC4-5D6E-409C-BE32-E72D297353CC}">
              <c16:uniqueId val="{00000002-0528-4D28-92EC-4ACA72ABEEEC}"/>
            </c:ext>
          </c:extLst>
        </c:ser>
        <c:ser>
          <c:idx val="3"/>
          <c:order val="3"/>
          <c:tx>
            <c:strRef>
              <c:f>'Asuntos x estado'!$F$2</c:f>
              <c:strCache>
                <c:ptCount val="1"/>
                <c:pt idx="0">
                  <c:v>En trámite al final del período</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estado'!$F$3:$F$9</c:f>
              <c:numCache>
                <c:formatCode>General</c:formatCode>
                <c:ptCount val="7"/>
                <c:pt idx="0">
                  <c:v>480</c:v>
                </c:pt>
                <c:pt idx="1">
                  <c:v>559</c:v>
                </c:pt>
                <c:pt idx="2">
                  <c:v>723</c:v>
                </c:pt>
                <c:pt idx="3">
                  <c:v>596</c:v>
                </c:pt>
                <c:pt idx="4">
                  <c:v>756</c:v>
                </c:pt>
                <c:pt idx="5">
                  <c:v>925</c:v>
                </c:pt>
                <c:pt idx="6">
                  <c:v>1254</c:v>
                </c:pt>
              </c:numCache>
            </c:numRef>
          </c:val>
          <c:smooth val="0"/>
          <c:extLst xmlns:c16r2="http://schemas.microsoft.com/office/drawing/2015/06/chart">
            <c:ext xmlns:c16="http://schemas.microsoft.com/office/drawing/2014/chart" uri="{C3380CC4-5D6E-409C-BE32-E72D297353CC}">
              <c16:uniqueId val="{00000003-0528-4D28-92EC-4ACA72ABEEEC}"/>
            </c:ext>
          </c:extLst>
        </c:ser>
        <c:dLbls>
          <c:showLegendKey val="0"/>
          <c:showVal val="0"/>
          <c:showCatName val="0"/>
          <c:showSerName val="0"/>
          <c:showPercent val="0"/>
          <c:showBubbleSize val="0"/>
        </c:dLbls>
        <c:marker val="1"/>
        <c:smooth val="0"/>
        <c:axId val="127572224"/>
        <c:axId val="127143936"/>
      </c:lineChart>
      <c:catAx>
        <c:axId val="12757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7143936"/>
        <c:crosses val="autoZero"/>
        <c:auto val="1"/>
        <c:lblAlgn val="ctr"/>
        <c:lblOffset val="100"/>
        <c:noMultiLvlLbl val="0"/>
      </c:catAx>
      <c:valAx>
        <c:axId val="127143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7572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es-ES" sz="1400" b="1" i="0" u="none" strike="noStrike" kern="1200" spc="0" baseline="0">
                <a:solidFill>
                  <a:srgbClr val="6E0505"/>
                </a:solidFill>
                <a:latin typeface="+mn-lt"/>
                <a:ea typeface="+mn-ea"/>
                <a:cs typeface="+mn-cs"/>
              </a:defRPr>
            </a:pPr>
            <a:r>
              <a:rPr lang="es-ES" sz="1400" b="1" i="0" u="none" strike="noStrike" kern="1200" spc="0" baseline="0">
                <a:solidFill>
                  <a:srgbClr val="6E0505"/>
                </a:solidFill>
                <a:latin typeface="+mn-lt"/>
                <a:ea typeface="+mn-ea"/>
                <a:cs typeface="+mn-cs"/>
              </a:rPr>
              <a:t>Evolución anual ejecuciones</a:t>
            </a:r>
          </a:p>
        </c:rich>
      </c:tx>
      <c:layout/>
      <c:overlay val="0"/>
      <c:spPr>
        <a:noFill/>
        <a:ln>
          <a:noFill/>
        </a:ln>
        <a:effectLst/>
      </c:spPr>
    </c:title>
    <c:autoTitleDeleted val="0"/>
    <c:plotArea>
      <c:layout>
        <c:manualLayout>
          <c:layoutTarget val="inner"/>
          <c:xMode val="edge"/>
          <c:yMode val="edge"/>
          <c:x val="9.5885977700073316E-2"/>
          <c:y val="0.19054448015284681"/>
          <c:w val="0.89234405018641971"/>
          <c:h val="0.51852292633536123"/>
        </c:manualLayout>
      </c:layout>
      <c:lineChart>
        <c:grouping val="standard"/>
        <c:varyColors val="0"/>
        <c:ser>
          <c:idx val="0"/>
          <c:order val="0"/>
          <c:tx>
            <c:strRef>
              <c:f>[Pravia.xlsx]Ejecuciones!$D$4</c:f>
              <c:strCache>
                <c:ptCount val="1"/>
                <c:pt idx="0">
                  <c:v>Registradas</c:v>
                </c:pt>
              </c:strCache>
            </c:strRef>
          </c:tx>
          <c:spPr>
            <a:ln w="28575" cap="rnd">
              <a:solidFill>
                <a:schemeClr val="accent2">
                  <a:shade val="65000"/>
                </a:schemeClr>
              </a:solidFill>
              <a:round/>
            </a:ln>
            <a:effectLst/>
          </c:spPr>
          <c:marker>
            <c:symbol val="circle"/>
            <c:size val="5"/>
            <c:spPr>
              <a:solidFill>
                <a:schemeClr val="accent2">
                  <a:shade val="65000"/>
                </a:schemeClr>
              </a:solidFill>
              <a:ln w="9525">
                <a:solidFill>
                  <a:schemeClr val="accent2">
                    <a:shade val="65000"/>
                  </a:schemeClr>
                </a:solidFill>
              </a:ln>
              <a:effectLst/>
            </c:spPr>
          </c:marker>
          <c:dLbls>
            <c:dLbl>
              <c:idx val="4"/>
              <c:layout>
                <c:manualLayout>
                  <c:x val="-2.8212715833022178E-2"/>
                  <c:y val="4.932550484718294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305-4179-BD16-72158506DB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[Pravia.xlsx]Ejecuciones!$C$5:$C$11</c:f>
              <c:numCache>
                <c:formatCode>General</c:formatCode>
                <c:ptCount val="7"/>
                <c:pt idx="0">
                  <c:v>2018</c:v>
                </c:pt>
                <c:pt idx="1">
                  <c:v>2019</c:v>
                </c:pt>
                <c:pt idx="2">
                  <c:v>2020</c:v>
                </c:pt>
                <c:pt idx="3">
                  <c:v>2021</c:v>
                </c:pt>
                <c:pt idx="4">
                  <c:v>2022</c:v>
                </c:pt>
                <c:pt idx="5">
                  <c:v>2023</c:v>
                </c:pt>
                <c:pt idx="6">
                  <c:v>2024</c:v>
                </c:pt>
              </c:numCache>
            </c:numRef>
          </c:cat>
          <c:val>
            <c:numRef>
              <c:f>[Pravia.xlsx]Ejecuciones!$D$5:$D$11</c:f>
              <c:numCache>
                <c:formatCode>General</c:formatCode>
                <c:ptCount val="7"/>
                <c:pt idx="0">
                  <c:v>244</c:v>
                </c:pt>
                <c:pt idx="1">
                  <c:v>205</c:v>
                </c:pt>
                <c:pt idx="2">
                  <c:v>243</c:v>
                </c:pt>
                <c:pt idx="3">
                  <c:v>336</c:v>
                </c:pt>
                <c:pt idx="4">
                  <c:v>257</c:v>
                </c:pt>
                <c:pt idx="5">
                  <c:v>253</c:v>
                </c:pt>
                <c:pt idx="6">
                  <c:v>233</c:v>
                </c:pt>
              </c:numCache>
            </c:numRef>
          </c:val>
          <c:smooth val="0"/>
          <c:extLst xmlns:c16r2="http://schemas.microsoft.com/office/drawing/2015/06/chart">
            <c:ext xmlns:c16="http://schemas.microsoft.com/office/drawing/2014/chart" uri="{C3380CC4-5D6E-409C-BE32-E72D297353CC}">
              <c16:uniqueId val="{00000000-A305-4179-BD16-72158506DB18}"/>
            </c:ext>
          </c:extLst>
        </c:ser>
        <c:ser>
          <c:idx val="1"/>
          <c:order val="1"/>
          <c:tx>
            <c:strRef>
              <c:f>[Pravia.xlsx]Ejecuciones!$E$4</c:f>
              <c:strCache>
                <c:ptCount val="1"/>
                <c:pt idx="0">
                  <c:v>Resueltas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3.9982687946529108E-2"/>
                  <c:y val="3.18858079774940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305-4179-BD16-72158506DB18}"/>
                </c:ext>
              </c:extLst>
            </c:dLbl>
            <c:dLbl>
              <c:idx val="2"/>
              <c:layout>
                <c:manualLayout>
                  <c:x val="-3.998268794652915E-2"/>
                  <c:y val="3.76990402673903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305-4179-BD16-72158506DB18}"/>
                </c:ext>
              </c:extLst>
            </c:dLbl>
            <c:dLbl>
              <c:idx val="3"/>
              <c:layout>
                <c:manualLayout>
                  <c:x val="-3.9982687946529108E-2"/>
                  <c:y val="5.51387371370792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305-4179-BD16-72158506DB18}"/>
                </c:ext>
              </c:extLst>
            </c:dLbl>
            <c:dLbl>
              <c:idx val="5"/>
              <c:layout>
                <c:manualLayout>
                  <c:x val="-3.9982687946529198E-2"/>
                  <c:y val="4.351227255728665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305-4179-BD16-72158506DB18}"/>
                </c:ext>
              </c:extLst>
            </c:dLbl>
            <c:dLbl>
              <c:idx val="6"/>
              <c:layout>
                <c:manualLayout>
                  <c:x val="-1.6442743719515079E-2"/>
                  <c:y val="2.025934339770153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305-4179-BD16-72158506DB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[Pravia.xlsx]Ejecuciones!$C$5:$C$11</c:f>
              <c:numCache>
                <c:formatCode>General</c:formatCode>
                <c:ptCount val="7"/>
                <c:pt idx="0">
                  <c:v>2018</c:v>
                </c:pt>
                <c:pt idx="1">
                  <c:v>2019</c:v>
                </c:pt>
                <c:pt idx="2">
                  <c:v>2020</c:v>
                </c:pt>
                <c:pt idx="3">
                  <c:v>2021</c:v>
                </c:pt>
                <c:pt idx="4">
                  <c:v>2022</c:v>
                </c:pt>
                <c:pt idx="5">
                  <c:v>2023</c:v>
                </c:pt>
                <c:pt idx="6">
                  <c:v>2024</c:v>
                </c:pt>
              </c:numCache>
            </c:numRef>
          </c:cat>
          <c:val>
            <c:numRef>
              <c:f>[Pravia.xlsx]Ejecuciones!$E$5:$E$11</c:f>
              <c:numCache>
                <c:formatCode>General</c:formatCode>
                <c:ptCount val="7"/>
                <c:pt idx="0">
                  <c:v>492</c:v>
                </c:pt>
                <c:pt idx="1">
                  <c:v>182</c:v>
                </c:pt>
                <c:pt idx="2">
                  <c:v>127</c:v>
                </c:pt>
                <c:pt idx="3">
                  <c:v>310</c:v>
                </c:pt>
                <c:pt idx="4">
                  <c:v>355</c:v>
                </c:pt>
                <c:pt idx="5">
                  <c:v>242</c:v>
                </c:pt>
                <c:pt idx="6">
                  <c:v>168</c:v>
                </c:pt>
              </c:numCache>
            </c:numRef>
          </c:val>
          <c:smooth val="0"/>
          <c:extLst xmlns:c16r2="http://schemas.microsoft.com/office/drawing/2015/06/chart">
            <c:ext xmlns:c16="http://schemas.microsoft.com/office/drawing/2014/chart" uri="{C3380CC4-5D6E-409C-BE32-E72D297353CC}">
              <c16:uniqueId val="{00000001-A305-4179-BD16-72158506DB18}"/>
            </c:ext>
          </c:extLst>
        </c:ser>
        <c:ser>
          <c:idx val="2"/>
          <c:order val="2"/>
          <c:tx>
            <c:strRef>
              <c:f>[Pravia.xlsx]Ejecuciones!$F$4</c:f>
              <c:strCache>
                <c:ptCount val="1"/>
                <c:pt idx="0">
                  <c:v>En trámite al final del período</c:v>
                </c:pt>
              </c:strCache>
            </c:strRef>
          </c:tx>
          <c:spPr>
            <a:ln w="28575" cap="rnd">
              <a:solidFill>
                <a:schemeClr val="accent2">
                  <a:tint val="65000"/>
                </a:schemeClr>
              </a:solidFill>
              <a:round/>
            </a:ln>
            <a:effectLst/>
          </c:spPr>
          <c:marker>
            <c:symbol val="circle"/>
            <c:size val="5"/>
            <c:spPr>
              <a:solidFill>
                <a:schemeClr val="accent2">
                  <a:tint val="65000"/>
                </a:schemeClr>
              </a:solidFill>
              <a:ln w="9525">
                <a:solidFill>
                  <a:schemeClr val="accent2">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[Pravia.xlsx]Ejecuciones!$C$5:$C$11</c:f>
              <c:numCache>
                <c:formatCode>General</c:formatCode>
                <c:ptCount val="7"/>
                <c:pt idx="0">
                  <c:v>2018</c:v>
                </c:pt>
                <c:pt idx="1">
                  <c:v>2019</c:v>
                </c:pt>
                <c:pt idx="2">
                  <c:v>2020</c:v>
                </c:pt>
                <c:pt idx="3">
                  <c:v>2021</c:v>
                </c:pt>
                <c:pt idx="4">
                  <c:v>2022</c:v>
                </c:pt>
                <c:pt idx="5">
                  <c:v>2023</c:v>
                </c:pt>
                <c:pt idx="6">
                  <c:v>2024</c:v>
                </c:pt>
              </c:numCache>
            </c:numRef>
          </c:cat>
          <c:val>
            <c:numRef>
              <c:f>[Pravia.xlsx]Ejecuciones!$F$5:$F$11</c:f>
              <c:numCache>
                <c:formatCode>General</c:formatCode>
                <c:ptCount val="7"/>
                <c:pt idx="0">
                  <c:v>343</c:v>
                </c:pt>
                <c:pt idx="1">
                  <c:v>755</c:v>
                </c:pt>
                <c:pt idx="2">
                  <c:v>871</c:v>
                </c:pt>
                <c:pt idx="3">
                  <c:v>897</c:v>
                </c:pt>
                <c:pt idx="4">
                  <c:v>799</c:v>
                </c:pt>
                <c:pt idx="5">
                  <c:v>819</c:v>
                </c:pt>
                <c:pt idx="6">
                  <c:v>891</c:v>
                </c:pt>
              </c:numCache>
            </c:numRef>
          </c:val>
          <c:smooth val="0"/>
          <c:extLst xmlns:c16r2="http://schemas.microsoft.com/office/drawing/2015/06/chart">
            <c:ext xmlns:c16="http://schemas.microsoft.com/office/drawing/2014/chart" uri="{C3380CC4-5D6E-409C-BE32-E72D297353CC}">
              <c16:uniqueId val="{00000002-A305-4179-BD16-72158506DB18}"/>
            </c:ext>
          </c:extLst>
        </c:ser>
        <c:dLbls>
          <c:dLblPos val="t"/>
          <c:showLegendKey val="0"/>
          <c:showVal val="1"/>
          <c:showCatName val="0"/>
          <c:showSerName val="0"/>
          <c:showPercent val="0"/>
          <c:showBubbleSize val="0"/>
        </c:dLbls>
        <c:marker val="1"/>
        <c:smooth val="0"/>
        <c:axId val="127183488"/>
        <c:axId val="127201664"/>
      </c:lineChart>
      <c:catAx>
        <c:axId val="12718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7201664"/>
        <c:crosses val="autoZero"/>
        <c:auto val="1"/>
        <c:lblAlgn val="ctr"/>
        <c:lblOffset val="100"/>
        <c:noMultiLvlLbl val="0"/>
      </c:catAx>
      <c:valAx>
        <c:axId val="127201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7183488"/>
        <c:crosses val="autoZero"/>
        <c:crossBetween val="between"/>
      </c:valAx>
      <c:spPr>
        <a:noFill/>
        <a:ln>
          <a:noFill/>
        </a:ln>
        <a:effectLst/>
      </c:spPr>
    </c:plotArea>
    <c:legend>
      <c:legendPos val="t"/>
      <c:layout>
        <c:manualLayout>
          <c:xMode val="edge"/>
          <c:yMode val="edge"/>
          <c:x val="9.5933613650202004E-2"/>
          <c:y val="0.90342664868073952"/>
          <c:w val="0.82225655388191288"/>
          <c:h val="9.65733513192604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rgbClr val="203864"/>
                </a:solidFill>
              </a:rPr>
              <a:t>Asuntos </a:t>
            </a:r>
            <a:r>
              <a:rPr lang="en-US" sz="1400" b="1" i="0" u="none" strike="noStrike" kern="1200" spc="0" baseline="0" err="1">
                <a:solidFill>
                  <a:srgbClr val="203864"/>
                </a:solidFill>
              </a:rPr>
              <a:t>Ingresados</a:t>
            </a:r>
            <a:endParaRPr lang="en-US" sz="1400" b="1" i="0" u="none" strike="noStrike" kern="1200" spc="0" baseline="0">
              <a:solidFill>
                <a:srgbClr val="203864"/>
              </a:solidFill>
            </a:endParaRPr>
          </a:p>
        </c:rich>
      </c:tx>
      <c:layout/>
      <c:overlay val="0"/>
      <c:spPr>
        <a:noFill/>
        <a:ln>
          <a:noFill/>
        </a:ln>
        <a:effectLst/>
      </c:spPr>
    </c:title>
    <c:autoTitleDeleted val="0"/>
    <c:plotArea>
      <c:layout/>
      <c:lineChart>
        <c:grouping val="standard"/>
        <c:varyColors val="0"/>
        <c:ser>
          <c:idx val="0"/>
          <c:order val="0"/>
          <c:tx>
            <c:strRef>
              <c:f>'Asuntos x estado'!$D$2</c:f>
              <c:strCache>
                <c:ptCount val="1"/>
                <c:pt idx="0">
                  <c:v>Ingresados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425E-450F-855A-886ABBF69AFA}"/>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425E-450F-855A-886ABBF69AF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1994A4"/>
                </a:solidFill>
                <a:prstDash val="sysDot"/>
              </a:ln>
              <a:effectLst/>
            </c:spPr>
            <c:trendlineType val="linear"/>
            <c:dispRSqr val="0"/>
            <c:dispEq val="0"/>
          </c:trendline>
          <c:cat>
            <c:numRef>
              <c:f>'Asuntos x estado'!$B$3:$B$11</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'Asuntos x estado'!$D$3:$D$11</c:f>
              <c:numCache>
                <c:formatCode>General</c:formatCode>
                <c:ptCount val="9"/>
                <c:pt idx="0">
                  <c:v>736</c:v>
                </c:pt>
                <c:pt idx="1">
                  <c:v>803</c:v>
                </c:pt>
                <c:pt idx="2">
                  <c:v>746</c:v>
                </c:pt>
                <c:pt idx="3">
                  <c:v>814</c:v>
                </c:pt>
                <c:pt idx="4">
                  <c:v>1009</c:v>
                </c:pt>
                <c:pt idx="5">
                  <c:v>1035</c:v>
                </c:pt>
                <c:pt idx="6">
                  <c:v>1057</c:v>
                </c:pt>
                <c:pt idx="7">
                  <c:v>1141</c:v>
                </c:pt>
                <c:pt idx="8">
                  <c:v>1216</c:v>
                </c:pt>
              </c:numCache>
            </c:numRef>
          </c:val>
          <c:smooth val="0"/>
          <c:extLst xmlns:c16r2="http://schemas.microsoft.com/office/drawing/2015/06/chart">
            <c:ext xmlns:c16="http://schemas.microsoft.com/office/drawing/2014/chart" uri="{C3380CC4-5D6E-409C-BE32-E72D297353CC}">
              <c16:uniqueId val="{00000000-425E-450F-855A-886ABBF69AFA}"/>
            </c:ext>
          </c:extLst>
        </c:ser>
        <c:dLbls>
          <c:showLegendKey val="0"/>
          <c:showVal val="0"/>
          <c:showCatName val="0"/>
          <c:showSerName val="0"/>
          <c:showPercent val="0"/>
          <c:showBubbleSize val="0"/>
        </c:dLbls>
        <c:marker val="1"/>
        <c:smooth val="0"/>
        <c:axId val="127378560"/>
        <c:axId val="127380096"/>
      </c:lineChart>
      <c:catAx>
        <c:axId val="12737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7380096"/>
        <c:crosses val="autoZero"/>
        <c:auto val="1"/>
        <c:lblAlgn val="ctr"/>
        <c:lblOffset val="100"/>
        <c:noMultiLvlLbl val="0"/>
      </c:catAx>
      <c:valAx>
        <c:axId val="1273800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73785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err="1">
                <a:solidFill>
                  <a:srgbClr val="6E0505"/>
                </a:solidFill>
              </a:rPr>
              <a:t>Ejecuciones</a:t>
            </a:r>
            <a:r>
              <a:rPr lang="en-US" sz="1400" b="1" i="0" u="none" strike="noStrike" kern="1200" spc="0" baseline="0">
                <a:solidFill>
                  <a:srgbClr val="6E0505"/>
                </a:solidFill>
              </a:rPr>
              <a:t> </a:t>
            </a:r>
            <a:r>
              <a:rPr lang="en-US" sz="1400" b="1" i="0" u="none" strike="noStrike" kern="1200" spc="0" baseline="0" err="1">
                <a:solidFill>
                  <a:srgbClr val="6E0505"/>
                </a:solidFill>
              </a:rPr>
              <a:t>Registradas</a:t>
            </a:r>
            <a:endParaRPr lang="en-US" sz="1400" b="1" i="0" u="none" strike="noStrike" kern="1200" spc="0" baseline="0">
              <a:solidFill>
                <a:srgbClr val="6E0505"/>
              </a:solidFill>
            </a:endParaRPr>
          </a:p>
        </c:rich>
      </c:tx>
      <c:layout/>
      <c:overlay val="0"/>
      <c:spPr>
        <a:noFill/>
        <a:ln>
          <a:noFill/>
        </a:ln>
        <a:effectLst/>
      </c:spPr>
    </c:title>
    <c:autoTitleDeleted val="0"/>
    <c:plotArea>
      <c:layout/>
      <c:lineChart>
        <c:grouping val="standard"/>
        <c:varyColors val="0"/>
        <c:ser>
          <c:idx val="0"/>
          <c:order val="0"/>
          <c:tx>
            <c:strRef>
              <c:f>Ejecuciones!$D$4</c:f>
              <c:strCache>
                <c:ptCount val="1"/>
                <c:pt idx="0">
                  <c:v>Registradas</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3-F37C-4233-B5B3-EC0A7C013C3E}"/>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F37C-4233-B5B3-EC0A7C013C3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2">
                    <a:lumMod val="50000"/>
                  </a:schemeClr>
                </a:solidFill>
                <a:prstDash val="sysDot"/>
              </a:ln>
              <a:effectLst/>
            </c:spPr>
            <c:trendlineType val="linear"/>
            <c:dispRSqr val="0"/>
            <c:dispEq val="0"/>
          </c:trendline>
          <c:cat>
            <c:numRef>
              <c:f>Ejecuciones!$C$5:$C$13</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Ejecuciones!$D$5:$D$13</c:f>
              <c:numCache>
                <c:formatCode>General</c:formatCode>
                <c:ptCount val="9"/>
                <c:pt idx="0">
                  <c:v>82</c:v>
                </c:pt>
                <c:pt idx="1">
                  <c:v>64</c:v>
                </c:pt>
                <c:pt idx="2">
                  <c:v>75</c:v>
                </c:pt>
                <c:pt idx="3">
                  <c:v>80</c:v>
                </c:pt>
                <c:pt idx="4">
                  <c:v>76</c:v>
                </c:pt>
                <c:pt idx="5">
                  <c:v>57</c:v>
                </c:pt>
                <c:pt idx="6">
                  <c:v>98</c:v>
                </c:pt>
                <c:pt idx="7">
                  <c:v>84</c:v>
                </c:pt>
                <c:pt idx="8">
                  <c:v>85</c:v>
                </c:pt>
              </c:numCache>
            </c:numRef>
          </c:val>
          <c:smooth val="0"/>
          <c:extLst xmlns:c16r2="http://schemas.microsoft.com/office/drawing/2015/06/chart">
            <c:ext xmlns:c16="http://schemas.microsoft.com/office/drawing/2014/chart" uri="{C3380CC4-5D6E-409C-BE32-E72D297353CC}">
              <c16:uniqueId val="{00000000-F37C-4233-B5B3-EC0A7C013C3E}"/>
            </c:ext>
          </c:extLst>
        </c:ser>
        <c:dLbls>
          <c:showLegendKey val="0"/>
          <c:showVal val="0"/>
          <c:showCatName val="0"/>
          <c:showSerName val="0"/>
          <c:showPercent val="0"/>
          <c:showBubbleSize val="0"/>
        </c:dLbls>
        <c:marker val="1"/>
        <c:smooth val="0"/>
        <c:axId val="127433728"/>
        <c:axId val="127439616"/>
      </c:lineChart>
      <c:catAx>
        <c:axId val="12743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7439616"/>
        <c:crosses val="autoZero"/>
        <c:auto val="1"/>
        <c:lblAlgn val="ctr"/>
        <c:lblOffset val="100"/>
        <c:noMultiLvlLbl val="0"/>
      </c:catAx>
      <c:valAx>
        <c:axId val="127439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74337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rgbClr val="203864"/>
                </a:solidFill>
              </a:rPr>
              <a:t>Evolución anual asuntos</a:t>
            </a:r>
          </a:p>
        </c:rich>
      </c:tx>
      <c:layout/>
      <c:overlay val="0"/>
      <c:spPr>
        <a:noFill/>
        <a:ln>
          <a:noFill/>
        </a:ln>
        <a:effectLst/>
      </c:spPr>
    </c:title>
    <c:autoTitleDeleted val="0"/>
    <c:plotArea>
      <c:layout/>
      <c:lineChart>
        <c:grouping val="standard"/>
        <c:varyColors val="0"/>
        <c:ser>
          <c:idx val="0"/>
          <c:order val="0"/>
          <c:tx>
            <c:strRef>
              <c:f>'Asuntos x estado'!$C$2</c:f>
              <c:strCache>
                <c:ptCount val="1"/>
                <c:pt idx="0">
                  <c:v>En trámite al inicio del período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estado'!$C$3:$C$9</c:f>
              <c:numCache>
                <c:formatCode>General</c:formatCode>
                <c:ptCount val="7"/>
                <c:pt idx="0">
                  <c:v>207</c:v>
                </c:pt>
                <c:pt idx="1">
                  <c:v>212</c:v>
                </c:pt>
                <c:pt idx="2">
                  <c:v>336</c:v>
                </c:pt>
                <c:pt idx="3">
                  <c:v>233</c:v>
                </c:pt>
                <c:pt idx="4">
                  <c:v>271</c:v>
                </c:pt>
                <c:pt idx="5">
                  <c:v>351</c:v>
                </c:pt>
                <c:pt idx="6">
                  <c:v>448</c:v>
                </c:pt>
              </c:numCache>
            </c:numRef>
          </c:val>
          <c:smooth val="0"/>
          <c:extLst xmlns:c16r2="http://schemas.microsoft.com/office/drawing/2015/06/chart">
            <c:ext xmlns:c16="http://schemas.microsoft.com/office/drawing/2014/chart" uri="{C3380CC4-5D6E-409C-BE32-E72D297353CC}">
              <c16:uniqueId val="{00000000-38C1-4ADE-B7B2-9A243811683E}"/>
            </c:ext>
          </c:extLst>
        </c:ser>
        <c:ser>
          <c:idx val="1"/>
          <c:order val="1"/>
          <c:tx>
            <c:strRef>
              <c:f>'Asuntos x estado'!$D$2</c:f>
              <c:strCache>
                <c:ptCount val="1"/>
                <c:pt idx="0">
                  <c:v>Ingresados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estado'!$D$3:$D$9</c:f>
              <c:numCache>
                <c:formatCode>General</c:formatCode>
                <c:ptCount val="7"/>
                <c:pt idx="0">
                  <c:v>736</c:v>
                </c:pt>
                <c:pt idx="1">
                  <c:v>803</c:v>
                </c:pt>
                <c:pt idx="2">
                  <c:v>746</c:v>
                </c:pt>
                <c:pt idx="3">
                  <c:v>814</c:v>
                </c:pt>
                <c:pt idx="4">
                  <c:v>1009</c:v>
                </c:pt>
                <c:pt idx="5">
                  <c:v>1035</c:v>
                </c:pt>
                <c:pt idx="6">
                  <c:v>1057</c:v>
                </c:pt>
              </c:numCache>
            </c:numRef>
          </c:val>
          <c:smooth val="0"/>
          <c:extLst xmlns:c16r2="http://schemas.microsoft.com/office/drawing/2015/06/chart">
            <c:ext xmlns:c16="http://schemas.microsoft.com/office/drawing/2014/chart" uri="{C3380CC4-5D6E-409C-BE32-E72D297353CC}">
              <c16:uniqueId val="{00000001-38C1-4ADE-B7B2-9A243811683E}"/>
            </c:ext>
          </c:extLst>
        </c:ser>
        <c:ser>
          <c:idx val="2"/>
          <c:order val="2"/>
          <c:tx>
            <c:strRef>
              <c:f>'Asuntos x estado'!$E$2</c:f>
              <c:strCache>
                <c:ptCount val="1"/>
                <c:pt idx="0">
                  <c:v>Resueltos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estado'!$E$3:$E$9</c:f>
              <c:numCache>
                <c:formatCode>General</c:formatCode>
                <c:ptCount val="7"/>
                <c:pt idx="0">
                  <c:v>731</c:v>
                </c:pt>
                <c:pt idx="1">
                  <c:v>679</c:v>
                </c:pt>
                <c:pt idx="2">
                  <c:v>688</c:v>
                </c:pt>
                <c:pt idx="3">
                  <c:v>788</c:v>
                </c:pt>
                <c:pt idx="4">
                  <c:v>886</c:v>
                </c:pt>
                <c:pt idx="5">
                  <c:v>901</c:v>
                </c:pt>
                <c:pt idx="6">
                  <c:v>1088</c:v>
                </c:pt>
              </c:numCache>
            </c:numRef>
          </c:val>
          <c:smooth val="0"/>
          <c:extLst xmlns:c16r2="http://schemas.microsoft.com/office/drawing/2015/06/chart">
            <c:ext xmlns:c16="http://schemas.microsoft.com/office/drawing/2014/chart" uri="{C3380CC4-5D6E-409C-BE32-E72D297353CC}">
              <c16:uniqueId val="{00000002-38C1-4ADE-B7B2-9A243811683E}"/>
            </c:ext>
          </c:extLst>
        </c:ser>
        <c:ser>
          <c:idx val="3"/>
          <c:order val="3"/>
          <c:tx>
            <c:strRef>
              <c:f>'Asuntos x estado'!$F$2</c:f>
              <c:strCache>
                <c:ptCount val="1"/>
                <c:pt idx="0">
                  <c:v>En trámite al final del período</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estado'!$F$3:$F$9</c:f>
              <c:numCache>
                <c:formatCode>General</c:formatCode>
                <c:ptCount val="7"/>
                <c:pt idx="0">
                  <c:v>212</c:v>
                </c:pt>
                <c:pt idx="1">
                  <c:v>336</c:v>
                </c:pt>
                <c:pt idx="2">
                  <c:v>233</c:v>
                </c:pt>
                <c:pt idx="3">
                  <c:v>271</c:v>
                </c:pt>
                <c:pt idx="4">
                  <c:v>351</c:v>
                </c:pt>
                <c:pt idx="5">
                  <c:v>448</c:v>
                </c:pt>
                <c:pt idx="6">
                  <c:v>406</c:v>
                </c:pt>
              </c:numCache>
            </c:numRef>
          </c:val>
          <c:smooth val="0"/>
          <c:extLst xmlns:c16r2="http://schemas.microsoft.com/office/drawing/2015/06/chart">
            <c:ext xmlns:c16="http://schemas.microsoft.com/office/drawing/2014/chart" uri="{C3380CC4-5D6E-409C-BE32-E72D297353CC}">
              <c16:uniqueId val="{00000003-38C1-4ADE-B7B2-9A243811683E}"/>
            </c:ext>
          </c:extLst>
        </c:ser>
        <c:dLbls>
          <c:showLegendKey val="0"/>
          <c:showVal val="0"/>
          <c:showCatName val="0"/>
          <c:showSerName val="0"/>
          <c:showPercent val="0"/>
          <c:showBubbleSize val="0"/>
        </c:dLbls>
        <c:marker val="1"/>
        <c:smooth val="0"/>
        <c:axId val="107360640"/>
        <c:axId val="107362176"/>
      </c:lineChart>
      <c:catAx>
        <c:axId val="10736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7362176"/>
        <c:crosses val="autoZero"/>
        <c:auto val="1"/>
        <c:lblAlgn val="ctr"/>
        <c:lblOffset val="100"/>
        <c:noMultiLvlLbl val="0"/>
      </c:catAx>
      <c:valAx>
        <c:axId val="10736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7360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rgbClr val="6E0505"/>
                </a:solidFill>
              </a:rPr>
              <a:t>Evolución anual ejecuciones</a:t>
            </a:r>
          </a:p>
        </c:rich>
      </c:tx>
      <c:layout/>
      <c:overlay val="0"/>
      <c:spPr>
        <a:noFill/>
        <a:ln>
          <a:noFill/>
        </a:ln>
        <a:effectLst/>
      </c:spPr>
    </c:title>
    <c:autoTitleDeleted val="0"/>
    <c:plotArea>
      <c:layout/>
      <c:lineChart>
        <c:grouping val="standard"/>
        <c:varyColors val="0"/>
        <c:ser>
          <c:idx val="0"/>
          <c:order val="0"/>
          <c:tx>
            <c:strRef>
              <c:f>Ejecuciones!$D$4</c:f>
              <c:strCache>
                <c:ptCount val="1"/>
                <c:pt idx="0">
                  <c:v>Registradas</c:v>
                </c:pt>
              </c:strCache>
            </c:strRef>
          </c:tx>
          <c:spPr>
            <a:ln w="28575" cap="rnd">
              <a:solidFill>
                <a:schemeClr val="accent2">
                  <a:shade val="65000"/>
                </a:schemeClr>
              </a:solidFill>
              <a:round/>
            </a:ln>
            <a:effectLst/>
          </c:spPr>
          <c:marker>
            <c:symbol val="circle"/>
            <c:size val="5"/>
            <c:spPr>
              <a:solidFill>
                <a:schemeClr val="accent2">
                  <a:shade val="65000"/>
                </a:schemeClr>
              </a:solidFill>
              <a:ln w="9525">
                <a:solidFill>
                  <a:schemeClr val="accent2">
                    <a:shade val="65000"/>
                  </a:schemeClr>
                </a:solidFill>
              </a:ln>
              <a:effectLst/>
            </c:spPr>
          </c:marker>
          <c:dLbls>
            <c:dLbl>
              <c:idx val="6"/>
              <c:layout>
                <c:manualLayout>
                  <c:x val="-3.0787765248797394E-2"/>
                  <c:y val="-5.035167671358910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5A6-4CEE-8B2C-A4F55DFB08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Ejecuciones!$C$5:$C$11</c:f>
              <c:numCache>
                <c:formatCode>General</c:formatCode>
                <c:ptCount val="7"/>
                <c:pt idx="0">
                  <c:v>2018</c:v>
                </c:pt>
                <c:pt idx="1">
                  <c:v>2019</c:v>
                </c:pt>
                <c:pt idx="2">
                  <c:v>2020</c:v>
                </c:pt>
                <c:pt idx="3">
                  <c:v>2021</c:v>
                </c:pt>
                <c:pt idx="4">
                  <c:v>2022</c:v>
                </c:pt>
                <c:pt idx="5">
                  <c:v>2023</c:v>
                </c:pt>
                <c:pt idx="6">
                  <c:v>2024</c:v>
                </c:pt>
              </c:numCache>
            </c:numRef>
          </c:cat>
          <c:val>
            <c:numRef>
              <c:f>Ejecuciones!$D$5:$D$11</c:f>
              <c:numCache>
                <c:formatCode>General</c:formatCode>
                <c:ptCount val="7"/>
                <c:pt idx="0">
                  <c:v>82</c:v>
                </c:pt>
                <c:pt idx="1">
                  <c:v>64</c:v>
                </c:pt>
                <c:pt idx="2">
                  <c:v>75</c:v>
                </c:pt>
                <c:pt idx="3">
                  <c:v>80</c:v>
                </c:pt>
                <c:pt idx="4">
                  <c:v>76</c:v>
                </c:pt>
                <c:pt idx="5">
                  <c:v>57</c:v>
                </c:pt>
                <c:pt idx="6">
                  <c:v>98</c:v>
                </c:pt>
              </c:numCache>
            </c:numRef>
          </c:val>
          <c:smooth val="0"/>
          <c:extLst xmlns:c16r2="http://schemas.microsoft.com/office/drawing/2015/06/chart">
            <c:ext xmlns:c16="http://schemas.microsoft.com/office/drawing/2014/chart" uri="{C3380CC4-5D6E-409C-BE32-E72D297353CC}">
              <c16:uniqueId val="{00000000-EA1E-4D85-BA73-C437D3F59F42}"/>
            </c:ext>
          </c:extLst>
        </c:ser>
        <c:ser>
          <c:idx val="1"/>
          <c:order val="1"/>
          <c:tx>
            <c:strRef>
              <c:f>Ejecuciones!$E$4</c:f>
              <c:strCache>
                <c:ptCount val="1"/>
                <c:pt idx="0">
                  <c:v>Resueltas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6"/>
              <c:layout>
                <c:manualLayout>
                  <c:x val="-3.940301358036595E-2"/>
                  <c:y val="-6.77113675520905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5A6-4CEE-8B2C-A4F55DFB08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Ejecuciones!$C$5:$C$11</c:f>
              <c:numCache>
                <c:formatCode>General</c:formatCode>
                <c:ptCount val="7"/>
                <c:pt idx="0">
                  <c:v>2018</c:v>
                </c:pt>
                <c:pt idx="1">
                  <c:v>2019</c:v>
                </c:pt>
                <c:pt idx="2">
                  <c:v>2020</c:v>
                </c:pt>
                <c:pt idx="3">
                  <c:v>2021</c:v>
                </c:pt>
                <c:pt idx="4">
                  <c:v>2022</c:v>
                </c:pt>
                <c:pt idx="5">
                  <c:v>2023</c:v>
                </c:pt>
                <c:pt idx="6">
                  <c:v>2024</c:v>
                </c:pt>
              </c:numCache>
            </c:numRef>
          </c:cat>
          <c:val>
            <c:numRef>
              <c:f>Ejecuciones!$E$5:$E$11</c:f>
              <c:numCache>
                <c:formatCode>General</c:formatCode>
                <c:ptCount val="7"/>
                <c:pt idx="0">
                  <c:v>29</c:v>
                </c:pt>
                <c:pt idx="1">
                  <c:v>19</c:v>
                </c:pt>
                <c:pt idx="2">
                  <c:v>39</c:v>
                </c:pt>
                <c:pt idx="3">
                  <c:v>47</c:v>
                </c:pt>
                <c:pt idx="4">
                  <c:v>32</c:v>
                </c:pt>
                <c:pt idx="5">
                  <c:v>17</c:v>
                </c:pt>
                <c:pt idx="6">
                  <c:v>173</c:v>
                </c:pt>
              </c:numCache>
            </c:numRef>
          </c:val>
          <c:smooth val="0"/>
          <c:extLst xmlns:c16r2="http://schemas.microsoft.com/office/drawing/2015/06/chart">
            <c:ext xmlns:c16="http://schemas.microsoft.com/office/drawing/2014/chart" uri="{C3380CC4-5D6E-409C-BE32-E72D297353CC}">
              <c16:uniqueId val="{00000001-EA1E-4D85-BA73-C437D3F59F42}"/>
            </c:ext>
          </c:extLst>
        </c:ser>
        <c:ser>
          <c:idx val="2"/>
          <c:order val="2"/>
          <c:tx>
            <c:strRef>
              <c:f>Ejecuciones!$F$4</c:f>
              <c:strCache>
                <c:ptCount val="1"/>
                <c:pt idx="0">
                  <c:v>En trámite al final del período</c:v>
                </c:pt>
              </c:strCache>
            </c:strRef>
          </c:tx>
          <c:spPr>
            <a:ln w="28575" cap="rnd">
              <a:solidFill>
                <a:schemeClr val="accent2">
                  <a:tint val="65000"/>
                </a:schemeClr>
              </a:solidFill>
              <a:round/>
            </a:ln>
            <a:effectLst/>
          </c:spPr>
          <c:marker>
            <c:symbol val="circle"/>
            <c:size val="5"/>
            <c:spPr>
              <a:solidFill>
                <a:schemeClr val="accent2">
                  <a:tint val="65000"/>
                </a:schemeClr>
              </a:solidFill>
              <a:ln w="9525">
                <a:solidFill>
                  <a:schemeClr val="accent2">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Ejecuciones!$C$5:$C$11</c:f>
              <c:numCache>
                <c:formatCode>General</c:formatCode>
                <c:ptCount val="7"/>
                <c:pt idx="0">
                  <c:v>2018</c:v>
                </c:pt>
                <c:pt idx="1">
                  <c:v>2019</c:v>
                </c:pt>
                <c:pt idx="2">
                  <c:v>2020</c:v>
                </c:pt>
                <c:pt idx="3">
                  <c:v>2021</c:v>
                </c:pt>
                <c:pt idx="4">
                  <c:v>2022</c:v>
                </c:pt>
                <c:pt idx="5">
                  <c:v>2023</c:v>
                </c:pt>
                <c:pt idx="6">
                  <c:v>2024</c:v>
                </c:pt>
              </c:numCache>
            </c:numRef>
          </c:cat>
          <c:val>
            <c:numRef>
              <c:f>Ejecuciones!$F$5:$F$11</c:f>
              <c:numCache>
                <c:formatCode>General</c:formatCode>
                <c:ptCount val="7"/>
                <c:pt idx="0">
                  <c:v>222</c:v>
                </c:pt>
                <c:pt idx="1">
                  <c:v>267</c:v>
                </c:pt>
                <c:pt idx="2">
                  <c:v>542</c:v>
                </c:pt>
                <c:pt idx="3">
                  <c:v>372</c:v>
                </c:pt>
                <c:pt idx="4">
                  <c:v>422</c:v>
                </c:pt>
                <c:pt idx="5">
                  <c:v>461</c:v>
                </c:pt>
                <c:pt idx="6">
                  <c:v>391</c:v>
                </c:pt>
              </c:numCache>
            </c:numRef>
          </c:val>
          <c:smooth val="0"/>
          <c:extLst xmlns:c16r2="http://schemas.microsoft.com/office/drawing/2015/06/chart">
            <c:ext xmlns:c16="http://schemas.microsoft.com/office/drawing/2014/chart" uri="{C3380CC4-5D6E-409C-BE32-E72D297353CC}">
              <c16:uniqueId val="{00000002-EA1E-4D85-BA73-C437D3F59F42}"/>
            </c:ext>
          </c:extLst>
        </c:ser>
        <c:dLbls>
          <c:showLegendKey val="0"/>
          <c:showVal val="0"/>
          <c:showCatName val="0"/>
          <c:showSerName val="0"/>
          <c:showPercent val="0"/>
          <c:showBubbleSize val="0"/>
        </c:dLbls>
        <c:marker val="1"/>
        <c:smooth val="0"/>
        <c:axId val="107392000"/>
        <c:axId val="107406080"/>
      </c:lineChart>
      <c:catAx>
        <c:axId val="10739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7406080"/>
        <c:crosses val="autoZero"/>
        <c:auto val="1"/>
        <c:lblAlgn val="ctr"/>
        <c:lblOffset val="100"/>
        <c:noMultiLvlLbl val="0"/>
      </c:catAx>
      <c:valAx>
        <c:axId val="107406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7392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err="1">
                <a:solidFill>
                  <a:srgbClr val="6E0505"/>
                </a:solidFill>
              </a:rPr>
              <a:t>Ejecuciones</a:t>
            </a:r>
            <a:r>
              <a:rPr lang="en-US" sz="1400" b="1" i="0" u="none" strike="noStrike" kern="1200" spc="0" baseline="0">
                <a:solidFill>
                  <a:srgbClr val="6E0505"/>
                </a:solidFill>
              </a:rPr>
              <a:t> </a:t>
            </a:r>
            <a:r>
              <a:rPr lang="en-US" sz="1400" b="1" i="0" u="none" strike="noStrike" kern="1200" spc="0" baseline="0" err="1">
                <a:solidFill>
                  <a:srgbClr val="6E0505"/>
                </a:solidFill>
              </a:rPr>
              <a:t>Registradas</a:t>
            </a:r>
            <a:endParaRPr lang="en-US" sz="1400" b="1" i="0" u="none" strike="noStrike" kern="1200" spc="0" baseline="0">
              <a:solidFill>
                <a:srgbClr val="6E0505"/>
              </a:solidFill>
            </a:endParaRPr>
          </a:p>
        </c:rich>
      </c:tx>
      <c:layout/>
      <c:overlay val="0"/>
      <c:spPr>
        <a:noFill/>
        <a:ln>
          <a:noFill/>
        </a:ln>
        <a:effectLst/>
      </c:spPr>
    </c:title>
    <c:autoTitleDeleted val="0"/>
    <c:plotArea>
      <c:layout/>
      <c:lineChart>
        <c:grouping val="standard"/>
        <c:varyColors val="0"/>
        <c:ser>
          <c:idx val="0"/>
          <c:order val="0"/>
          <c:tx>
            <c:strRef>
              <c:f>Ejecuciones!$D$4</c:f>
              <c:strCache>
                <c:ptCount val="1"/>
                <c:pt idx="0">
                  <c:v>Registradas</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BB5D-4468-9474-691043A9EF24}"/>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BB5D-4468-9474-691043A9EF2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2">
                    <a:lumMod val="50000"/>
                  </a:schemeClr>
                </a:solidFill>
                <a:prstDash val="sysDot"/>
              </a:ln>
              <a:effectLst/>
            </c:spPr>
            <c:trendlineType val="linear"/>
            <c:dispRSqr val="0"/>
            <c:dispEq val="0"/>
          </c:trendline>
          <c:cat>
            <c:numRef>
              <c:f>Ejecuciones!$C$5:$C$13</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Ejecuciones!$D$5:$D$13</c:f>
              <c:numCache>
                <c:formatCode>General</c:formatCode>
                <c:ptCount val="9"/>
                <c:pt idx="0">
                  <c:v>246</c:v>
                </c:pt>
                <c:pt idx="1">
                  <c:v>175</c:v>
                </c:pt>
                <c:pt idx="2">
                  <c:v>155</c:v>
                </c:pt>
                <c:pt idx="3">
                  <c:v>207</c:v>
                </c:pt>
                <c:pt idx="4">
                  <c:v>173</c:v>
                </c:pt>
                <c:pt idx="5">
                  <c:v>262</c:v>
                </c:pt>
                <c:pt idx="6">
                  <c:v>201</c:v>
                </c:pt>
                <c:pt idx="7">
                  <c:v>263</c:v>
                </c:pt>
                <c:pt idx="8">
                  <c:v>236</c:v>
                </c:pt>
              </c:numCache>
            </c:numRef>
          </c:val>
          <c:smooth val="0"/>
          <c:extLst xmlns:c16r2="http://schemas.microsoft.com/office/drawing/2015/06/chart">
            <c:ext xmlns:c16="http://schemas.microsoft.com/office/drawing/2014/chart" uri="{C3380CC4-5D6E-409C-BE32-E72D297353CC}">
              <c16:uniqueId val="{00000000-BB5D-4468-9474-691043A9EF24}"/>
            </c:ext>
          </c:extLst>
        </c:ser>
        <c:dLbls>
          <c:dLblPos val="t"/>
          <c:showLegendKey val="0"/>
          <c:showVal val="1"/>
          <c:showCatName val="0"/>
          <c:showSerName val="0"/>
          <c:showPercent val="0"/>
          <c:showBubbleSize val="0"/>
        </c:dLbls>
        <c:marker val="1"/>
        <c:smooth val="0"/>
        <c:axId val="128189568"/>
        <c:axId val="128191104"/>
      </c:lineChart>
      <c:catAx>
        <c:axId val="12818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191104"/>
        <c:crosses val="autoZero"/>
        <c:auto val="1"/>
        <c:lblAlgn val="ctr"/>
        <c:lblOffset val="100"/>
        <c:noMultiLvlLbl val="0"/>
      </c:catAx>
      <c:valAx>
        <c:axId val="128191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189568"/>
        <c:crosses val="autoZero"/>
        <c:crossBetween val="between"/>
      </c:valAx>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rgbClr val="203864"/>
                </a:solidFill>
              </a:rPr>
              <a:t>Asuntos </a:t>
            </a:r>
            <a:r>
              <a:rPr lang="en-US" sz="1400" b="1" i="0" u="none" strike="noStrike" kern="1200" spc="0" baseline="0" err="1">
                <a:solidFill>
                  <a:srgbClr val="203864"/>
                </a:solidFill>
              </a:rPr>
              <a:t>Ingresados</a:t>
            </a:r>
            <a:endParaRPr lang="en-US" sz="1400" b="1" i="0" u="none" strike="noStrike" kern="1200" spc="0" baseline="0">
              <a:solidFill>
                <a:srgbClr val="203864"/>
              </a:solidFill>
            </a:endParaRPr>
          </a:p>
        </c:rich>
      </c:tx>
      <c:layout/>
      <c:overlay val="0"/>
      <c:spPr>
        <a:noFill/>
        <a:ln>
          <a:noFill/>
        </a:ln>
        <a:effectLst/>
      </c:spPr>
    </c:title>
    <c:autoTitleDeleted val="0"/>
    <c:plotArea>
      <c:layout/>
      <c:lineChart>
        <c:grouping val="standard"/>
        <c:varyColors val="0"/>
        <c:ser>
          <c:idx val="0"/>
          <c:order val="0"/>
          <c:tx>
            <c:strRef>
              <c:f>'Asuntos x estado'!$D$2</c:f>
              <c:strCache>
                <c:ptCount val="1"/>
                <c:pt idx="0">
                  <c:v>Ingresados</c:v>
                </c:pt>
              </c:strCache>
            </c:strRef>
          </c:tx>
          <c:spPr>
            <a:ln w="28575" cap="rnd">
              <a:solidFill>
                <a:srgbClr val="002060"/>
              </a:solidFill>
              <a:round/>
            </a:ln>
            <a:effectLst/>
          </c:spPr>
          <c:marker>
            <c:symbol val="circle"/>
            <c:size val="5"/>
            <c:spPr>
              <a:solidFill>
                <a:srgbClr val="002060"/>
              </a:solidFill>
              <a:ln w="9525">
                <a:solidFill>
                  <a:schemeClr val="accent1"/>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43FC-4C2A-959C-4DB2682C7EF2}"/>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43FC-4C2A-959C-4DB2682C7EF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1994A4"/>
                </a:solidFill>
                <a:prstDash val="sysDot"/>
              </a:ln>
              <a:effectLst/>
            </c:spPr>
            <c:trendlineType val="linear"/>
            <c:dispRSqr val="0"/>
            <c:dispEq val="0"/>
          </c:trendline>
          <c:cat>
            <c:numRef>
              <c:f>'Asuntos x estado'!$B$3:$B$11</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'Asuntos x estado'!$D$3:$D$11</c:f>
              <c:numCache>
                <c:formatCode>General</c:formatCode>
                <c:ptCount val="9"/>
                <c:pt idx="0">
                  <c:v>1894</c:v>
                </c:pt>
                <c:pt idx="1">
                  <c:v>1619</c:v>
                </c:pt>
                <c:pt idx="2">
                  <c:v>1447</c:v>
                </c:pt>
                <c:pt idx="3">
                  <c:v>1758</c:v>
                </c:pt>
                <c:pt idx="4">
                  <c:v>1679</c:v>
                </c:pt>
                <c:pt idx="5">
                  <c:v>1689</c:v>
                </c:pt>
                <c:pt idx="6">
                  <c:v>1727</c:v>
                </c:pt>
                <c:pt idx="7">
                  <c:v>1695</c:v>
                </c:pt>
                <c:pt idx="8">
                  <c:v>1774</c:v>
                </c:pt>
              </c:numCache>
            </c:numRef>
          </c:val>
          <c:smooth val="0"/>
          <c:extLst xmlns:c16r2="http://schemas.microsoft.com/office/drawing/2015/06/chart">
            <c:ext xmlns:c16="http://schemas.microsoft.com/office/drawing/2014/chart" uri="{C3380CC4-5D6E-409C-BE32-E72D297353CC}">
              <c16:uniqueId val="{00000000-43FC-4C2A-959C-4DB2682C7EF2}"/>
            </c:ext>
          </c:extLst>
        </c:ser>
        <c:dLbls>
          <c:dLblPos val="t"/>
          <c:showLegendKey val="0"/>
          <c:showVal val="1"/>
          <c:showCatName val="0"/>
          <c:showSerName val="0"/>
          <c:showPercent val="0"/>
          <c:showBubbleSize val="0"/>
        </c:dLbls>
        <c:marker val="1"/>
        <c:smooth val="0"/>
        <c:axId val="128240640"/>
        <c:axId val="128250624"/>
      </c:lineChart>
      <c:catAx>
        <c:axId val="12824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250624"/>
        <c:crosses val="autoZero"/>
        <c:auto val="1"/>
        <c:lblAlgn val="ctr"/>
        <c:lblOffset val="100"/>
        <c:noMultiLvlLbl val="0"/>
      </c:catAx>
      <c:valAx>
        <c:axId val="1282506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2406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00" b="1" i="0" u="none" strike="noStrike" kern="1200" spc="0" baseline="0">
                <a:solidFill>
                  <a:srgbClr val="203864"/>
                </a:solidFill>
                <a:latin typeface="+mn-lt"/>
                <a:ea typeface="+mn-ea"/>
                <a:cs typeface="+mn-cs"/>
              </a:defRPr>
            </a:pPr>
            <a:r>
              <a:rPr lang="es-ES" sz="1400" b="1" i="0" u="none" strike="noStrike" kern="1200" spc="0" baseline="0">
                <a:solidFill>
                  <a:srgbClr val="203864"/>
                </a:solidFill>
                <a:latin typeface="+mn-lt"/>
                <a:ea typeface="+mn-ea"/>
                <a:cs typeface="+mn-cs"/>
              </a:rPr>
              <a:t>Evolución anual asuntos</a:t>
            </a:r>
          </a:p>
        </c:rich>
      </c:tx>
      <c:layout/>
      <c:overlay val="0"/>
      <c:spPr>
        <a:noFill/>
        <a:ln>
          <a:noFill/>
        </a:ln>
        <a:effectLst/>
      </c:spPr>
    </c:title>
    <c:autoTitleDeleted val="0"/>
    <c:plotArea>
      <c:layout/>
      <c:lineChart>
        <c:grouping val="standard"/>
        <c:varyColors val="0"/>
        <c:ser>
          <c:idx val="0"/>
          <c:order val="0"/>
          <c:tx>
            <c:strRef>
              <c:f>'Asuntos x estado'!$C$2</c:f>
              <c:strCache>
                <c:ptCount val="1"/>
                <c:pt idx="0">
                  <c:v>En trámite al inicio del período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6"/>
              <c:layout>
                <c:manualLayout>
                  <c:x val="-3.4692637800735615E-2"/>
                  <c:y val="5.379240909669246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FB5-474B-9633-75D719118F9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estado'!$C$3:$C$9</c:f>
              <c:numCache>
                <c:formatCode>General</c:formatCode>
                <c:ptCount val="7"/>
                <c:pt idx="0">
                  <c:v>474</c:v>
                </c:pt>
                <c:pt idx="1">
                  <c:v>542</c:v>
                </c:pt>
                <c:pt idx="2">
                  <c:v>744</c:v>
                </c:pt>
                <c:pt idx="3">
                  <c:v>856</c:v>
                </c:pt>
                <c:pt idx="4">
                  <c:v>779</c:v>
                </c:pt>
                <c:pt idx="5">
                  <c:v>838</c:v>
                </c:pt>
                <c:pt idx="6">
                  <c:v>621</c:v>
                </c:pt>
              </c:numCache>
            </c:numRef>
          </c:val>
          <c:smooth val="0"/>
          <c:extLst xmlns:c16r2="http://schemas.microsoft.com/office/drawing/2015/06/chart">
            <c:ext xmlns:c16="http://schemas.microsoft.com/office/drawing/2014/chart" uri="{C3380CC4-5D6E-409C-BE32-E72D297353CC}">
              <c16:uniqueId val="{00000000-BDAD-4B53-B508-9C898ED95AEF}"/>
            </c:ext>
          </c:extLst>
        </c:ser>
        <c:ser>
          <c:idx val="1"/>
          <c:order val="1"/>
          <c:tx>
            <c:strRef>
              <c:f>'Asuntos x estado'!$D$2</c:f>
              <c:strCache>
                <c:ptCount val="1"/>
                <c:pt idx="0">
                  <c:v>Ingresados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estado'!$D$3:$D$9</c:f>
              <c:numCache>
                <c:formatCode>General</c:formatCode>
                <c:ptCount val="7"/>
                <c:pt idx="0">
                  <c:v>1894</c:v>
                </c:pt>
                <c:pt idx="1">
                  <c:v>1619</c:v>
                </c:pt>
                <c:pt idx="2">
                  <c:v>1447</c:v>
                </c:pt>
                <c:pt idx="3">
                  <c:v>1758</c:v>
                </c:pt>
                <c:pt idx="4">
                  <c:v>1679</c:v>
                </c:pt>
                <c:pt idx="5">
                  <c:v>1689</c:v>
                </c:pt>
                <c:pt idx="6">
                  <c:v>1727</c:v>
                </c:pt>
              </c:numCache>
            </c:numRef>
          </c:val>
          <c:smooth val="0"/>
          <c:extLst xmlns:c16r2="http://schemas.microsoft.com/office/drawing/2015/06/chart">
            <c:ext xmlns:c16="http://schemas.microsoft.com/office/drawing/2014/chart" uri="{C3380CC4-5D6E-409C-BE32-E72D297353CC}">
              <c16:uniqueId val="{00000001-BDAD-4B53-B508-9C898ED95AEF}"/>
            </c:ext>
          </c:extLst>
        </c:ser>
        <c:ser>
          <c:idx val="2"/>
          <c:order val="2"/>
          <c:tx>
            <c:strRef>
              <c:f>'Asuntos x estado'!$E$2</c:f>
              <c:strCache>
                <c:ptCount val="1"/>
                <c:pt idx="0">
                  <c:v>Resueltos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estado'!$E$3:$E$9</c:f>
              <c:numCache>
                <c:formatCode>General</c:formatCode>
                <c:ptCount val="7"/>
                <c:pt idx="0">
                  <c:v>1630</c:v>
                </c:pt>
                <c:pt idx="1">
                  <c:v>1419</c:v>
                </c:pt>
                <c:pt idx="2">
                  <c:v>1315</c:v>
                </c:pt>
                <c:pt idx="3">
                  <c:v>1794</c:v>
                </c:pt>
                <c:pt idx="4">
                  <c:v>1623</c:v>
                </c:pt>
                <c:pt idx="5">
                  <c:v>1878</c:v>
                </c:pt>
                <c:pt idx="6">
                  <c:v>1429</c:v>
                </c:pt>
              </c:numCache>
            </c:numRef>
          </c:val>
          <c:smooth val="0"/>
          <c:extLst xmlns:c16r2="http://schemas.microsoft.com/office/drawing/2015/06/chart">
            <c:ext xmlns:c16="http://schemas.microsoft.com/office/drawing/2014/chart" uri="{C3380CC4-5D6E-409C-BE32-E72D297353CC}">
              <c16:uniqueId val="{00000002-BDAD-4B53-B508-9C898ED95AEF}"/>
            </c:ext>
          </c:extLst>
        </c:ser>
        <c:ser>
          <c:idx val="3"/>
          <c:order val="3"/>
          <c:tx>
            <c:strRef>
              <c:f>'Asuntos x estado'!$F$2</c:f>
              <c:strCache>
                <c:ptCount val="1"/>
                <c:pt idx="0">
                  <c:v>En trámite al final del período</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6"/>
              <c:layout>
                <c:manualLayout>
                  <c:x val="-3.4692637800735615E-2"/>
                  <c:y val="5.3932919914365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FB5-474B-9633-75D719118F9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estado'!$F$3:$F$9</c:f>
              <c:numCache>
                <c:formatCode>General</c:formatCode>
                <c:ptCount val="7"/>
                <c:pt idx="0">
                  <c:v>542</c:v>
                </c:pt>
                <c:pt idx="1">
                  <c:v>744</c:v>
                </c:pt>
                <c:pt idx="2">
                  <c:v>865</c:v>
                </c:pt>
                <c:pt idx="3">
                  <c:v>779</c:v>
                </c:pt>
                <c:pt idx="4">
                  <c:v>838</c:v>
                </c:pt>
                <c:pt idx="5">
                  <c:v>621</c:v>
                </c:pt>
                <c:pt idx="6">
                  <c:v>886</c:v>
                </c:pt>
              </c:numCache>
            </c:numRef>
          </c:val>
          <c:smooth val="0"/>
          <c:extLst xmlns:c16r2="http://schemas.microsoft.com/office/drawing/2015/06/chart">
            <c:ext xmlns:c16="http://schemas.microsoft.com/office/drawing/2014/chart" uri="{C3380CC4-5D6E-409C-BE32-E72D297353CC}">
              <c16:uniqueId val="{00000003-BDAD-4B53-B508-9C898ED95AEF}"/>
            </c:ext>
          </c:extLst>
        </c:ser>
        <c:dLbls>
          <c:showLegendKey val="0"/>
          <c:showVal val="0"/>
          <c:showCatName val="0"/>
          <c:showSerName val="0"/>
          <c:showPercent val="0"/>
          <c:showBubbleSize val="0"/>
        </c:dLbls>
        <c:marker val="1"/>
        <c:smooth val="0"/>
        <c:axId val="128010496"/>
        <c:axId val="128016384"/>
      </c:lineChart>
      <c:catAx>
        <c:axId val="12801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016384"/>
        <c:crosses val="autoZero"/>
        <c:auto val="1"/>
        <c:lblAlgn val="ctr"/>
        <c:lblOffset val="100"/>
        <c:noMultiLvlLbl val="0"/>
      </c:catAx>
      <c:valAx>
        <c:axId val="128016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010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rgbClr val="203864"/>
                </a:solidFill>
              </a:rPr>
              <a:t>Asuntos </a:t>
            </a:r>
            <a:r>
              <a:rPr lang="en-US" sz="1400" b="1" i="0" u="none" strike="noStrike" kern="1200" spc="0" baseline="0" err="1">
                <a:solidFill>
                  <a:srgbClr val="203864"/>
                </a:solidFill>
              </a:rPr>
              <a:t>Ingresados</a:t>
            </a:r>
            <a:endParaRPr lang="en-US" sz="1400" b="1" i="0" u="none" strike="noStrike" kern="1200" spc="0" baseline="0">
              <a:solidFill>
                <a:srgbClr val="203864"/>
              </a:solidFill>
            </a:endParaRPr>
          </a:p>
        </c:rich>
      </c:tx>
      <c:layout/>
      <c:overlay val="0"/>
      <c:spPr>
        <a:noFill/>
        <a:ln>
          <a:noFill/>
        </a:ln>
        <a:effectLst/>
      </c:spPr>
    </c:title>
    <c:autoTitleDeleted val="0"/>
    <c:plotArea>
      <c:layout/>
      <c:lineChart>
        <c:grouping val="standard"/>
        <c:varyColors val="0"/>
        <c:ser>
          <c:idx val="0"/>
          <c:order val="0"/>
          <c:tx>
            <c:strRef>
              <c:f>'Asuntos x estado'!$D$2</c:f>
              <c:strCache>
                <c:ptCount val="1"/>
                <c:pt idx="0">
                  <c:v>Ingresados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BCF2-41A6-9366-7EEB8D5BB670}"/>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BCF2-41A6-9366-7EEB8D5BB67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1994A4"/>
                </a:solidFill>
                <a:prstDash val="sysDot"/>
              </a:ln>
              <a:effectLst/>
            </c:spPr>
            <c:trendlineType val="linear"/>
            <c:dispRSqr val="0"/>
            <c:dispEq val="0"/>
          </c:trendline>
          <c:cat>
            <c:numRef>
              <c:f>'Asuntos x estado'!$B$3:$B$11</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'Asuntos x estado'!$D$3:$D$11</c:f>
              <c:numCache>
                <c:formatCode>General</c:formatCode>
                <c:ptCount val="9"/>
                <c:pt idx="0">
                  <c:v>1493</c:v>
                </c:pt>
                <c:pt idx="1">
                  <c:v>1550</c:v>
                </c:pt>
                <c:pt idx="2">
                  <c:v>1292</c:v>
                </c:pt>
                <c:pt idx="3">
                  <c:v>1395</c:v>
                </c:pt>
                <c:pt idx="4">
                  <c:v>1642</c:v>
                </c:pt>
                <c:pt idx="5">
                  <c:v>1659</c:v>
                </c:pt>
                <c:pt idx="6">
                  <c:v>2016</c:v>
                </c:pt>
                <c:pt idx="7">
                  <c:v>2023</c:v>
                </c:pt>
                <c:pt idx="8">
                  <c:v>2146</c:v>
                </c:pt>
              </c:numCache>
            </c:numRef>
          </c:val>
          <c:smooth val="0"/>
          <c:extLst xmlns:c16r2="http://schemas.microsoft.com/office/drawing/2015/06/chart">
            <c:ext xmlns:c16="http://schemas.microsoft.com/office/drawing/2014/chart" uri="{C3380CC4-5D6E-409C-BE32-E72D297353CC}">
              <c16:uniqueId val="{00000000-BCF2-41A6-9366-7EEB8D5BB670}"/>
            </c:ext>
          </c:extLst>
        </c:ser>
        <c:dLbls>
          <c:dLblPos val="t"/>
          <c:showLegendKey val="0"/>
          <c:showVal val="1"/>
          <c:showCatName val="0"/>
          <c:showSerName val="0"/>
          <c:showPercent val="0"/>
          <c:showBubbleSize val="0"/>
        </c:dLbls>
        <c:marker val="1"/>
        <c:smooth val="0"/>
        <c:axId val="122421632"/>
        <c:axId val="122423168"/>
      </c:lineChart>
      <c:catAx>
        <c:axId val="12242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423168"/>
        <c:crosses val="autoZero"/>
        <c:auto val="1"/>
        <c:lblAlgn val="ctr"/>
        <c:lblOffset val="100"/>
        <c:noMultiLvlLbl val="0"/>
      </c:catAx>
      <c:valAx>
        <c:axId val="122423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421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rgbClr val="6E0505"/>
                </a:solidFill>
                <a:latin typeface="+mn-lt"/>
                <a:ea typeface="+mn-ea"/>
                <a:cs typeface="+mn-cs"/>
              </a:rPr>
              <a:t>Evolución anual ejecuciones</a:t>
            </a:r>
          </a:p>
        </c:rich>
      </c:tx>
      <c:layout/>
      <c:overlay val="0"/>
      <c:spPr>
        <a:noFill/>
        <a:ln>
          <a:noFill/>
        </a:ln>
        <a:effectLst/>
      </c:spPr>
    </c:title>
    <c:autoTitleDeleted val="0"/>
    <c:plotArea>
      <c:layout/>
      <c:lineChart>
        <c:grouping val="standard"/>
        <c:varyColors val="0"/>
        <c:ser>
          <c:idx val="0"/>
          <c:order val="0"/>
          <c:tx>
            <c:strRef>
              <c:f>Ejecuciones!$D$4</c:f>
              <c:strCache>
                <c:ptCount val="1"/>
                <c:pt idx="0">
                  <c:v>Registradas</c:v>
                </c:pt>
              </c:strCache>
            </c:strRef>
          </c:tx>
          <c:spPr>
            <a:ln w="28575" cap="rnd">
              <a:solidFill>
                <a:schemeClr val="accent2">
                  <a:shade val="65000"/>
                </a:schemeClr>
              </a:solidFill>
              <a:round/>
            </a:ln>
            <a:effectLst/>
          </c:spPr>
          <c:marker>
            <c:symbol val="circle"/>
            <c:size val="5"/>
            <c:spPr>
              <a:solidFill>
                <a:schemeClr val="accent2">
                  <a:shade val="65000"/>
                </a:schemeClr>
              </a:solidFill>
              <a:ln w="9525">
                <a:solidFill>
                  <a:schemeClr val="accent2">
                    <a:shade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Ejecuciones!$C$5:$C$11</c:f>
              <c:numCache>
                <c:formatCode>General</c:formatCode>
                <c:ptCount val="7"/>
                <c:pt idx="0">
                  <c:v>2018</c:v>
                </c:pt>
                <c:pt idx="1">
                  <c:v>2019</c:v>
                </c:pt>
                <c:pt idx="2">
                  <c:v>2020</c:v>
                </c:pt>
                <c:pt idx="3">
                  <c:v>2021</c:v>
                </c:pt>
                <c:pt idx="4">
                  <c:v>2022</c:v>
                </c:pt>
                <c:pt idx="5">
                  <c:v>2023</c:v>
                </c:pt>
                <c:pt idx="6">
                  <c:v>2024</c:v>
                </c:pt>
              </c:numCache>
            </c:numRef>
          </c:cat>
          <c:val>
            <c:numRef>
              <c:f>Ejecuciones!$D$5:$D$11</c:f>
              <c:numCache>
                <c:formatCode>General</c:formatCode>
                <c:ptCount val="7"/>
                <c:pt idx="0">
                  <c:v>246</c:v>
                </c:pt>
                <c:pt idx="1">
                  <c:v>175</c:v>
                </c:pt>
                <c:pt idx="2">
                  <c:v>155</c:v>
                </c:pt>
                <c:pt idx="3">
                  <c:v>207</c:v>
                </c:pt>
                <c:pt idx="4">
                  <c:v>173</c:v>
                </c:pt>
                <c:pt idx="5">
                  <c:v>262</c:v>
                </c:pt>
                <c:pt idx="6">
                  <c:v>201</c:v>
                </c:pt>
              </c:numCache>
            </c:numRef>
          </c:val>
          <c:smooth val="0"/>
          <c:extLst xmlns:c16r2="http://schemas.microsoft.com/office/drawing/2015/06/chart">
            <c:ext xmlns:c16="http://schemas.microsoft.com/office/drawing/2014/chart" uri="{C3380CC4-5D6E-409C-BE32-E72D297353CC}">
              <c16:uniqueId val="{00000000-EC81-409B-9B33-8E9F04709B59}"/>
            </c:ext>
          </c:extLst>
        </c:ser>
        <c:ser>
          <c:idx val="1"/>
          <c:order val="1"/>
          <c:tx>
            <c:strRef>
              <c:f>Ejecuciones!$E$4</c:f>
              <c:strCache>
                <c:ptCount val="1"/>
                <c:pt idx="0">
                  <c:v>Resueltas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Ejecuciones!$C$5:$C$11</c:f>
              <c:numCache>
                <c:formatCode>General</c:formatCode>
                <c:ptCount val="7"/>
                <c:pt idx="0">
                  <c:v>2018</c:v>
                </c:pt>
                <c:pt idx="1">
                  <c:v>2019</c:v>
                </c:pt>
                <c:pt idx="2">
                  <c:v>2020</c:v>
                </c:pt>
                <c:pt idx="3">
                  <c:v>2021</c:v>
                </c:pt>
                <c:pt idx="4">
                  <c:v>2022</c:v>
                </c:pt>
                <c:pt idx="5">
                  <c:v>2023</c:v>
                </c:pt>
                <c:pt idx="6">
                  <c:v>2024</c:v>
                </c:pt>
              </c:numCache>
            </c:numRef>
          </c:cat>
          <c:val>
            <c:numRef>
              <c:f>Ejecuciones!$E$5:$E$11</c:f>
              <c:numCache>
                <c:formatCode>General</c:formatCode>
                <c:ptCount val="7"/>
                <c:pt idx="0">
                  <c:v>274</c:v>
                </c:pt>
                <c:pt idx="1">
                  <c:v>112</c:v>
                </c:pt>
                <c:pt idx="2">
                  <c:v>215</c:v>
                </c:pt>
                <c:pt idx="3">
                  <c:v>334</c:v>
                </c:pt>
                <c:pt idx="4">
                  <c:v>221</c:v>
                </c:pt>
                <c:pt idx="5">
                  <c:v>78</c:v>
                </c:pt>
                <c:pt idx="6">
                  <c:v>255</c:v>
                </c:pt>
              </c:numCache>
            </c:numRef>
          </c:val>
          <c:smooth val="0"/>
          <c:extLst xmlns:c16r2="http://schemas.microsoft.com/office/drawing/2015/06/chart">
            <c:ext xmlns:c16="http://schemas.microsoft.com/office/drawing/2014/chart" uri="{C3380CC4-5D6E-409C-BE32-E72D297353CC}">
              <c16:uniqueId val="{00000001-EC81-409B-9B33-8E9F04709B59}"/>
            </c:ext>
          </c:extLst>
        </c:ser>
        <c:ser>
          <c:idx val="2"/>
          <c:order val="2"/>
          <c:tx>
            <c:strRef>
              <c:f>Ejecuciones!$F$4</c:f>
              <c:strCache>
                <c:ptCount val="1"/>
                <c:pt idx="0">
                  <c:v>En trámite al final del período</c:v>
                </c:pt>
              </c:strCache>
            </c:strRef>
          </c:tx>
          <c:spPr>
            <a:ln w="28575" cap="rnd">
              <a:solidFill>
                <a:schemeClr val="accent2">
                  <a:tint val="65000"/>
                </a:schemeClr>
              </a:solidFill>
              <a:round/>
            </a:ln>
            <a:effectLst/>
          </c:spPr>
          <c:marker>
            <c:symbol val="circle"/>
            <c:size val="5"/>
            <c:spPr>
              <a:solidFill>
                <a:schemeClr val="accent2">
                  <a:tint val="65000"/>
                </a:schemeClr>
              </a:solidFill>
              <a:ln w="9525">
                <a:solidFill>
                  <a:schemeClr val="accent2">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Ejecuciones!$C$5:$C$11</c:f>
              <c:numCache>
                <c:formatCode>General</c:formatCode>
                <c:ptCount val="7"/>
                <c:pt idx="0">
                  <c:v>2018</c:v>
                </c:pt>
                <c:pt idx="1">
                  <c:v>2019</c:v>
                </c:pt>
                <c:pt idx="2">
                  <c:v>2020</c:v>
                </c:pt>
                <c:pt idx="3">
                  <c:v>2021</c:v>
                </c:pt>
                <c:pt idx="4">
                  <c:v>2022</c:v>
                </c:pt>
                <c:pt idx="5">
                  <c:v>2023</c:v>
                </c:pt>
                <c:pt idx="6">
                  <c:v>2024</c:v>
                </c:pt>
              </c:numCache>
            </c:numRef>
          </c:cat>
          <c:val>
            <c:numRef>
              <c:f>Ejecuciones!$F$5:$F$11</c:f>
              <c:numCache>
                <c:formatCode>General</c:formatCode>
                <c:ptCount val="7"/>
                <c:pt idx="0">
                  <c:v>450</c:v>
                </c:pt>
                <c:pt idx="1">
                  <c:v>513</c:v>
                </c:pt>
                <c:pt idx="2">
                  <c:v>416</c:v>
                </c:pt>
                <c:pt idx="3">
                  <c:v>415</c:v>
                </c:pt>
                <c:pt idx="4">
                  <c:v>470</c:v>
                </c:pt>
                <c:pt idx="5">
                  <c:v>652</c:v>
                </c:pt>
                <c:pt idx="6">
                  <c:v>598</c:v>
                </c:pt>
              </c:numCache>
            </c:numRef>
          </c:val>
          <c:smooth val="0"/>
          <c:extLst xmlns:c16r2="http://schemas.microsoft.com/office/drawing/2015/06/chart">
            <c:ext xmlns:c16="http://schemas.microsoft.com/office/drawing/2014/chart" uri="{C3380CC4-5D6E-409C-BE32-E72D297353CC}">
              <c16:uniqueId val="{00000002-EC81-409B-9B33-8E9F04709B59}"/>
            </c:ext>
          </c:extLst>
        </c:ser>
        <c:dLbls>
          <c:showLegendKey val="0"/>
          <c:showVal val="0"/>
          <c:showCatName val="0"/>
          <c:showSerName val="0"/>
          <c:showPercent val="0"/>
          <c:showBubbleSize val="0"/>
        </c:dLbls>
        <c:marker val="1"/>
        <c:smooth val="0"/>
        <c:axId val="128074112"/>
        <c:axId val="128075648"/>
      </c:lineChart>
      <c:catAx>
        <c:axId val="12807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075648"/>
        <c:crosses val="autoZero"/>
        <c:auto val="1"/>
        <c:lblAlgn val="ctr"/>
        <c:lblOffset val="100"/>
        <c:noMultiLvlLbl val="0"/>
      </c:catAx>
      <c:valAx>
        <c:axId val="12807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074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rgbClr val="203864"/>
                </a:solidFill>
              </a:rPr>
              <a:t>Asuntos </a:t>
            </a:r>
            <a:r>
              <a:rPr lang="en-US" sz="1400" b="1" i="0" u="none" strike="noStrike" kern="1200" spc="0" baseline="0" err="1">
                <a:solidFill>
                  <a:srgbClr val="203864"/>
                </a:solidFill>
              </a:rPr>
              <a:t>Ingresados</a:t>
            </a:r>
            <a:endParaRPr lang="en-US" sz="1400" b="1" i="0" u="none" strike="noStrike" kern="1200" spc="0" baseline="0">
              <a:solidFill>
                <a:srgbClr val="203864"/>
              </a:solidFill>
            </a:endParaRPr>
          </a:p>
        </c:rich>
      </c:tx>
      <c:layout/>
      <c:overlay val="0"/>
      <c:spPr>
        <a:noFill/>
        <a:ln>
          <a:noFill/>
        </a:ln>
        <a:effectLst/>
      </c:spPr>
    </c:title>
    <c:autoTitleDeleted val="0"/>
    <c:plotArea>
      <c:layout/>
      <c:lineChart>
        <c:grouping val="standard"/>
        <c:varyColors val="0"/>
        <c:ser>
          <c:idx val="0"/>
          <c:order val="0"/>
          <c:tx>
            <c:strRef>
              <c:f>'Asuntos x estado'!$D$2</c:f>
              <c:strCache>
                <c:ptCount val="1"/>
                <c:pt idx="0">
                  <c:v>Ingresados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2DAA-4528-A663-8D9A28F6CEBB}"/>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2DAA-4528-A663-8D9A28F6CEB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1994A4"/>
                </a:solidFill>
                <a:prstDash val="sysDot"/>
              </a:ln>
              <a:effectLst/>
            </c:spPr>
            <c:trendlineType val="linear"/>
            <c:dispRSqr val="0"/>
            <c:dispEq val="0"/>
          </c:trendline>
          <c:cat>
            <c:numRef>
              <c:f>'Asuntos x estado'!$B$3:$B$11</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'Asuntos x estado'!$D$3:$D$11</c:f>
              <c:numCache>
                <c:formatCode>General</c:formatCode>
                <c:ptCount val="9"/>
                <c:pt idx="0">
                  <c:v>1420</c:v>
                </c:pt>
                <c:pt idx="1">
                  <c:v>1313</c:v>
                </c:pt>
                <c:pt idx="2">
                  <c:v>1219</c:v>
                </c:pt>
                <c:pt idx="3">
                  <c:v>1375</c:v>
                </c:pt>
                <c:pt idx="4">
                  <c:v>1473</c:v>
                </c:pt>
                <c:pt idx="5">
                  <c:v>1578</c:v>
                </c:pt>
                <c:pt idx="6">
                  <c:v>1846</c:v>
                </c:pt>
                <c:pt idx="7">
                  <c:v>1899</c:v>
                </c:pt>
                <c:pt idx="8">
                  <c:v>2020</c:v>
                </c:pt>
              </c:numCache>
            </c:numRef>
          </c:val>
          <c:smooth val="0"/>
          <c:extLst xmlns:c16r2="http://schemas.microsoft.com/office/drawing/2015/06/chart">
            <c:ext xmlns:c16="http://schemas.microsoft.com/office/drawing/2014/chart" uri="{C3380CC4-5D6E-409C-BE32-E72D297353CC}">
              <c16:uniqueId val="{00000000-2DAA-4528-A663-8D9A28F6CEBB}"/>
            </c:ext>
          </c:extLst>
        </c:ser>
        <c:dLbls>
          <c:showLegendKey val="0"/>
          <c:showVal val="0"/>
          <c:showCatName val="0"/>
          <c:showSerName val="0"/>
          <c:showPercent val="0"/>
          <c:showBubbleSize val="0"/>
        </c:dLbls>
        <c:marker val="1"/>
        <c:smooth val="0"/>
        <c:axId val="128592128"/>
        <c:axId val="128598016"/>
      </c:lineChart>
      <c:catAx>
        <c:axId val="12859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598016"/>
        <c:crosses val="autoZero"/>
        <c:auto val="1"/>
        <c:lblAlgn val="ctr"/>
        <c:lblOffset val="100"/>
        <c:noMultiLvlLbl val="0"/>
      </c:catAx>
      <c:valAx>
        <c:axId val="1285980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5921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err="1">
                <a:solidFill>
                  <a:srgbClr val="6E0505"/>
                </a:solidFill>
              </a:rPr>
              <a:t>Ejecuciones</a:t>
            </a:r>
            <a:r>
              <a:rPr lang="en-US" sz="1400" b="1" i="0" u="none" strike="noStrike" kern="1200" spc="0" baseline="0">
                <a:solidFill>
                  <a:srgbClr val="6E0505"/>
                </a:solidFill>
              </a:rPr>
              <a:t> </a:t>
            </a:r>
            <a:r>
              <a:rPr lang="en-US" sz="1400" b="1" i="0" u="none" strike="noStrike" kern="1200" spc="0" baseline="0" err="1">
                <a:solidFill>
                  <a:srgbClr val="6E0505"/>
                </a:solidFill>
              </a:rPr>
              <a:t>Registradas</a:t>
            </a:r>
            <a:endParaRPr lang="en-US" sz="1400" b="1" i="0" u="none" strike="noStrike" kern="1200" spc="0" baseline="0">
              <a:solidFill>
                <a:srgbClr val="6E0505"/>
              </a:solidFill>
            </a:endParaRPr>
          </a:p>
        </c:rich>
      </c:tx>
      <c:layout/>
      <c:overlay val="0"/>
      <c:spPr>
        <a:noFill/>
        <a:ln>
          <a:noFill/>
        </a:ln>
        <a:effectLst/>
      </c:spPr>
    </c:title>
    <c:autoTitleDeleted val="0"/>
    <c:plotArea>
      <c:layout/>
      <c:lineChart>
        <c:grouping val="standard"/>
        <c:varyColors val="0"/>
        <c:ser>
          <c:idx val="0"/>
          <c:order val="0"/>
          <c:tx>
            <c:v>Registradas</c:v>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D9C7-49DE-AB44-59DD385B2380}"/>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D9C7-49DE-AB44-59DD385B23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2">
                    <a:lumMod val="50000"/>
                  </a:schemeClr>
                </a:solidFill>
                <a:prstDash val="sysDot"/>
              </a:ln>
              <a:effectLst/>
            </c:spPr>
            <c:trendlineType val="linear"/>
            <c:dispRSqr val="0"/>
            <c:dispEq val="0"/>
          </c:trendline>
          <c:cat>
            <c:numRef>
              <c:f>Ejecuciones!$D$5:$D$13</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Ejecuciones!$E$5:$E$13</c:f>
              <c:numCache>
                <c:formatCode>General</c:formatCode>
                <c:ptCount val="9"/>
                <c:pt idx="0">
                  <c:v>256</c:v>
                </c:pt>
                <c:pt idx="1">
                  <c:v>207</c:v>
                </c:pt>
                <c:pt idx="2">
                  <c:v>167</c:v>
                </c:pt>
                <c:pt idx="3">
                  <c:v>253</c:v>
                </c:pt>
                <c:pt idx="4">
                  <c:v>216</c:v>
                </c:pt>
                <c:pt idx="5">
                  <c:v>201</c:v>
                </c:pt>
                <c:pt idx="6">
                  <c:v>281</c:v>
                </c:pt>
                <c:pt idx="7">
                  <c:v>249</c:v>
                </c:pt>
                <c:pt idx="8">
                  <c:v>274</c:v>
                </c:pt>
              </c:numCache>
            </c:numRef>
          </c:val>
          <c:smooth val="0"/>
          <c:extLst xmlns:c16r2="http://schemas.microsoft.com/office/drawing/2015/06/chart">
            <c:ext xmlns:c16="http://schemas.microsoft.com/office/drawing/2014/chart" uri="{C3380CC4-5D6E-409C-BE32-E72D297353CC}">
              <c16:uniqueId val="{00000000-D9C7-49DE-AB44-59DD385B2380}"/>
            </c:ext>
          </c:extLst>
        </c:ser>
        <c:dLbls>
          <c:showLegendKey val="0"/>
          <c:showVal val="0"/>
          <c:showCatName val="0"/>
          <c:showSerName val="0"/>
          <c:showPercent val="0"/>
          <c:showBubbleSize val="0"/>
        </c:dLbls>
        <c:marker val="1"/>
        <c:smooth val="0"/>
        <c:axId val="128643072"/>
        <c:axId val="128644608"/>
      </c:lineChart>
      <c:catAx>
        <c:axId val="12864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644608"/>
        <c:crosses val="autoZero"/>
        <c:auto val="1"/>
        <c:lblAlgn val="ctr"/>
        <c:lblOffset val="100"/>
        <c:noMultiLvlLbl val="0"/>
      </c:catAx>
      <c:valAx>
        <c:axId val="128644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6430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ES" sz="1400" b="1" i="0" u="none" strike="noStrike" kern="1200" spc="0" baseline="0">
                <a:solidFill>
                  <a:srgbClr val="203864"/>
                </a:solidFill>
                <a:latin typeface="+mn-lt"/>
                <a:ea typeface="+mn-ea"/>
                <a:cs typeface="+mn-cs"/>
              </a:defRPr>
            </a:pPr>
            <a:r>
              <a:rPr lang="es-ES" sz="1400" b="1" i="0" u="none" strike="noStrike" kern="1200" spc="0" baseline="0">
                <a:solidFill>
                  <a:srgbClr val="203864"/>
                </a:solidFill>
                <a:latin typeface="+mn-lt"/>
                <a:ea typeface="+mn-ea"/>
                <a:cs typeface="+mn-cs"/>
              </a:rPr>
              <a:t>Evolución anual asuntos</a:t>
            </a:r>
          </a:p>
        </c:rich>
      </c:tx>
      <c:layout/>
      <c:overlay val="0"/>
      <c:spPr>
        <a:noFill/>
        <a:ln>
          <a:noFill/>
        </a:ln>
        <a:effectLst/>
      </c:spPr>
    </c:title>
    <c:autoTitleDeleted val="0"/>
    <c:plotArea>
      <c:layout/>
      <c:lineChart>
        <c:grouping val="standard"/>
        <c:varyColors val="0"/>
        <c:ser>
          <c:idx val="0"/>
          <c:order val="0"/>
          <c:tx>
            <c:strRef>
              <c:f>'Asuntos x estado'!$C$2</c:f>
              <c:strCache>
                <c:ptCount val="1"/>
                <c:pt idx="0">
                  <c:v>En trámite al inicio del período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1E4-45D0-9D03-B4BDB7B2D6CC}"/>
                </c:ext>
              </c:extLst>
            </c:dLbl>
            <c:dLbl>
              <c:idx val="1"/>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1E4-45D0-9D03-B4BDB7B2D6CC}"/>
                </c:ext>
              </c:extLst>
            </c:dLbl>
            <c:dLbl>
              <c:idx val="3"/>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1E4-45D0-9D03-B4BDB7B2D6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estado'!$C$3:$C$9</c:f>
              <c:numCache>
                <c:formatCode>General</c:formatCode>
                <c:ptCount val="7"/>
                <c:pt idx="0">
                  <c:v>898</c:v>
                </c:pt>
                <c:pt idx="1">
                  <c:v>721</c:v>
                </c:pt>
                <c:pt idx="2">
                  <c:v>631</c:v>
                </c:pt>
                <c:pt idx="3">
                  <c:v>804</c:v>
                </c:pt>
                <c:pt idx="4">
                  <c:v>749</c:v>
                </c:pt>
                <c:pt idx="5">
                  <c:v>738</c:v>
                </c:pt>
                <c:pt idx="6">
                  <c:v>853</c:v>
                </c:pt>
              </c:numCache>
            </c:numRef>
          </c:val>
          <c:smooth val="0"/>
          <c:extLst xmlns:c16r2="http://schemas.microsoft.com/office/drawing/2015/06/chart">
            <c:ext xmlns:c16="http://schemas.microsoft.com/office/drawing/2014/chart" uri="{C3380CC4-5D6E-409C-BE32-E72D297353CC}">
              <c16:uniqueId val="{00000000-971E-4835-96B7-031A58BCB291}"/>
            </c:ext>
          </c:extLst>
        </c:ser>
        <c:ser>
          <c:idx val="1"/>
          <c:order val="1"/>
          <c:tx>
            <c:strRef>
              <c:f>'Asuntos x estado'!$D$2</c:f>
              <c:strCache>
                <c:ptCount val="1"/>
                <c:pt idx="0">
                  <c:v>Ingresados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estado'!$D$3:$D$9</c:f>
              <c:numCache>
                <c:formatCode>General</c:formatCode>
                <c:ptCount val="7"/>
                <c:pt idx="0">
                  <c:v>1420</c:v>
                </c:pt>
                <c:pt idx="1">
                  <c:v>1313</c:v>
                </c:pt>
                <c:pt idx="2">
                  <c:v>1219</c:v>
                </c:pt>
                <c:pt idx="3">
                  <c:v>1375</c:v>
                </c:pt>
                <c:pt idx="4">
                  <c:v>1473</c:v>
                </c:pt>
                <c:pt idx="5">
                  <c:v>1578</c:v>
                </c:pt>
                <c:pt idx="6">
                  <c:v>1846</c:v>
                </c:pt>
              </c:numCache>
            </c:numRef>
          </c:val>
          <c:smooth val="0"/>
          <c:extLst xmlns:c16r2="http://schemas.microsoft.com/office/drawing/2015/06/chart">
            <c:ext xmlns:c16="http://schemas.microsoft.com/office/drawing/2014/chart" uri="{C3380CC4-5D6E-409C-BE32-E72D297353CC}">
              <c16:uniqueId val="{00000001-971E-4835-96B7-031A58BCB291}"/>
            </c:ext>
          </c:extLst>
        </c:ser>
        <c:ser>
          <c:idx val="2"/>
          <c:order val="2"/>
          <c:tx>
            <c:strRef>
              <c:f>'Asuntos x estado'!$E$2</c:f>
              <c:strCache>
                <c:ptCount val="1"/>
                <c:pt idx="0">
                  <c:v>Resueltos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9.9481708072226491E-2"/>
                  <c:y val="1.54502198422894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DAF-4F23-AACA-2B49EC1F94EC}"/>
                </c:ext>
              </c:extLst>
            </c:dLbl>
            <c:dLbl>
              <c:idx val="2"/>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1E4-45D0-9D03-B4BDB7B2D6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estado'!$E$3:$E$9</c:f>
              <c:numCache>
                <c:formatCode>General</c:formatCode>
                <c:ptCount val="7"/>
                <c:pt idx="0">
                  <c:v>1354</c:v>
                </c:pt>
                <c:pt idx="1">
                  <c:v>1288</c:v>
                </c:pt>
                <c:pt idx="2">
                  <c:v>1043</c:v>
                </c:pt>
                <c:pt idx="3">
                  <c:v>1388</c:v>
                </c:pt>
                <c:pt idx="4">
                  <c:v>1501</c:v>
                </c:pt>
                <c:pt idx="5">
                  <c:v>1418</c:v>
                </c:pt>
                <c:pt idx="6">
                  <c:v>1711</c:v>
                </c:pt>
              </c:numCache>
            </c:numRef>
          </c:val>
          <c:smooth val="0"/>
          <c:extLst xmlns:c16r2="http://schemas.microsoft.com/office/drawing/2015/06/chart">
            <c:ext xmlns:c16="http://schemas.microsoft.com/office/drawing/2014/chart" uri="{C3380CC4-5D6E-409C-BE32-E72D297353CC}">
              <c16:uniqueId val="{00000002-971E-4835-96B7-031A58BCB291}"/>
            </c:ext>
          </c:extLst>
        </c:ser>
        <c:ser>
          <c:idx val="3"/>
          <c:order val="3"/>
          <c:tx>
            <c:strRef>
              <c:f>'Asuntos x estado'!$F$2</c:f>
              <c:strCache>
                <c:ptCount val="1"/>
                <c:pt idx="0">
                  <c:v>En trámite al final del período</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2"/>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1E4-45D0-9D03-B4BDB7B2D6CC}"/>
                </c:ext>
              </c:extLst>
            </c:dLbl>
            <c:dLbl>
              <c:idx val="4"/>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1E4-45D0-9D03-B4BDB7B2D6CC}"/>
                </c:ext>
              </c:extLst>
            </c:dLbl>
            <c:dLbl>
              <c:idx val="5"/>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1E4-45D0-9D03-B4BDB7B2D6CC}"/>
                </c:ext>
              </c:extLst>
            </c:dLbl>
            <c:dLbl>
              <c:idx val="6"/>
              <c:layout>
                <c:manualLayout>
                  <c:x val="-3.1911410472345379E-2"/>
                  <c:y val="-4.169077825277987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9BF-479C-BD9B-BBBFA9987B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estado'!$F$3:$F$9</c:f>
              <c:numCache>
                <c:formatCode>General</c:formatCode>
                <c:ptCount val="7"/>
                <c:pt idx="0">
                  <c:v>721</c:v>
                </c:pt>
                <c:pt idx="1">
                  <c:v>631</c:v>
                </c:pt>
                <c:pt idx="2">
                  <c:v>804</c:v>
                </c:pt>
                <c:pt idx="3">
                  <c:v>749</c:v>
                </c:pt>
                <c:pt idx="4">
                  <c:v>738</c:v>
                </c:pt>
                <c:pt idx="5">
                  <c:v>853</c:v>
                </c:pt>
                <c:pt idx="6">
                  <c:v>901</c:v>
                </c:pt>
              </c:numCache>
            </c:numRef>
          </c:val>
          <c:smooth val="0"/>
          <c:extLst xmlns:c16r2="http://schemas.microsoft.com/office/drawing/2015/06/chart">
            <c:ext xmlns:c16="http://schemas.microsoft.com/office/drawing/2014/chart" uri="{C3380CC4-5D6E-409C-BE32-E72D297353CC}">
              <c16:uniqueId val="{00000003-971E-4835-96B7-031A58BCB291}"/>
            </c:ext>
          </c:extLst>
        </c:ser>
        <c:dLbls>
          <c:showLegendKey val="0"/>
          <c:showVal val="0"/>
          <c:showCatName val="0"/>
          <c:showSerName val="0"/>
          <c:showPercent val="0"/>
          <c:showBubbleSize val="0"/>
        </c:dLbls>
        <c:marker val="1"/>
        <c:smooth val="0"/>
        <c:axId val="128430848"/>
        <c:axId val="128432384"/>
      </c:lineChart>
      <c:catAx>
        <c:axId val="12843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432384"/>
        <c:crosses val="autoZero"/>
        <c:auto val="1"/>
        <c:lblAlgn val="ctr"/>
        <c:lblOffset val="100"/>
        <c:noMultiLvlLbl val="0"/>
      </c:catAx>
      <c:valAx>
        <c:axId val="12843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430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kern="1200" spc="0" baseline="0">
                <a:solidFill>
                  <a:srgbClr val="6E0505"/>
                </a:solidFill>
              </a:rPr>
              <a:t>Evolución anual ejecuciones</a:t>
            </a:r>
          </a:p>
        </c:rich>
      </c:tx>
      <c:layout>
        <c:manualLayout>
          <c:xMode val="edge"/>
          <c:yMode val="edge"/>
          <c:x val="0.20470478683819854"/>
          <c:y val="2.9654432462030068E-2"/>
        </c:manualLayout>
      </c:layout>
      <c:overlay val="0"/>
      <c:spPr>
        <a:noFill/>
        <a:ln>
          <a:noFill/>
        </a:ln>
        <a:effectLst/>
      </c:spPr>
    </c:title>
    <c:autoTitleDeleted val="0"/>
    <c:plotArea>
      <c:layout/>
      <c:lineChart>
        <c:grouping val="standard"/>
        <c:varyColors val="0"/>
        <c:ser>
          <c:idx val="0"/>
          <c:order val="0"/>
          <c:tx>
            <c:strRef>
              <c:f>Ejecuciones!$E$4</c:f>
              <c:strCache>
                <c:ptCount val="1"/>
                <c:pt idx="0">
                  <c:v>Registradas</c:v>
                </c:pt>
              </c:strCache>
            </c:strRef>
          </c:tx>
          <c:spPr>
            <a:ln w="28575" cap="rnd">
              <a:solidFill>
                <a:schemeClr val="accent2">
                  <a:shade val="65000"/>
                </a:schemeClr>
              </a:solidFill>
              <a:round/>
            </a:ln>
            <a:effectLst/>
          </c:spPr>
          <c:marker>
            <c:symbol val="circle"/>
            <c:size val="5"/>
            <c:spPr>
              <a:solidFill>
                <a:schemeClr val="accent2">
                  <a:shade val="65000"/>
                </a:schemeClr>
              </a:solidFill>
              <a:ln w="9525">
                <a:solidFill>
                  <a:schemeClr val="accent2">
                    <a:shade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Ejecuciones!$D$5:$D$11</c:f>
              <c:numCache>
                <c:formatCode>General</c:formatCode>
                <c:ptCount val="7"/>
                <c:pt idx="0">
                  <c:v>2018</c:v>
                </c:pt>
                <c:pt idx="1">
                  <c:v>2019</c:v>
                </c:pt>
                <c:pt idx="2">
                  <c:v>2020</c:v>
                </c:pt>
                <c:pt idx="3">
                  <c:v>2021</c:v>
                </c:pt>
                <c:pt idx="4">
                  <c:v>2022</c:v>
                </c:pt>
                <c:pt idx="5">
                  <c:v>2023</c:v>
                </c:pt>
                <c:pt idx="6">
                  <c:v>2024</c:v>
                </c:pt>
              </c:numCache>
            </c:numRef>
          </c:cat>
          <c:val>
            <c:numRef>
              <c:f>Ejecuciones!$E$5:$E$11</c:f>
              <c:numCache>
                <c:formatCode>General</c:formatCode>
                <c:ptCount val="7"/>
                <c:pt idx="0">
                  <c:v>256</c:v>
                </c:pt>
                <c:pt idx="1">
                  <c:v>207</c:v>
                </c:pt>
                <c:pt idx="2">
                  <c:v>167</c:v>
                </c:pt>
                <c:pt idx="3">
                  <c:v>253</c:v>
                </c:pt>
                <c:pt idx="4">
                  <c:v>216</c:v>
                </c:pt>
                <c:pt idx="5">
                  <c:v>201</c:v>
                </c:pt>
                <c:pt idx="6">
                  <c:v>281</c:v>
                </c:pt>
              </c:numCache>
            </c:numRef>
          </c:val>
          <c:smooth val="0"/>
          <c:extLst xmlns:c16r2="http://schemas.microsoft.com/office/drawing/2015/06/chart">
            <c:ext xmlns:c16="http://schemas.microsoft.com/office/drawing/2014/chart" uri="{C3380CC4-5D6E-409C-BE32-E72D297353CC}">
              <c16:uniqueId val="{00000000-0FDA-47C5-9033-4DFD8630628E}"/>
            </c:ext>
          </c:extLst>
        </c:ser>
        <c:ser>
          <c:idx val="1"/>
          <c:order val="1"/>
          <c:tx>
            <c:strRef>
              <c:f>Ejecuciones!$F$4</c:f>
              <c:strCache>
                <c:ptCount val="1"/>
                <c:pt idx="0">
                  <c:v>Resueltas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B12-4DF5-82BC-9CF8A9EE82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Ejecuciones!$D$5:$D$11</c:f>
              <c:numCache>
                <c:formatCode>General</c:formatCode>
                <c:ptCount val="7"/>
                <c:pt idx="0">
                  <c:v>2018</c:v>
                </c:pt>
                <c:pt idx="1">
                  <c:v>2019</c:v>
                </c:pt>
                <c:pt idx="2">
                  <c:v>2020</c:v>
                </c:pt>
                <c:pt idx="3">
                  <c:v>2021</c:v>
                </c:pt>
                <c:pt idx="4">
                  <c:v>2022</c:v>
                </c:pt>
                <c:pt idx="5">
                  <c:v>2023</c:v>
                </c:pt>
                <c:pt idx="6">
                  <c:v>2024</c:v>
                </c:pt>
              </c:numCache>
            </c:numRef>
          </c:cat>
          <c:val>
            <c:numRef>
              <c:f>Ejecuciones!$F$5:$F$11</c:f>
              <c:numCache>
                <c:formatCode>General</c:formatCode>
                <c:ptCount val="7"/>
                <c:pt idx="0">
                  <c:v>116</c:v>
                </c:pt>
                <c:pt idx="1">
                  <c:v>162</c:v>
                </c:pt>
                <c:pt idx="2">
                  <c:v>77</c:v>
                </c:pt>
                <c:pt idx="3">
                  <c:v>135</c:v>
                </c:pt>
                <c:pt idx="4">
                  <c:v>413</c:v>
                </c:pt>
                <c:pt idx="5">
                  <c:v>242</c:v>
                </c:pt>
                <c:pt idx="6">
                  <c:v>195</c:v>
                </c:pt>
              </c:numCache>
            </c:numRef>
          </c:val>
          <c:smooth val="0"/>
          <c:extLst xmlns:c16r2="http://schemas.microsoft.com/office/drawing/2015/06/chart">
            <c:ext xmlns:c16="http://schemas.microsoft.com/office/drawing/2014/chart" uri="{C3380CC4-5D6E-409C-BE32-E72D297353CC}">
              <c16:uniqueId val="{00000001-0FDA-47C5-9033-4DFD8630628E}"/>
            </c:ext>
          </c:extLst>
        </c:ser>
        <c:ser>
          <c:idx val="2"/>
          <c:order val="2"/>
          <c:tx>
            <c:strRef>
              <c:f>Ejecuciones!$G$4</c:f>
              <c:strCache>
                <c:ptCount val="1"/>
                <c:pt idx="0">
                  <c:v>En trámite al final del período</c:v>
                </c:pt>
              </c:strCache>
            </c:strRef>
          </c:tx>
          <c:spPr>
            <a:ln w="28575" cap="rnd">
              <a:solidFill>
                <a:schemeClr val="accent2">
                  <a:tint val="65000"/>
                </a:schemeClr>
              </a:solidFill>
              <a:round/>
            </a:ln>
            <a:effectLst/>
          </c:spPr>
          <c:marker>
            <c:symbol val="circle"/>
            <c:size val="5"/>
            <c:spPr>
              <a:solidFill>
                <a:schemeClr val="accent2">
                  <a:tint val="65000"/>
                </a:schemeClr>
              </a:solidFill>
              <a:ln w="9525">
                <a:solidFill>
                  <a:schemeClr val="accent2">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Ejecuciones!$D$5:$D$11</c:f>
              <c:numCache>
                <c:formatCode>General</c:formatCode>
                <c:ptCount val="7"/>
                <c:pt idx="0">
                  <c:v>2018</c:v>
                </c:pt>
                <c:pt idx="1">
                  <c:v>2019</c:v>
                </c:pt>
                <c:pt idx="2">
                  <c:v>2020</c:v>
                </c:pt>
                <c:pt idx="3">
                  <c:v>2021</c:v>
                </c:pt>
                <c:pt idx="4">
                  <c:v>2022</c:v>
                </c:pt>
                <c:pt idx="5">
                  <c:v>2023</c:v>
                </c:pt>
                <c:pt idx="6">
                  <c:v>2024</c:v>
                </c:pt>
              </c:numCache>
            </c:numRef>
          </c:cat>
          <c:val>
            <c:numRef>
              <c:f>Ejecuciones!$G$5:$G$11</c:f>
              <c:numCache>
                <c:formatCode>General</c:formatCode>
                <c:ptCount val="7"/>
                <c:pt idx="0">
                  <c:v>899</c:v>
                </c:pt>
                <c:pt idx="1">
                  <c:v>903</c:v>
                </c:pt>
                <c:pt idx="2">
                  <c:v>993</c:v>
                </c:pt>
                <c:pt idx="3">
                  <c:v>1000</c:v>
                </c:pt>
                <c:pt idx="4">
                  <c:v>801</c:v>
                </c:pt>
                <c:pt idx="5">
                  <c:v>737</c:v>
                </c:pt>
                <c:pt idx="6">
                  <c:v>845</c:v>
                </c:pt>
              </c:numCache>
            </c:numRef>
          </c:val>
          <c:smooth val="0"/>
          <c:extLst xmlns:c16r2="http://schemas.microsoft.com/office/drawing/2015/06/chart">
            <c:ext xmlns:c16="http://schemas.microsoft.com/office/drawing/2014/chart" uri="{C3380CC4-5D6E-409C-BE32-E72D297353CC}">
              <c16:uniqueId val="{00000002-0FDA-47C5-9033-4DFD8630628E}"/>
            </c:ext>
          </c:extLst>
        </c:ser>
        <c:dLbls>
          <c:showLegendKey val="0"/>
          <c:showVal val="0"/>
          <c:showCatName val="0"/>
          <c:showSerName val="0"/>
          <c:showPercent val="0"/>
          <c:showBubbleSize val="0"/>
        </c:dLbls>
        <c:marker val="1"/>
        <c:smooth val="0"/>
        <c:axId val="128461440"/>
        <c:axId val="128500096"/>
      </c:lineChart>
      <c:catAx>
        <c:axId val="12846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500096"/>
        <c:crosses val="autoZero"/>
        <c:auto val="1"/>
        <c:lblAlgn val="ctr"/>
        <c:lblOffset val="100"/>
        <c:noMultiLvlLbl val="0"/>
      </c:catAx>
      <c:valAx>
        <c:axId val="128500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461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err="1">
                <a:solidFill>
                  <a:srgbClr val="6E0505"/>
                </a:solidFill>
              </a:rPr>
              <a:t>Ejecuciones</a:t>
            </a:r>
            <a:r>
              <a:rPr lang="en-US" sz="1400" b="1" i="0" u="none" strike="noStrike" kern="1200" spc="0" baseline="0">
                <a:solidFill>
                  <a:srgbClr val="6E0505"/>
                </a:solidFill>
              </a:rPr>
              <a:t> </a:t>
            </a:r>
            <a:r>
              <a:rPr lang="en-US" sz="1400" b="1" i="0" u="none" strike="noStrike" kern="1200" spc="0" baseline="0" err="1">
                <a:solidFill>
                  <a:srgbClr val="6E0505"/>
                </a:solidFill>
              </a:rPr>
              <a:t>Registradas</a:t>
            </a:r>
            <a:endParaRPr lang="en-US" sz="1400" b="1" i="0" u="none" strike="noStrike" kern="1200" spc="0" baseline="0">
              <a:solidFill>
                <a:srgbClr val="6E0505"/>
              </a:solidFill>
            </a:endParaRPr>
          </a:p>
        </c:rich>
      </c:tx>
      <c:layout/>
      <c:overlay val="0"/>
      <c:spPr>
        <a:noFill/>
        <a:ln>
          <a:noFill/>
        </a:ln>
        <a:effectLst/>
      </c:spPr>
    </c:title>
    <c:autoTitleDeleted val="0"/>
    <c:plotArea>
      <c:layout/>
      <c:lineChart>
        <c:grouping val="standard"/>
        <c:varyColors val="0"/>
        <c:ser>
          <c:idx val="0"/>
          <c:order val="0"/>
          <c:tx>
            <c:strRef>
              <c:f>Ejecuciones!$D$3</c:f>
              <c:strCache>
                <c:ptCount val="1"/>
                <c:pt idx="0">
                  <c:v>Registradas</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815E-4E7B-BF05-33827901A15F}"/>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815E-4E7B-BF05-33827901A15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2">
                    <a:lumMod val="50000"/>
                  </a:schemeClr>
                </a:solidFill>
                <a:prstDash val="sysDot"/>
              </a:ln>
              <a:effectLst/>
            </c:spPr>
            <c:trendlineType val="linear"/>
            <c:dispRSqr val="0"/>
            <c:dispEq val="0"/>
          </c:trendline>
          <c:cat>
            <c:numRef>
              <c:f>Ejecuciones!$C$4:$C$12</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Ejecuciones!$D$4:$D$12</c:f>
              <c:numCache>
                <c:formatCode>General</c:formatCode>
                <c:ptCount val="9"/>
                <c:pt idx="0">
                  <c:v>206</c:v>
                </c:pt>
                <c:pt idx="1">
                  <c:v>173</c:v>
                </c:pt>
                <c:pt idx="2">
                  <c:v>182</c:v>
                </c:pt>
                <c:pt idx="3">
                  <c:v>207</c:v>
                </c:pt>
                <c:pt idx="4">
                  <c:v>212</c:v>
                </c:pt>
                <c:pt idx="5">
                  <c:v>198</c:v>
                </c:pt>
                <c:pt idx="6">
                  <c:v>374</c:v>
                </c:pt>
                <c:pt idx="7">
                  <c:v>315</c:v>
                </c:pt>
                <c:pt idx="8">
                  <c:v>369</c:v>
                </c:pt>
              </c:numCache>
            </c:numRef>
          </c:val>
          <c:smooth val="0"/>
          <c:extLst xmlns:c16r2="http://schemas.microsoft.com/office/drawing/2015/06/chart">
            <c:ext xmlns:c16="http://schemas.microsoft.com/office/drawing/2014/chart" uri="{C3380CC4-5D6E-409C-BE32-E72D297353CC}">
              <c16:uniqueId val="{00000000-815E-4E7B-BF05-33827901A15F}"/>
            </c:ext>
          </c:extLst>
        </c:ser>
        <c:dLbls>
          <c:dLblPos val="t"/>
          <c:showLegendKey val="0"/>
          <c:showVal val="1"/>
          <c:showCatName val="0"/>
          <c:showSerName val="0"/>
          <c:showPercent val="0"/>
          <c:showBubbleSize val="0"/>
        </c:dLbls>
        <c:marker val="1"/>
        <c:smooth val="0"/>
        <c:axId val="122468608"/>
        <c:axId val="122814464"/>
      </c:lineChart>
      <c:catAx>
        <c:axId val="12246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814464"/>
        <c:crosses val="autoZero"/>
        <c:auto val="1"/>
        <c:lblAlgn val="ctr"/>
        <c:lblOffset val="100"/>
        <c:noMultiLvlLbl val="0"/>
      </c:catAx>
      <c:valAx>
        <c:axId val="122814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4686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en-US" sz="1400" b="1" i="0" u="none" strike="noStrike" kern="1200" spc="0" baseline="0">
                <a:solidFill>
                  <a:srgbClr val="6E0505"/>
                </a:solidFill>
                <a:latin typeface="+mn-lt"/>
                <a:ea typeface="+mn-ea"/>
                <a:cs typeface="+mn-cs"/>
              </a:defRPr>
            </a:pPr>
            <a:r>
              <a:rPr lang="en-US" sz="1400" b="1" i="0" u="none" strike="noStrike" kern="1200" spc="0" baseline="0">
                <a:solidFill>
                  <a:srgbClr val="6E0505"/>
                </a:solidFill>
                <a:latin typeface="+mn-lt"/>
                <a:ea typeface="+mn-ea"/>
                <a:cs typeface="+mn-cs"/>
              </a:rPr>
              <a:t>Evolución </a:t>
            </a:r>
            <a:r>
              <a:rPr lang="en-US" sz="1400" b="1" i="0" u="none" strike="noStrike" kern="1200" spc="0" baseline="0" err="1">
                <a:solidFill>
                  <a:srgbClr val="6E0505"/>
                </a:solidFill>
                <a:latin typeface="+mn-lt"/>
                <a:ea typeface="+mn-ea"/>
                <a:cs typeface="+mn-cs"/>
              </a:rPr>
              <a:t>anual</a:t>
            </a:r>
            <a:r>
              <a:rPr lang="en-US" sz="1400" b="1" i="0" u="none" strike="noStrike" kern="1200" spc="0" baseline="0">
                <a:solidFill>
                  <a:srgbClr val="6E0505"/>
                </a:solidFill>
                <a:latin typeface="+mn-lt"/>
                <a:ea typeface="+mn-ea"/>
                <a:cs typeface="+mn-cs"/>
              </a:rPr>
              <a:t> de </a:t>
            </a:r>
            <a:r>
              <a:rPr lang="en-US" sz="1400" b="1" i="0" u="none" strike="noStrike" kern="1200" spc="0" baseline="0" err="1">
                <a:solidFill>
                  <a:srgbClr val="6E0505"/>
                </a:solidFill>
                <a:latin typeface="+mn-lt"/>
                <a:ea typeface="+mn-ea"/>
                <a:cs typeface="+mn-cs"/>
              </a:rPr>
              <a:t>ejecuciones</a:t>
            </a:r>
            <a:endParaRPr lang="en-US" sz="1400" b="1" i="0" u="none" strike="noStrike" kern="1200" spc="0" baseline="0">
              <a:solidFill>
                <a:srgbClr val="6E0505"/>
              </a:solidFill>
              <a:latin typeface="+mn-lt"/>
              <a:ea typeface="+mn-ea"/>
              <a:cs typeface="+mn-cs"/>
            </a:endParaRPr>
          </a:p>
        </c:rich>
      </c:tx>
      <c:layout>
        <c:manualLayout>
          <c:xMode val="edge"/>
          <c:yMode val="edge"/>
          <c:x val="0.18654843120679512"/>
          <c:y val="4.5112781954887216E-2"/>
        </c:manualLayout>
      </c:layout>
      <c:overlay val="0"/>
      <c:spPr>
        <a:noFill/>
        <a:ln>
          <a:noFill/>
        </a:ln>
        <a:effectLst/>
      </c:spPr>
    </c:title>
    <c:autoTitleDeleted val="0"/>
    <c:plotArea>
      <c:layout/>
      <c:lineChart>
        <c:grouping val="standard"/>
        <c:varyColors val="0"/>
        <c:ser>
          <c:idx val="0"/>
          <c:order val="0"/>
          <c:tx>
            <c:strRef>
              <c:f>Ejecuciones!$D$3</c:f>
              <c:strCache>
                <c:ptCount val="1"/>
                <c:pt idx="0">
                  <c:v>Registradas</c:v>
                </c:pt>
              </c:strCache>
            </c:strRef>
          </c:tx>
          <c:spPr>
            <a:ln w="28575" cap="rnd">
              <a:solidFill>
                <a:schemeClr val="accent2">
                  <a:shade val="65000"/>
                </a:schemeClr>
              </a:solidFill>
              <a:round/>
            </a:ln>
            <a:effectLst/>
          </c:spPr>
          <c:marker>
            <c:symbol val="circle"/>
            <c:size val="5"/>
            <c:spPr>
              <a:solidFill>
                <a:schemeClr val="accent2">
                  <a:shade val="65000"/>
                </a:schemeClr>
              </a:solidFill>
              <a:ln w="9525">
                <a:solidFill>
                  <a:schemeClr val="accent2">
                    <a:shade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Ejecuciones!$D$4:$D$10</c:f>
              <c:numCache>
                <c:formatCode>General</c:formatCode>
                <c:ptCount val="7"/>
                <c:pt idx="0">
                  <c:v>206</c:v>
                </c:pt>
                <c:pt idx="1">
                  <c:v>173</c:v>
                </c:pt>
                <c:pt idx="2">
                  <c:v>182</c:v>
                </c:pt>
                <c:pt idx="3">
                  <c:v>207</c:v>
                </c:pt>
                <c:pt idx="4">
                  <c:v>212</c:v>
                </c:pt>
                <c:pt idx="5">
                  <c:v>198</c:v>
                </c:pt>
                <c:pt idx="6">
                  <c:v>374</c:v>
                </c:pt>
              </c:numCache>
            </c:numRef>
          </c:val>
          <c:smooth val="0"/>
          <c:extLst xmlns:c16r2="http://schemas.microsoft.com/office/drawing/2015/06/chart">
            <c:ext xmlns:c16="http://schemas.microsoft.com/office/drawing/2014/chart" uri="{C3380CC4-5D6E-409C-BE32-E72D297353CC}">
              <c16:uniqueId val="{00000000-650B-455A-99DE-5871D5A0F9F4}"/>
            </c:ext>
          </c:extLst>
        </c:ser>
        <c:ser>
          <c:idx val="1"/>
          <c:order val="1"/>
          <c:tx>
            <c:strRef>
              <c:f>Ejecuciones!$E$3</c:f>
              <c:strCache>
                <c:ptCount val="1"/>
                <c:pt idx="0">
                  <c:v>Resueltas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Ejecuciones!$E$4:$E$10</c:f>
              <c:numCache>
                <c:formatCode>General</c:formatCode>
                <c:ptCount val="7"/>
                <c:pt idx="0">
                  <c:v>285</c:v>
                </c:pt>
                <c:pt idx="1">
                  <c:v>280</c:v>
                </c:pt>
                <c:pt idx="2">
                  <c:v>162</c:v>
                </c:pt>
                <c:pt idx="3">
                  <c:v>164</c:v>
                </c:pt>
                <c:pt idx="4">
                  <c:v>131</c:v>
                </c:pt>
                <c:pt idx="5">
                  <c:v>102</c:v>
                </c:pt>
                <c:pt idx="6">
                  <c:v>154</c:v>
                </c:pt>
              </c:numCache>
            </c:numRef>
          </c:val>
          <c:smooth val="0"/>
          <c:extLst xmlns:c16r2="http://schemas.microsoft.com/office/drawing/2015/06/chart">
            <c:ext xmlns:c16="http://schemas.microsoft.com/office/drawing/2014/chart" uri="{C3380CC4-5D6E-409C-BE32-E72D297353CC}">
              <c16:uniqueId val="{00000001-650B-455A-99DE-5871D5A0F9F4}"/>
            </c:ext>
          </c:extLst>
        </c:ser>
        <c:ser>
          <c:idx val="2"/>
          <c:order val="2"/>
          <c:tx>
            <c:strRef>
              <c:f>Ejecuciones!$F$3</c:f>
              <c:strCache>
                <c:ptCount val="1"/>
                <c:pt idx="0">
                  <c:v>En trámite al final del período</c:v>
                </c:pt>
              </c:strCache>
            </c:strRef>
          </c:tx>
          <c:spPr>
            <a:ln w="28575" cap="rnd">
              <a:solidFill>
                <a:schemeClr val="accent2">
                  <a:tint val="65000"/>
                </a:schemeClr>
              </a:solidFill>
              <a:round/>
            </a:ln>
            <a:effectLst/>
          </c:spPr>
          <c:marker>
            <c:symbol val="circle"/>
            <c:size val="5"/>
            <c:spPr>
              <a:solidFill>
                <a:schemeClr val="accent2">
                  <a:tint val="65000"/>
                </a:schemeClr>
              </a:solidFill>
              <a:ln w="9525">
                <a:solidFill>
                  <a:schemeClr val="accent2">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Ejecuciones!$C$4:$C$10</c:f>
              <c:numCache>
                <c:formatCode>General</c:formatCode>
                <c:ptCount val="7"/>
                <c:pt idx="0">
                  <c:v>2018</c:v>
                </c:pt>
                <c:pt idx="1">
                  <c:v>2019</c:v>
                </c:pt>
                <c:pt idx="2">
                  <c:v>2020</c:v>
                </c:pt>
                <c:pt idx="3">
                  <c:v>2021</c:v>
                </c:pt>
                <c:pt idx="4">
                  <c:v>2022</c:v>
                </c:pt>
                <c:pt idx="5">
                  <c:v>2023</c:v>
                </c:pt>
                <c:pt idx="6">
                  <c:v>2024</c:v>
                </c:pt>
              </c:numCache>
            </c:numRef>
          </c:cat>
          <c:val>
            <c:numRef>
              <c:f>Ejecuciones!$F$4:$F$10</c:f>
              <c:numCache>
                <c:formatCode>General</c:formatCode>
                <c:ptCount val="7"/>
                <c:pt idx="0">
                  <c:v>332</c:v>
                </c:pt>
                <c:pt idx="1">
                  <c:v>232</c:v>
                </c:pt>
                <c:pt idx="2">
                  <c:v>277</c:v>
                </c:pt>
                <c:pt idx="3">
                  <c:v>345</c:v>
                </c:pt>
                <c:pt idx="4">
                  <c:v>428</c:v>
                </c:pt>
                <c:pt idx="5">
                  <c:v>517</c:v>
                </c:pt>
                <c:pt idx="6">
                  <c:v>742</c:v>
                </c:pt>
              </c:numCache>
            </c:numRef>
          </c:val>
          <c:smooth val="0"/>
          <c:extLst xmlns:c16r2="http://schemas.microsoft.com/office/drawing/2015/06/chart">
            <c:ext xmlns:c16="http://schemas.microsoft.com/office/drawing/2014/chart" uri="{C3380CC4-5D6E-409C-BE32-E72D297353CC}">
              <c16:uniqueId val="{00000002-650B-455A-99DE-5871D5A0F9F4}"/>
            </c:ext>
          </c:extLst>
        </c:ser>
        <c:dLbls>
          <c:showLegendKey val="0"/>
          <c:showVal val="0"/>
          <c:showCatName val="0"/>
          <c:showSerName val="0"/>
          <c:showPercent val="0"/>
          <c:showBubbleSize val="0"/>
        </c:dLbls>
        <c:marker val="1"/>
        <c:smooth val="0"/>
        <c:axId val="122625024"/>
        <c:axId val="122639104"/>
      </c:lineChart>
      <c:catAx>
        <c:axId val="1226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639104"/>
        <c:crosses val="autoZero"/>
        <c:auto val="1"/>
        <c:lblAlgn val="ctr"/>
        <c:lblOffset val="100"/>
        <c:noMultiLvlLbl val="0"/>
      </c:catAx>
      <c:valAx>
        <c:axId val="12263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625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ES" sz="1400" b="1" i="0" u="none" strike="noStrike" kern="1200" spc="0" baseline="0">
                <a:solidFill>
                  <a:srgbClr val="203864"/>
                </a:solidFill>
                <a:latin typeface="+mn-lt"/>
                <a:ea typeface="+mn-ea"/>
                <a:cs typeface="+mn-cs"/>
              </a:defRPr>
            </a:pPr>
            <a:r>
              <a:rPr lang="es-ES" sz="1400" b="1" i="0" u="none" strike="noStrike" kern="1200" spc="0" baseline="0">
                <a:solidFill>
                  <a:srgbClr val="203864"/>
                </a:solidFill>
                <a:latin typeface="+mn-lt"/>
                <a:ea typeface="+mn-ea"/>
                <a:cs typeface="+mn-cs"/>
              </a:rPr>
              <a:t>Evolución anual de asuntos</a:t>
            </a:r>
          </a:p>
        </c:rich>
      </c:tx>
      <c:layout/>
      <c:overlay val="0"/>
      <c:spPr>
        <a:noFill/>
        <a:ln>
          <a:noFill/>
        </a:ln>
        <a:effectLst/>
      </c:spPr>
    </c:title>
    <c:autoTitleDeleted val="0"/>
    <c:plotArea>
      <c:layout/>
      <c:lineChart>
        <c:grouping val="standard"/>
        <c:varyColors val="0"/>
        <c:ser>
          <c:idx val="0"/>
          <c:order val="0"/>
          <c:tx>
            <c:strRef>
              <c:f>'Asuntos x estado'!$C$2</c:f>
              <c:strCache>
                <c:ptCount val="1"/>
                <c:pt idx="0">
                  <c:v>En trámite al inicio del período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estado'!$C$3:$C$9</c:f>
              <c:numCache>
                <c:formatCode>General</c:formatCode>
                <c:ptCount val="7"/>
                <c:pt idx="0">
                  <c:v>476</c:v>
                </c:pt>
                <c:pt idx="1">
                  <c:v>336</c:v>
                </c:pt>
                <c:pt idx="2">
                  <c:v>432</c:v>
                </c:pt>
                <c:pt idx="3">
                  <c:v>406</c:v>
                </c:pt>
                <c:pt idx="4">
                  <c:v>456</c:v>
                </c:pt>
                <c:pt idx="5">
                  <c:v>609</c:v>
                </c:pt>
                <c:pt idx="6">
                  <c:v>821</c:v>
                </c:pt>
              </c:numCache>
            </c:numRef>
          </c:val>
          <c:smooth val="0"/>
          <c:extLst xmlns:c16r2="http://schemas.microsoft.com/office/drawing/2015/06/chart">
            <c:ext xmlns:c16="http://schemas.microsoft.com/office/drawing/2014/chart" uri="{C3380CC4-5D6E-409C-BE32-E72D297353CC}">
              <c16:uniqueId val="{00000000-BE14-4E5B-965B-374A79447F79}"/>
            </c:ext>
          </c:extLst>
        </c:ser>
        <c:ser>
          <c:idx val="1"/>
          <c:order val="1"/>
          <c:tx>
            <c:strRef>
              <c:f>'Asuntos x estado'!$D$2</c:f>
              <c:strCache>
                <c:ptCount val="1"/>
                <c:pt idx="0">
                  <c:v>Ingresados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estado'!$D$3:$D$9</c:f>
              <c:numCache>
                <c:formatCode>General</c:formatCode>
                <c:ptCount val="7"/>
                <c:pt idx="0">
                  <c:v>1493</c:v>
                </c:pt>
                <c:pt idx="1">
                  <c:v>1550</c:v>
                </c:pt>
                <c:pt idx="2">
                  <c:v>1292</c:v>
                </c:pt>
                <c:pt idx="3">
                  <c:v>1395</c:v>
                </c:pt>
                <c:pt idx="4">
                  <c:v>1642</c:v>
                </c:pt>
                <c:pt idx="5">
                  <c:v>1659</c:v>
                </c:pt>
                <c:pt idx="6">
                  <c:v>2016</c:v>
                </c:pt>
              </c:numCache>
            </c:numRef>
          </c:val>
          <c:smooth val="0"/>
          <c:extLst xmlns:c16r2="http://schemas.microsoft.com/office/drawing/2015/06/chart">
            <c:ext xmlns:c16="http://schemas.microsoft.com/office/drawing/2014/chart" uri="{C3380CC4-5D6E-409C-BE32-E72D297353CC}">
              <c16:uniqueId val="{00000001-BE14-4E5B-965B-374A79447F79}"/>
            </c:ext>
          </c:extLst>
        </c:ser>
        <c:ser>
          <c:idx val="2"/>
          <c:order val="2"/>
          <c:tx>
            <c:strRef>
              <c:f>'Asuntos x estado'!$E$2</c:f>
              <c:strCache>
                <c:ptCount val="1"/>
                <c:pt idx="0">
                  <c:v>Resueltos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5"/>
              <c:layout>
                <c:manualLayout>
                  <c:x val="-4.108257256114402E-3"/>
                  <c:y val="1.67558867621700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E14-4E5B-965B-374A79447F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estado'!$E$3:$E$9</c:f>
              <c:numCache>
                <c:formatCode>General</c:formatCode>
                <c:ptCount val="7"/>
                <c:pt idx="0">
                  <c:v>1634</c:v>
                </c:pt>
                <c:pt idx="1">
                  <c:v>1454</c:v>
                </c:pt>
                <c:pt idx="2">
                  <c:v>1318</c:v>
                </c:pt>
                <c:pt idx="3">
                  <c:v>1345</c:v>
                </c:pt>
                <c:pt idx="4">
                  <c:v>1492</c:v>
                </c:pt>
                <c:pt idx="5">
                  <c:v>1277</c:v>
                </c:pt>
                <c:pt idx="6">
                  <c:v>2100</c:v>
                </c:pt>
              </c:numCache>
            </c:numRef>
          </c:val>
          <c:smooth val="0"/>
          <c:extLst xmlns:c16r2="http://schemas.microsoft.com/office/drawing/2015/06/chart">
            <c:ext xmlns:c16="http://schemas.microsoft.com/office/drawing/2014/chart" uri="{C3380CC4-5D6E-409C-BE32-E72D297353CC}">
              <c16:uniqueId val="{00000002-BE14-4E5B-965B-374A79447F79}"/>
            </c:ext>
          </c:extLst>
        </c:ser>
        <c:ser>
          <c:idx val="3"/>
          <c:order val="3"/>
          <c:tx>
            <c:strRef>
              <c:f>'Asuntos x estado'!$F$2</c:f>
              <c:strCache>
                <c:ptCount val="1"/>
                <c:pt idx="0">
                  <c:v>En trámite al final del período</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'Asuntos x estado'!$B$3:$B$9</c:f>
              <c:numCache>
                <c:formatCode>General</c:formatCode>
                <c:ptCount val="7"/>
                <c:pt idx="0">
                  <c:v>2018</c:v>
                </c:pt>
                <c:pt idx="1">
                  <c:v>2019</c:v>
                </c:pt>
                <c:pt idx="2">
                  <c:v>2020</c:v>
                </c:pt>
                <c:pt idx="3">
                  <c:v>2021</c:v>
                </c:pt>
                <c:pt idx="4">
                  <c:v>2022</c:v>
                </c:pt>
                <c:pt idx="5">
                  <c:v>2023</c:v>
                </c:pt>
                <c:pt idx="6">
                  <c:v>2024</c:v>
                </c:pt>
              </c:numCache>
            </c:numRef>
          </c:cat>
          <c:val>
            <c:numRef>
              <c:f>'Asuntos x estado'!$F$3:$F$9</c:f>
              <c:numCache>
                <c:formatCode>General</c:formatCode>
                <c:ptCount val="7"/>
                <c:pt idx="0">
                  <c:v>336</c:v>
                </c:pt>
                <c:pt idx="1">
                  <c:v>432</c:v>
                </c:pt>
                <c:pt idx="2">
                  <c:v>406</c:v>
                </c:pt>
                <c:pt idx="3">
                  <c:v>456</c:v>
                </c:pt>
                <c:pt idx="4">
                  <c:v>609</c:v>
                </c:pt>
                <c:pt idx="5">
                  <c:v>821</c:v>
                </c:pt>
                <c:pt idx="6">
                  <c:v>650</c:v>
                </c:pt>
              </c:numCache>
            </c:numRef>
          </c:val>
          <c:smooth val="0"/>
          <c:extLst xmlns:c16r2="http://schemas.microsoft.com/office/drawing/2015/06/chart">
            <c:ext xmlns:c16="http://schemas.microsoft.com/office/drawing/2014/chart" uri="{C3380CC4-5D6E-409C-BE32-E72D297353CC}">
              <c16:uniqueId val="{00000003-BE14-4E5B-965B-374A79447F79}"/>
            </c:ext>
          </c:extLst>
        </c:ser>
        <c:dLbls>
          <c:showLegendKey val="0"/>
          <c:showVal val="0"/>
          <c:showCatName val="0"/>
          <c:showSerName val="0"/>
          <c:showPercent val="0"/>
          <c:showBubbleSize val="0"/>
        </c:dLbls>
        <c:marker val="1"/>
        <c:smooth val="0"/>
        <c:axId val="122702848"/>
        <c:axId val="122704640"/>
      </c:lineChart>
      <c:catAx>
        <c:axId val="12270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704640"/>
        <c:crosses val="autoZero"/>
        <c:auto val="1"/>
        <c:lblAlgn val="ctr"/>
        <c:lblOffset val="100"/>
        <c:noMultiLvlLbl val="0"/>
      </c:catAx>
      <c:valAx>
        <c:axId val="122704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702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srgbClr val="203864"/>
                </a:solidFill>
                <a:latin typeface="+mn-lt"/>
                <a:ea typeface="+mn-ea"/>
                <a:cs typeface="+mn-cs"/>
              </a:defRPr>
            </a:pPr>
            <a:r>
              <a:rPr lang="en-US" sz="1400" b="1" i="0" u="none" strike="noStrike" kern="1200" spc="0" baseline="0">
                <a:solidFill>
                  <a:srgbClr val="203864"/>
                </a:solidFill>
                <a:latin typeface="+mn-lt"/>
                <a:ea typeface="+mn-ea"/>
                <a:cs typeface="+mn-cs"/>
              </a:rPr>
              <a:t>Asuntos </a:t>
            </a:r>
            <a:r>
              <a:rPr lang="en-US" sz="1400" b="1" i="0" u="none" strike="noStrike" kern="1200" spc="0" baseline="0" err="1">
                <a:solidFill>
                  <a:srgbClr val="203864"/>
                </a:solidFill>
                <a:latin typeface="+mn-lt"/>
                <a:ea typeface="+mn-ea"/>
                <a:cs typeface="+mn-cs"/>
              </a:rPr>
              <a:t>ingresados</a:t>
            </a:r>
            <a:endParaRPr lang="en-US" sz="1400" b="1" i="0" u="none" strike="noStrike" kern="1200" spc="0" baseline="0">
              <a:solidFill>
                <a:srgbClr val="203864"/>
              </a:solidFill>
              <a:latin typeface="+mn-lt"/>
              <a:ea typeface="+mn-ea"/>
              <a:cs typeface="+mn-cs"/>
            </a:endParaRPr>
          </a:p>
        </c:rich>
      </c:tx>
      <c:layout/>
      <c:overlay val="0"/>
      <c:spPr>
        <a:noFill/>
        <a:ln>
          <a:noFill/>
        </a:ln>
        <a:effectLst/>
      </c:spPr>
    </c:title>
    <c:autoTitleDeleted val="0"/>
    <c:plotArea>
      <c:layout/>
      <c:lineChart>
        <c:grouping val="standard"/>
        <c:varyColors val="0"/>
        <c:ser>
          <c:idx val="0"/>
          <c:order val="0"/>
          <c:tx>
            <c:strRef>
              <c:f>'Asuntos x estado'!$D$2</c:f>
              <c:strCache>
                <c:ptCount val="1"/>
                <c:pt idx="0">
                  <c:v>Ingresados</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Pt>
            <c:idx val="7"/>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2-A4D9-40E7-90A7-3D568CC23630}"/>
              </c:ext>
            </c:extLst>
          </c:dPt>
          <c:dPt>
            <c:idx val="8"/>
            <c:marker>
              <c:spPr>
                <a:solidFill>
                  <a:schemeClr val="tx1">
                    <a:lumMod val="50000"/>
                    <a:lumOff val="50000"/>
                  </a:schemeClr>
                </a:solidFill>
                <a:ln w="9525">
                  <a:solidFill>
                    <a:schemeClr val="tx1">
                      <a:lumMod val="50000"/>
                      <a:lumOff val="50000"/>
                    </a:schemeClr>
                  </a:solidFill>
                </a:ln>
                <a:effectLst/>
              </c:spPr>
            </c:marker>
            <c:bubble3D val="0"/>
            <c:spPr>
              <a:ln w="28575" cap="rnd">
                <a:solidFill>
                  <a:schemeClr val="tx1">
                    <a:lumMod val="50000"/>
                    <a:lumOff val="50000"/>
                  </a:schemeClr>
                </a:solidFill>
                <a:round/>
              </a:ln>
              <a:effectLst/>
            </c:spPr>
            <c:extLst xmlns:c16r2="http://schemas.microsoft.com/office/drawing/2015/06/chart">
              <c:ext xmlns:c16="http://schemas.microsoft.com/office/drawing/2014/chart" uri="{C3380CC4-5D6E-409C-BE32-E72D297353CC}">
                <c16:uniqueId val="{00000001-A4D9-40E7-90A7-3D568CC2363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1994A4"/>
                </a:solidFill>
                <a:prstDash val="sysDot"/>
              </a:ln>
              <a:effectLst/>
            </c:spPr>
            <c:trendlineType val="linear"/>
            <c:dispRSqr val="0"/>
            <c:dispEq val="0"/>
          </c:trendline>
          <c:cat>
            <c:numRef>
              <c:f>'Asuntos x estado'!$B$3:$B$11</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'Asuntos x estado'!$D$3:$D$11</c:f>
              <c:numCache>
                <c:formatCode>General</c:formatCode>
                <c:ptCount val="9"/>
                <c:pt idx="0">
                  <c:v>1789</c:v>
                </c:pt>
                <c:pt idx="1">
                  <c:v>2226</c:v>
                </c:pt>
                <c:pt idx="2">
                  <c:v>1802</c:v>
                </c:pt>
                <c:pt idx="3">
                  <c:v>1956</c:v>
                </c:pt>
                <c:pt idx="4">
                  <c:v>2140</c:v>
                </c:pt>
                <c:pt idx="5">
                  <c:v>2259</c:v>
                </c:pt>
                <c:pt idx="6">
                  <c:v>2601</c:v>
                </c:pt>
                <c:pt idx="7">
                  <c:v>2499</c:v>
                </c:pt>
                <c:pt idx="8">
                  <c:v>2630</c:v>
                </c:pt>
              </c:numCache>
            </c:numRef>
          </c:val>
          <c:smooth val="0"/>
          <c:extLst xmlns:c16r2="http://schemas.microsoft.com/office/drawing/2015/06/chart">
            <c:ext xmlns:c16="http://schemas.microsoft.com/office/drawing/2014/chart" uri="{C3380CC4-5D6E-409C-BE32-E72D297353CC}">
              <c16:uniqueId val="{00000000-A4D9-40E7-90A7-3D568CC23630}"/>
            </c:ext>
          </c:extLst>
        </c:ser>
        <c:dLbls>
          <c:dLblPos val="t"/>
          <c:showLegendKey val="0"/>
          <c:showVal val="1"/>
          <c:showCatName val="0"/>
          <c:showSerName val="0"/>
          <c:showPercent val="0"/>
          <c:showBubbleSize val="0"/>
        </c:dLbls>
        <c:marker val="1"/>
        <c:smooth val="0"/>
        <c:axId val="123155968"/>
        <c:axId val="123157504"/>
      </c:lineChart>
      <c:catAx>
        <c:axId val="12315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157504"/>
        <c:crosses val="autoZero"/>
        <c:auto val="1"/>
        <c:lblAlgn val="ctr"/>
        <c:lblOffset val="100"/>
        <c:noMultiLvlLbl val="0"/>
      </c:catAx>
      <c:valAx>
        <c:axId val="123157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155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5">
  <a:schemeClr val="accent2"/>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5">
  <a:schemeClr val="accent2"/>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5">
  <a:schemeClr val="accent2"/>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5">
  <a:schemeClr val="accent2"/>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withinLinear" id="15">
  <a:schemeClr val="accent2"/>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withinLinear" id="15">
  <a:schemeClr val="accent2"/>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49AF1-85C9-43AB-ADC4-E359BD24D35F}" type="datetimeFigureOut">
              <a:rPr lang="es-ES" smtClean="0"/>
              <a:t>30/03/2025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04630-B665-4990-B020-0244C825928A}" type="slidenum">
              <a:rPr lang="es-ES" smtClean="0"/>
              <a:t>‹Nº›</a:t>
            </a:fld>
            <a:endParaRPr lang="es-ES"/>
          </a:p>
        </p:txBody>
      </p:sp>
    </p:spTree>
    <p:extLst>
      <p:ext uri="{BB962C8B-B14F-4D97-AF65-F5344CB8AC3E}">
        <p14:creationId xmlns:p14="http://schemas.microsoft.com/office/powerpoint/2010/main" val="141840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5304630-B665-4990-B020-0244C825928A}" type="slidenum">
              <a:rPr lang="es-ES" smtClean="0"/>
              <a:t>1</a:t>
            </a:fld>
            <a:endParaRPr lang="es-ES"/>
          </a:p>
        </p:txBody>
      </p:sp>
    </p:spTree>
    <p:extLst>
      <p:ext uri="{BB962C8B-B14F-4D97-AF65-F5344CB8AC3E}">
        <p14:creationId xmlns:p14="http://schemas.microsoft.com/office/powerpoint/2010/main" val="14550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A40EA70-1FEB-AD89-094C-9EA3FE541481}"/>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F060088D-424F-E3E2-9832-9B5B92E6A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10</a:t>
            </a:fld>
            <a:endParaRPr lang="es-ES" altLang="es-ES"/>
          </a:p>
        </p:txBody>
      </p:sp>
      <p:sp>
        <p:nvSpPr>
          <p:cNvPr id="65539" name="Rectangle 2">
            <a:extLst>
              <a:ext uri="{FF2B5EF4-FFF2-40B4-BE49-F238E27FC236}">
                <a16:creationId xmlns:a16="http://schemas.microsoft.com/office/drawing/2014/main" xmlns="" id="{CCF547C7-7F17-AC51-7FDC-3BC7F77BD26D}"/>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2D28FF6F-BDB5-F786-3FBD-3740971E9D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587119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0AB77BD-AAD7-FEB6-E8D1-F3CEC3C03B34}"/>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B65FBEE7-F088-1CE0-F046-D534255A6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11</a:t>
            </a:fld>
            <a:endParaRPr lang="es-ES" altLang="es-ES"/>
          </a:p>
        </p:txBody>
      </p:sp>
      <p:sp>
        <p:nvSpPr>
          <p:cNvPr id="65539" name="Rectangle 2">
            <a:extLst>
              <a:ext uri="{FF2B5EF4-FFF2-40B4-BE49-F238E27FC236}">
                <a16:creationId xmlns:a16="http://schemas.microsoft.com/office/drawing/2014/main" xmlns="" id="{9F900A19-A60B-3DD8-1E6B-252AE980A2DD}"/>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BF422CB1-31C8-A23F-A195-31DAEF2362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220116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9D07FB5-3E71-3C09-D8F7-380527D97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49AA63F-E0B5-B51E-BDC5-538229A38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F0BE691B-75D4-80AF-1196-DF6EBA6FB330}"/>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xmlns="" id="{ED22BAEB-CC4F-2D58-7B9B-6347B31C142F}"/>
              </a:ext>
            </a:extLst>
          </p:cNvPr>
          <p:cNvSpPr>
            <a:spLocks noGrp="1"/>
          </p:cNvSpPr>
          <p:nvPr>
            <p:ph type="sldNum" sz="quarter" idx="10"/>
          </p:nvPr>
        </p:nvSpPr>
        <p:spPr/>
        <p:txBody>
          <a:bodyPr/>
          <a:lstStyle/>
          <a:p>
            <a:fld id="{B4A55CF2-256D-44FD-9430-5B63A079CF51}" type="slidenum">
              <a:rPr lang="es-ES" smtClean="0"/>
              <a:t>12</a:t>
            </a:fld>
            <a:endParaRPr lang="es-ES"/>
          </a:p>
        </p:txBody>
      </p:sp>
    </p:spTree>
    <p:extLst>
      <p:ext uri="{BB962C8B-B14F-4D97-AF65-F5344CB8AC3E}">
        <p14:creationId xmlns:p14="http://schemas.microsoft.com/office/powerpoint/2010/main" val="2175142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8FCF1C-491D-CA15-EC0F-3A4F4B78719C}"/>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458E1CAE-1B33-FC70-B227-1129193B4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13</a:t>
            </a:fld>
            <a:endParaRPr lang="es-ES" altLang="es-ES"/>
          </a:p>
        </p:txBody>
      </p:sp>
      <p:sp>
        <p:nvSpPr>
          <p:cNvPr id="65539" name="Rectangle 2">
            <a:extLst>
              <a:ext uri="{FF2B5EF4-FFF2-40B4-BE49-F238E27FC236}">
                <a16:creationId xmlns:a16="http://schemas.microsoft.com/office/drawing/2014/main" xmlns="" id="{E2CD5F5C-BBCE-CDBD-47FD-2CF8C81ACD5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847E8F96-BA7E-BB04-ABE8-CD83BB306A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53015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9D07FB5-3E71-3C09-D8F7-380527D97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49AA63F-E0B5-B51E-BDC5-538229A38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F0BE691B-75D4-80AF-1196-DF6EBA6FB330}"/>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xmlns="" id="{ED22BAEB-CC4F-2D58-7B9B-6347B31C142F}"/>
              </a:ext>
            </a:extLst>
          </p:cNvPr>
          <p:cNvSpPr>
            <a:spLocks noGrp="1"/>
          </p:cNvSpPr>
          <p:nvPr>
            <p:ph type="sldNum" sz="quarter" idx="10"/>
          </p:nvPr>
        </p:nvSpPr>
        <p:spPr/>
        <p:txBody>
          <a:bodyPr/>
          <a:lstStyle/>
          <a:p>
            <a:fld id="{B4A55CF2-256D-44FD-9430-5B63A079CF51}" type="slidenum">
              <a:rPr lang="es-ES" smtClean="0"/>
              <a:t>14</a:t>
            </a:fld>
            <a:endParaRPr lang="es-ES"/>
          </a:p>
        </p:txBody>
      </p:sp>
    </p:spTree>
    <p:extLst>
      <p:ext uri="{BB962C8B-B14F-4D97-AF65-F5344CB8AC3E}">
        <p14:creationId xmlns:p14="http://schemas.microsoft.com/office/powerpoint/2010/main" val="217514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8FCF1C-491D-CA15-EC0F-3A4F4B78719C}"/>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458E1CAE-1B33-FC70-B227-1129193B4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15</a:t>
            </a:fld>
            <a:endParaRPr lang="es-ES" altLang="es-ES"/>
          </a:p>
        </p:txBody>
      </p:sp>
      <p:sp>
        <p:nvSpPr>
          <p:cNvPr id="65539" name="Rectangle 2">
            <a:extLst>
              <a:ext uri="{FF2B5EF4-FFF2-40B4-BE49-F238E27FC236}">
                <a16:creationId xmlns:a16="http://schemas.microsoft.com/office/drawing/2014/main" xmlns="" id="{E2CD5F5C-BBCE-CDBD-47FD-2CF8C81ACD5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847E8F96-BA7E-BB04-ABE8-CD83BB306A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530150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7F437F6-2CA9-E5BB-DD4C-78930D552D95}"/>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47298A9C-FB56-AE58-D872-AE416D3053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16</a:t>
            </a:fld>
            <a:endParaRPr lang="es-ES" altLang="es-ES"/>
          </a:p>
        </p:txBody>
      </p:sp>
      <p:sp>
        <p:nvSpPr>
          <p:cNvPr id="65539" name="Rectangle 2">
            <a:extLst>
              <a:ext uri="{FF2B5EF4-FFF2-40B4-BE49-F238E27FC236}">
                <a16:creationId xmlns:a16="http://schemas.microsoft.com/office/drawing/2014/main" xmlns="" id="{0F45CFE9-DD2C-FFEA-4623-CD245D53A5AC}"/>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ADF09CA5-14E1-87B7-F8AA-A83B63CBC5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869018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3F493CB-4B66-D4B8-4A7E-4DD3DFDC5196}"/>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62C40B73-5870-30ED-E88D-9AEFA33A1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17</a:t>
            </a:fld>
            <a:endParaRPr lang="es-ES" altLang="es-ES"/>
          </a:p>
        </p:txBody>
      </p:sp>
      <p:sp>
        <p:nvSpPr>
          <p:cNvPr id="65539" name="Rectangle 2">
            <a:extLst>
              <a:ext uri="{FF2B5EF4-FFF2-40B4-BE49-F238E27FC236}">
                <a16:creationId xmlns:a16="http://schemas.microsoft.com/office/drawing/2014/main" xmlns="" id="{7CD88511-DB03-778B-3102-CE20FCC29DC4}"/>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6B0BB5FF-57D8-91DA-7D6D-AE40D71D4A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960662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9D07FB5-3E71-3C09-D8F7-380527D97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49AA63F-E0B5-B51E-BDC5-538229A38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F0BE691B-75D4-80AF-1196-DF6EBA6FB330}"/>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xmlns="" id="{ED22BAEB-CC4F-2D58-7B9B-6347B31C142F}"/>
              </a:ext>
            </a:extLst>
          </p:cNvPr>
          <p:cNvSpPr>
            <a:spLocks noGrp="1"/>
          </p:cNvSpPr>
          <p:nvPr>
            <p:ph type="sldNum" sz="quarter" idx="10"/>
          </p:nvPr>
        </p:nvSpPr>
        <p:spPr/>
        <p:txBody>
          <a:bodyPr/>
          <a:lstStyle/>
          <a:p>
            <a:fld id="{B4A55CF2-256D-44FD-9430-5B63A079CF51}" type="slidenum">
              <a:rPr lang="es-ES" smtClean="0"/>
              <a:t>18</a:t>
            </a:fld>
            <a:endParaRPr lang="es-ES"/>
          </a:p>
        </p:txBody>
      </p:sp>
    </p:spTree>
    <p:extLst>
      <p:ext uri="{BB962C8B-B14F-4D97-AF65-F5344CB8AC3E}">
        <p14:creationId xmlns:p14="http://schemas.microsoft.com/office/powerpoint/2010/main" val="2175142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8FCF1C-491D-CA15-EC0F-3A4F4B78719C}"/>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458E1CAE-1B33-FC70-B227-1129193B4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19</a:t>
            </a:fld>
            <a:endParaRPr lang="es-ES" altLang="es-ES"/>
          </a:p>
        </p:txBody>
      </p:sp>
      <p:sp>
        <p:nvSpPr>
          <p:cNvPr id="65539" name="Rectangle 2">
            <a:extLst>
              <a:ext uri="{FF2B5EF4-FFF2-40B4-BE49-F238E27FC236}">
                <a16:creationId xmlns:a16="http://schemas.microsoft.com/office/drawing/2014/main" xmlns="" id="{E2CD5F5C-BBCE-CDBD-47FD-2CF8C81ACD5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847E8F96-BA7E-BB04-ABE8-CD83BB306A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53015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5304630-B665-4990-B020-0244C825928A}" type="slidenum">
              <a:rPr lang="es-ES" smtClean="0"/>
              <a:t>2</a:t>
            </a:fld>
            <a:endParaRPr lang="es-ES"/>
          </a:p>
        </p:txBody>
      </p:sp>
    </p:spTree>
    <p:extLst>
      <p:ext uri="{BB962C8B-B14F-4D97-AF65-F5344CB8AC3E}">
        <p14:creationId xmlns:p14="http://schemas.microsoft.com/office/powerpoint/2010/main" val="1584642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5F07E29-0F46-9963-FB8D-E1F3CFA6681A}"/>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6DF656E2-F24F-5E22-91DA-D06A1FD719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20</a:t>
            </a:fld>
            <a:endParaRPr lang="es-ES" altLang="es-ES"/>
          </a:p>
        </p:txBody>
      </p:sp>
      <p:sp>
        <p:nvSpPr>
          <p:cNvPr id="65539" name="Rectangle 2">
            <a:extLst>
              <a:ext uri="{FF2B5EF4-FFF2-40B4-BE49-F238E27FC236}">
                <a16:creationId xmlns:a16="http://schemas.microsoft.com/office/drawing/2014/main" xmlns="" id="{3047A26C-7885-196C-F883-AF86617D4F82}"/>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46734E03-D735-A0CA-3DFC-1E36DB7648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596848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73F6A09-7D5F-F03B-70D8-024101F966F6}"/>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B76B3CA9-E19C-1A4A-6856-3918FD2CAE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21</a:t>
            </a:fld>
            <a:endParaRPr lang="es-ES" altLang="es-ES"/>
          </a:p>
        </p:txBody>
      </p:sp>
      <p:sp>
        <p:nvSpPr>
          <p:cNvPr id="65539" name="Rectangle 2">
            <a:extLst>
              <a:ext uri="{FF2B5EF4-FFF2-40B4-BE49-F238E27FC236}">
                <a16:creationId xmlns:a16="http://schemas.microsoft.com/office/drawing/2014/main" xmlns="" id="{1D95E6A6-57C9-1280-EB10-1FE990922612}"/>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96E23BEC-CBB8-87D3-F99C-7AF1CF5A57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2051054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43EA38-41C6-E51A-D88B-5F6DB629E8C6}"/>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8FC642B1-C820-B9C4-35EF-75090C6DF4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22</a:t>
            </a:fld>
            <a:endParaRPr lang="es-ES" altLang="es-ES"/>
          </a:p>
        </p:txBody>
      </p:sp>
      <p:sp>
        <p:nvSpPr>
          <p:cNvPr id="65539" name="Rectangle 2">
            <a:extLst>
              <a:ext uri="{FF2B5EF4-FFF2-40B4-BE49-F238E27FC236}">
                <a16:creationId xmlns:a16="http://schemas.microsoft.com/office/drawing/2014/main" xmlns="" id="{C2B1BAEA-0FD7-66CD-044A-7DF3C7F6912A}"/>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62D5809D-A793-2DAC-5F8C-09BB02DF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208996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A1AE266-4DB7-1CB7-3C43-6606CD88EC75}"/>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E9BA563A-5EE9-FA0B-2F70-8497C0E6DB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23</a:t>
            </a:fld>
            <a:endParaRPr lang="es-ES" altLang="es-ES"/>
          </a:p>
        </p:txBody>
      </p:sp>
      <p:sp>
        <p:nvSpPr>
          <p:cNvPr id="65539" name="Rectangle 2">
            <a:extLst>
              <a:ext uri="{FF2B5EF4-FFF2-40B4-BE49-F238E27FC236}">
                <a16:creationId xmlns:a16="http://schemas.microsoft.com/office/drawing/2014/main" xmlns="" id="{361A073A-CC22-628D-F1F2-1D9A5A6BB1B1}"/>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6446324C-CFED-61B4-7000-15B6DFD23A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802854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4D2B8D-5A5E-2BBE-ED65-B706D53E1873}"/>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FC7AF71B-0B2D-FD1A-BB0A-E878E761F8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24</a:t>
            </a:fld>
            <a:endParaRPr lang="es-ES" altLang="es-ES"/>
          </a:p>
        </p:txBody>
      </p:sp>
      <p:sp>
        <p:nvSpPr>
          <p:cNvPr id="65539" name="Rectangle 2">
            <a:extLst>
              <a:ext uri="{FF2B5EF4-FFF2-40B4-BE49-F238E27FC236}">
                <a16:creationId xmlns:a16="http://schemas.microsoft.com/office/drawing/2014/main" xmlns="" id="{88EB8917-9163-160D-8067-3232C5CB1B97}"/>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573C548E-12A8-F2C3-ADBD-906C297050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90348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F6B2C70-2FA3-2556-B737-31E38572A1D4}"/>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C8F72824-E01F-00D7-C0C2-DFF83EFD88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25</a:t>
            </a:fld>
            <a:endParaRPr lang="es-ES" altLang="es-ES"/>
          </a:p>
        </p:txBody>
      </p:sp>
      <p:sp>
        <p:nvSpPr>
          <p:cNvPr id="65539" name="Rectangle 2">
            <a:extLst>
              <a:ext uri="{FF2B5EF4-FFF2-40B4-BE49-F238E27FC236}">
                <a16:creationId xmlns:a16="http://schemas.microsoft.com/office/drawing/2014/main" xmlns="" id="{BF162C16-E462-607E-E3EF-D244E008F10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6812613C-020C-191F-1618-1E4E461C33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982684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C7CB90-5ACA-06EA-A696-C9EFC60B54FC}"/>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9CDA7264-BB30-574C-07CB-9D13563232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26</a:t>
            </a:fld>
            <a:endParaRPr lang="es-ES" altLang="es-ES"/>
          </a:p>
        </p:txBody>
      </p:sp>
      <p:sp>
        <p:nvSpPr>
          <p:cNvPr id="65539" name="Rectangle 2">
            <a:extLst>
              <a:ext uri="{FF2B5EF4-FFF2-40B4-BE49-F238E27FC236}">
                <a16:creationId xmlns:a16="http://schemas.microsoft.com/office/drawing/2014/main" xmlns="" id="{9EB1CA67-8825-0D16-960A-DD828BFBD5E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1BA1CA1E-A741-18D9-5B04-EA594EDE78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996094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66FD03C-6897-CB06-1D02-C7770CDAE416}"/>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74F952FB-5359-913F-36FF-143A0370B9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27</a:t>
            </a:fld>
            <a:endParaRPr lang="es-ES" altLang="es-ES"/>
          </a:p>
        </p:txBody>
      </p:sp>
      <p:sp>
        <p:nvSpPr>
          <p:cNvPr id="65539" name="Rectangle 2">
            <a:extLst>
              <a:ext uri="{FF2B5EF4-FFF2-40B4-BE49-F238E27FC236}">
                <a16:creationId xmlns:a16="http://schemas.microsoft.com/office/drawing/2014/main" xmlns="" id="{A3216B63-F7F4-4C85-7C5F-EE8DE4604DF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9C472796-249C-0B22-EA06-1A597D7612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384895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F053267-E644-EC97-E569-207330F011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B1D7F49-8AA5-AA63-9046-9D3DD87A8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F8E3FF10-0EB2-CE17-D48C-9AB074155F50}"/>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xmlns="" id="{D6CE4310-2028-0386-BDDE-0D0A7D561C04}"/>
              </a:ext>
            </a:extLst>
          </p:cNvPr>
          <p:cNvSpPr>
            <a:spLocks noGrp="1"/>
          </p:cNvSpPr>
          <p:nvPr>
            <p:ph type="sldNum" sz="quarter" idx="10"/>
          </p:nvPr>
        </p:nvSpPr>
        <p:spPr/>
        <p:txBody>
          <a:bodyPr/>
          <a:lstStyle/>
          <a:p>
            <a:fld id="{B4A55CF2-256D-44FD-9430-5B63A079CF51}" type="slidenum">
              <a:rPr lang="es-ES" smtClean="0"/>
              <a:t>28</a:t>
            </a:fld>
            <a:endParaRPr lang="es-ES"/>
          </a:p>
        </p:txBody>
      </p:sp>
    </p:spTree>
    <p:extLst>
      <p:ext uri="{BB962C8B-B14F-4D97-AF65-F5344CB8AC3E}">
        <p14:creationId xmlns:p14="http://schemas.microsoft.com/office/powerpoint/2010/main" val="1709926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F938A25-CDF8-1DD9-A5CF-D7BB66EB0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2A1539A-33A9-AB42-9FD6-97AA11550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0B3C372F-64D1-C396-0761-E6DB147DABE7}"/>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xmlns="" id="{847E6ACE-5EE7-74C9-0E2C-0BCE6D4A9FC9}"/>
              </a:ext>
            </a:extLst>
          </p:cNvPr>
          <p:cNvSpPr>
            <a:spLocks noGrp="1"/>
          </p:cNvSpPr>
          <p:nvPr>
            <p:ph type="sldNum" sz="quarter" idx="10"/>
          </p:nvPr>
        </p:nvSpPr>
        <p:spPr/>
        <p:txBody>
          <a:bodyPr/>
          <a:lstStyle/>
          <a:p>
            <a:fld id="{B4A55CF2-256D-44FD-9430-5B63A079CF51}" type="slidenum">
              <a:rPr lang="es-ES" smtClean="0"/>
              <a:t>29</a:t>
            </a:fld>
            <a:endParaRPr lang="es-ES"/>
          </a:p>
        </p:txBody>
      </p:sp>
    </p:spTree>
    <p:extLst>
      <p:ext uri="{BB962C8B-B14F-4D97-AF65-F5344CB8AC3E}">
        <p14:creationId xmlns:p14="http://schemas.microsoft.com/office/powerpoint/2010/main" val="284101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715AE4-1F75-03FF-266E-C56C20718AB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6D3A53F6-563D-5875-4047-2ADF6B36FB7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27D233A7-EDEC-C155-0533-FE54C241C57F}"/>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2C373E63-9CF3-15D2-B76C-D925C2C8A8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1C685-3C7B-4D47-964C-DE7E48A17ECB}"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5320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847D338-C992-B360-FB73-AEA7325F5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8EBFE28-E509-E6B7-6905-9D75F2944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553EA8A-A11E-3FFD-83A7-3AC807042967}"/>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xmlns="" id="{8E4C85D4-80EA-2AE6-CF10-5FBA63AF3A19}"/>
              </a:ext>
            </a:extLst>
          </p:cNvPr>
          <p:cNvSpPr>
            <a:spLocks noGrp="1"/>
          </p:cNvSpPr>
          <p:nvPr>
            <p:ph type="sldNum" sz="quarter" idx="10"/>
          </p:nvPr>
        </p:nvSpPr>
        <p:spPr/>
        <p:txBody>
          <a:bodyPr/>
          <a:lstStyle/>
          <a:p>
            <a:fld id="{B4A55CF2-256D-44FD-9430-5B63A079CF51}" type="slidenum">
              <a:rPr lang="es-ES" smtClean="0"/>
              <a:t>30</a:t>
            </a:fld>
            <a:endParaRPr lang="es-ES"/>
          </a:p>
        </p:txBody>
      </p:sp>
    </p:spTree>
    <p:extLst>
      <p:ext uri="{BB962C8B-B14F-4D97-AF65-F5344CB8AC3E}">
        <p14:creationId xmlns:p14="http://schemas.microsoft.com/office/powerpoint/2010/main" val="643055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F8AFA54-5AB1-A5F5-E322-B8E2A492F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DD7370A-B357-1A8E-5452-8273C03FE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93011E32-4D61-A642-25BC-521E684CBD86}"/>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xmlns="" id="{83FD5516-B06D-87B6-642C-D55732D6C3D2}"/>
              </a:ext>
            </a:extLst>
          </p:cNvPr>
          <p:cNvSpPr>
            <a:spLocks noGrp="1"/>
          </p:cNvSpPr>
          <p:nvPr>
            <p:ph type="sldNum" sz="quarter" idx="10"/>
          </p:nvPr>
        </p:nvSpPr>
        <p:spPr/>
        <p:txBody>
          <a:bodyPr/>
          <a:lstStyle/>
          <a:p>
            <a:fld id="{B4A55CF2-256D-44FD-9430-5B63A079CF51}" type="slidenum">
              <a:rPr lang="es-ES" smtClean="0"/>
              <a:t>31</a:t>
            </a:fld>
            <a:endParaRPr lang="es-ES"/>
          </a:p>
        </p:txBody>
      </p:sp>
    </p:spTree>
    <p:extLst>
      <p:ext uri="{BB962C8B-B14F-4D97-AF65-F5344CB8AC3E}">
        <p14:creationId xmlns:p14="http://schemas.microsoft.com/office/powerpoint/2010/main" val="3810204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E1B206C-8837-6543-40CC-92381AFB1CA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EF3359FC-95DA-7BF4-5815-3632C8D859B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B3350E8D-30E1-D26D-A638-32324DC7C03C}"/>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05834B68-24F9-F412-9CAB-55212F49FBF6}"/>
              </a:ext>
            </a:extLst>
          </p:cNvPr>
          <p:cNvSpPr>
            <a:spLocks noGrp="1"/>
          </p:cNvSpPr>
          <p:nvPr>
            <p:ph type="sldNum" sz="quarter" idx="5"/>
          </p:nvPr>
        </p:nvSpPr>
        <p:spPr/>
        <p:txBody>
          <a:bodyPr/>
          <a:lstStyle/>
          <a:p>
            <a:fld id="{95304630-B665-4990-B020-0244C825928A}" type="slidenum">
              <a:rPr lang="es-ES" smtClean="0"/>
              <a:t>32</a:t>
            </a:fld>
            <a:endParaRPr lang="es-ES"/>
          </a:p>
        </p:txBody>
      </p:sp>
    </p:spTree>
    <p:extLst>
      <p:ext uri="{BB962C8B-B14F-4D97-AF65-F5344CB8AC3E}">
        <p14:creationId xmlns:p14="http://schemas.microsoft.com/office/powerpoint/2010/main" val="1692187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2CD5A92-0F6E-C78F-8262-4383940F1D58}"/>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AC8708FD-1AF0-6A5F-09BF-0E57F56E28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33</a:t>
            </a:fld>
            <a:endParaRPr lang="es-ES" altLang="es-ES"/>
          </a:p>
        </p:txBody>
      </p:sp>
      <p:sp>
        <p:nvSpPr>
          <p:cNvPr id="65539" name="Rectangle 2">
            <a:extLst>
              <a:ext uri="{FF2B5EF4-FFF2-40B4-BE49-F238E27FC236}">
                <a16:creationId xmlns:a16="http://schemas.microsoft.com/office/drawing/2014/main" xmlns="" id="{CD61BAC6-E7DF-2989-F2F2-385D11D93CF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403459EA-674C-6E24-E5AC-4FB83BFC22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434955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2D4F071-46A9-EEFB-FE46-88C6CED672AB}"/>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0FBF0941-1EBB-76BE-631A-267E0F4EC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34</a:t>
            </a:fld>
            <a:endParaRPr lang="es-ES" altLang="es-ES"/>
          </a:p>
        </p:txBody>
      </p:sp>
      <p:sp>
        <p:nvSpPr>
          <p:cNvPr id="65539" name="Rectangle 2">
            <a:extLst>
              <a:ext uri="{FF2B5EF4-FFF2-40B4-BE49-F238E27FC236}">
                <a16:creationId xmlns:a16="http://schemas.microsoft.com/office/drawing/2014/main" xmlns="" id="{F4A51E64-6397-43B6-F7DB-842B6E3675A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BB88F9D0-7A1E-C528-1DAC-6ED7B7FE67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567111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F9A5118-5C8D-4B89-0E03-3E5885CF5F6A}"/>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2D03CA56-7014-696E-3FA5-633647E520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35</a:t>
            </a:fld>
            <a:endParaRPr lang="es-ES" altLang="es-ES"/>
          </a:p>
        </p:txBody>
      </p:sp>
      <p:sp>
        <p:nvSpPr>
          <p:cNvPr id="65539" name="Rectangle 2">
            <a:extLst>
              <a:ext uri="{FF2B5EF4-FFF2-40B4-BE49-F238E27FC236}">
                <a16:creationId xmlns:a16="http://schemas.microsoft.com/office/drawing/2014/main" xmlns="" id="{E8AB0BC3-74E6-2330-79B6-926192E9A7E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10DF158B-0724-6550-FD3E-11863F1425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2518920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8BAA97E-B4E8-45EC-700C-2A0083D5976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FCC55422-FC4C-B868-E8DC-791ACB45BB4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03D2A1A8-F12C-90FB-B292-255A77B2C078}"/>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2A4486EB-1362-4B4F-B3E3-58748EAFB629}"/>
              </a:ext>
            </a:extLst>
          </p:cNvPr>
          <p:cNvSpPr>
            <a:spLocks noGrp="1"/>
          </p:cNvSpPr>
          <p:nvPr>
            <p:ph type="sldNum" sz="quarter" idx="5"/>
          </p:nvPr>
        </p:nvSpPr>
        <p:spPr/>
        <p:txBody>
          <a:bodyPr/>
          <a:lstStyle/>
          <a:p>
            <a:fld id="{95304630-B665-4990-B020-0244C825928A}" type="slidenum">
              <a:rPr lang="es-ES" smtClean="0"/>
              <a:t>36</a:t>
            </a:fld>
            <a:endParaRPr lang="es-ES"/>
          </a:p>
        </p:txBody>
      </p:sp>
    </p:spTree>
    <p:extLst>
      <p:ext uri="{BB962C8B-B14F-4D97-AF65-F5344CB8AC3E}">
        <p14:creationId xmlns:p14="http://schemas.microsoft.com/office/powerpoint/2010/main" val="1259776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70648C-E573-2AC5-9B99-82DE891A99F4}"/>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6514A46E-D449-F9EB-648E-CC66C16A6E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37</a:t>
            </a:fld>
            <a:endParaRPr lang="es-ES" altLang="es-ES"/>
          </a:p>
        </p:txBody>
      </p:sp>
      <p:sp>
        <p:nvSpPr>
          <p:cNvPr id="65539" name="Rectangle 2">
            <a:extLst>
              <a:ext uri="{FF2B5EF4-FFF2-40B4-BE49-F238E27FC236}">
                <a16:creationId xmlns:a16="http://schemas.microsoft.com/office/drawing/2014/main" xmlns="" id="{76BC488C-57A2-76CE-5B5B-C320D20C3783}"/>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85AC7BD9-2D96-ADD0-059C-13499A03F4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853340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2D4F071-46A9-EEFB-FE46-88C6CED672AB}"/>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0FBF0941-1EBB-76BE-631A-267E0F4EC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38</a:t>
            </a:fld>
            <a:endParaRPr lang="es-ES" altLang="es-ES"/>
          </a:p>
        </p:txBody>
      </p:sp>
      <p:sp>
        <p:nvSpPr>
          <p:cNvPr id="65539" name="Rectangle 2">
            <a:extLst>
              <a:ext uri="{FF2B5EF4-FFF2-40B4-BE49-F238E27FC236}">
                <a16:creationId xmlns:a16="http://schemas.microsoft.com/office/drawing/2014/main" xmlns="" id="{F4A51E64-6397-43B6-F7DB-842B6E3675A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BB88F9D0-7A1E-C528-1DAC-6ED7B7FE67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567111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F9A5118-5C8D-4B89-0E03-3E5885CF5F6A}"/>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2D03CA56-7014-696E-3FA5-633647E520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39</a:t>
            </a:fld>
            <a:endParaRPr lang="es-ES" altLang="es-ES"/>
          </a:p>
        </p:txBody>
      </p:sp>
      <p:sp>
        <p:nvSpPr>
          <p:cNvPr id="65539" name="Rectangle 2">
            <a:extLst>
              <a:ext uri="{FF2B5EF4-FFF2-40B4-BE49-F238E27FC236}">
                <a16:creationId xmlns:a16="http://schemas.microsoft.com/office/drawing/2014/main" xmlns="" id="{E8AB0BC3-74E6-2330-79B6-926192E9A7E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10DF158B-0724-6550-FD3E-11863F1425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251892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5A95E7C-0F25-A06B-7739-8F1030C14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704192C-5B3A-4735-BA62-DF65E80C2A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09E31A1E-E66E-180D-4AF0-D05E4B847081}"/>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xmlns="" id="{8406414E-7E85-911C-A177-54BA3F421099}"/>
              </a:ext>
            </a:extLst>
          </p:cNvPr>
          <p:cNvSpPr>
            <a:spLocks noGrp="1"/>
          </p:cNvSpPr>
          <p:nvPr>
            <p:ph type="sldNum" sz="quarter" idx="10"/>
          </p:nvPr>
        </p:nvSpPr>
        <p:spPr/>
        <p:txBody>
          <a:bodyPr/>
          <a:lstStyle/>
          <a:p>
            <a:fld id="{B4A55CF2-256D-44FD-9430-5B63A079CF51}" type="slidenum">
              <a:rPr lang="es-ES" smtClean="0"/>
              <a:t>4</a:t>
            </a:fld>
            <a:endParaRPr lang="es-ES"/>
          </a:p>
        </p:txBody>
      </p:sp>
    </p:spTree>
    <p:extLst>
      <p:ext uri="{BB962C8B-B14F-4D97-AF65-F5344CB8AC3E}">
        <p14:creationId xmlns:p14="http://schemas.microsoft.com/office/powerpoint/2010/main" val="1624596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B212036-A319-1E5F-95C8-FE7368B15AC6}"/>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4242E1F7-01B1-31D9-8C48-9805FF22E4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40</a:t>
            </a:fld>
            <a:endParaRPr lang="es-ES" altLang="es-ES"/>
          </a:p>
        </p:txBody>
      </p:sp>
      <p:sp>
        <p:nvSpPr>
          <p:cNvPr id="65539" name="Rectangle 2">
            <a:extLst>
              <a:ext uri="{FF2B5EF4-FFF2-40B4-BE49-F238E27FC236}">
                <a16:creationId xmlns:a16="http://schemas.microsoft.com/office/drawing/2014/main" xmlns="" id="{6020C662-C284-36E6-2693-E0CB5C835CBD}"/>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0BE6ECF9-B8FA-A9CE-FC34-1DF758D49F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904325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EF84106-3760-8FB8-98C6-DBB96C0D8EB8}"/>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FF08B1C6-247E-784D-3A73-AF6FB93D8F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41</a:t>
            </a:fld>
            <a:endParaRPr lang="es-ES" altLang="es-ES"/>
          </a:p>
        </p:txBody>
      </p:sp>
      <p:sp>
        <p:nvSpPr>
          <p:cNvPr id="65539" name="Rectangle 2">
            <a:extLst>
              <a:ext uri="{FF2B5EF4-FFF2-40B4-BE49-F238E27FC236}">
                <a16:creationId xmlns:a16="http://schemas.microsoft.com/office/drawing/2014/main" xmlns="" id="{A8F0D0C0-0D56-FE4E-6906-D1498A65FC6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F6909459-D94A-07D9-3992-D46D5C5443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284813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1B30639-A3F8-BA48-197B-ABBB024E2856}"/>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D842B82B-ADE3-334B-1F9B-BCB86517B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42</a:t>
            </a:fld>
            <a:endParaRPr lang="es-ES" altLang="es-ES"/>
          </a:p>
        </p:txBody>
      </p:sp>
      <p:sp>
        <p:nvSpPr>
          <p:cNvPr id="65539" name="Rectangle 2">
            <a:extLst>
              <a:ext uri="{FF2B5EF4-FFF2-40B4-BE49-F238E27FC236}">
                <a16:creationId xmlns:a16="http://schemas.microsoft.com/office/drawing/2014/main" xmlns="" id="{06E07FD9-8DEA-B1D9-C42B-FE8CC696A76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8AED5612-34F5-3F32-76A8-0EC63CB500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2670379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0562CD-8B4F-3198-022E-06FD4899C3EB}"/>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95A481F5-2A2C-18DA-E913-17A82F0B7D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43</a:t>
            </a:fld>
            <a:endParaRPr lang="es-ES" altLang="es-ES"/>
          </a:p>
        </p:txBody>
      </p:sp>
      <p:sp>
        <p:nvSpPr>
          <p:cNvPr id="65539" name="Rectangle 2">
            <a:extLst>
              <a:ext uri="{FF2B5EF4-FFF2-40B4-BE49-F238E27FC236}">
                <a16:creationId xmlns:a16="http://schemas.microsoft.com/office/drawing/2014/main" xmlns="" id="{ED00E078-5762-FA08-4ADF-CE90850A68EC}"/>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252DDC40-EDA4-3F39-32E1-3D8C8786A7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2358733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FF62E00-AC9E-DE44-E8B8-8B1D8F973483}"/>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E80411D3-93CE-A700-CC48-218337C2B0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44</a:t>
            </a:fld>
            <a:endParaRPr lang="es-ES" altLang="es-ES"/>
          </a:p>
        </p:txBody>
      </p:sp>
      <p:sp>
        <p:nvSpPr>
          <p:cNvPr id="65539" name="Rectangle 2">
            <a:extLst>
              <a:ext uri="{FF2B5EF4-FFF2-40B4-BE49-F238E27FC236}">
                <a16:creationId xmlns:a16="http://schemas.microsoft.com/office/drawing/2014/main" xmlns="" id="{BCFFF715-9D69-8498-25E5-DADB127E289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5DB83725-8AFA-62DD-D404-3EFB6E428F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25690872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9F3D011-F7DC-BF44-365A-2CA086556A9A}"/>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364DC833-E1EA-D3ED-E232-DBC1C7B129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45</a:t>
            </a:fld>
            <a:endParaRPr lang="es-ES" altLang="es-ES"/>
          </a:p>
        </p:txBody>
      </p:sp>
      <p:sp>
        <p:nvSpPr>
          <p:cNvPr id="65539" name="Rectangle 2">
            <a:extLst>
              <a:ext uri="{FF2B5EF4-FFF2-40B4-BE49-F238E27FC236}">
                <a16:creationId xmlns:a16="http://schemas.microsoft.com/office/drawing/2014/main" xmlns="" id="{44E49B66-38B0-0ED4-AE76-5490388E02D2}"/>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2D69BE18-993C-E7F9-5E63-5116996846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937296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4004FC-08AE-B3DD-5614-6D232611CA32}"/>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646EF540-9032-8E86-323E-FCF5DE5755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46</a:t>
            </a:fld>
            <a:endParaRPr lang="es-ES" altLang="es-ES"/>
          </a:p>
        </p:txBody>
      </p:sp>
      <p:sp>
        <p:nvSpPr>
          <p:cNvPr id="65539" name="Rectangle 2">
            <a:extLst>
              <a:ext uri="{FF2B5EF4-FFF2-40B4-BE49-F238E27FC236}">
                <a16:creationId xmlns:a16="http://schemas.microsoft.com/office/drawing/2014/main" xmlns="" id="{EC2057FD-53F3-DC7C-6AA8-19C86542EFF2}"/>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B451BC57-8623-152D-1EFC-7C52E61BD0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316272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E5C2194-03CF-FD84-B5E0-51AC998C5724}"/>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C8A2C9FD-032E-68B3-54B2-BCB6621A19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47</a:t>
            </a:fld>
            <a:endParaRPr lang="es-ES" altLang="es-ES"/>
          </a:p>
        </p:txBody>
      </p:sp>
      <p:sp>
        <p:nvSpPr>
          <p:cNvPr id="65539" name="Rectangle 2">
            <a:extLst>
              <a:ext uri="{FF2B5EF4-FFF2-40B4-BE49-F238E27FC236}">
                <a16:creationId xmlns:a16="http://schemas.microsoft.com/office/drawing/2014/main" xmlns="" id="{7A290E9D-CE93-8140-5903-4B21925D7E0C}"/>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601B8F39-EBD8-B714-00E0-E6D252A151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2620838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ECCF5E8-6EBD-68D7-453F-27E7BDF5512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78E5F9F0-8C2F-3382-9B1A-D9A32EE3763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1C997CA9-31A6-6B3E-C538-BAB503EB0CE9}"/>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xmlns="" id="{8A61A7A1-3D6F-4E6F-A6F2-5C25A032A609}"/>
              </a:ext>
            </a:extLst>
          </p:cNvPr>
          <p:cNvSpPr>
            <a:spLocks noGrp="1"/>
          </p:cNvSpPr>
          <p:nvPr>
            <p:ph type="sldNum" sz="quarter" idx="5"/>
          </p:nvPr>
        </p:nvSpPr>
        <p:spPr/>
        <p:txBody>
          <a:bodyPr/>
          <a:lstStyle/>
          <a:p>
            <a:fld id="{95304630-B665-4990-B020-0244C825928A}" type="slidenum">
              <a:rPr lang="es-ES" smtClean="0"/>
              <a:t>48</a:t>
            </a:fld>
            <a:endParaRPr lang="es-ES"/>
          </a:p>
        </p:txBody>
      </p:sp>
    </p:spTree>
    <p:extLst>
      <p:ext uri="{BB962C8B-B14F-4D97-AF65-F5344CB8AC3E}">
        <p14:creationId xmlns:p14="http://schemas.microsoft.com/office/powerpoint/2010/main" val="1978183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70648C-E573-2AC5-9B99-82DE891A99F4}"/>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6514A46E-D449-F9EB-648E-CC66C16A6E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49</a:t>
            </a:fld>
            <a:endParaRPr lang="es-ES" altLang="es-ES"/>
          </a:p>
        </p:txBody>
      </p:sp>
      <p:sp>
        <p:nvSpPr>
          <p:cNvPr id="65539" name="Rectangle 2">
            <a:extLst>
              <a:ext uri="{FF2B5EF4-FFF2-40B4-BE49-F238E27FC236}">
                <a16:creationId xmlns:a16="http://schemas.microsoft.com/office/drawing/2014/main" xmlns="" id="{76BC488C-57A2-76CE-5B5B-C320D20C3783}"/>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85AC7BD9-2D96-ADD0-059C-13499A03F4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85334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B4A55CF2-256D-44FD-9430-5B63A079CF51}" type="slidenum">
              <a:rPr lang="es-ES" smtClean="0"/>
              <a:t>5</a:t>
            </a:fld>
            <a:endParaRPr lang="es-ES"/>
          </a:p>
        </p:txBody>
      </p:sp>
    </p:spTree>
    <p:extLst>
      <p:ext uri="{BB962C8B-B14F-4D97-AF65-F5344CB8AC3E}">
        <p14:creationId xmlns:p14="http://schemas.microsoft.com/office/powerpoint/2010/main" val="6783412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2D4F071-46A9-EEFB-FE46-88C6CED672AB}"/>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0FBF0941-1EBB-76BE-631A-267E0F4EC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50</a:t>
            </a:fld>
            <a:endParaRPr lang="es-ES" altLang="es-ES"/>
          </a:p>
        </p:txBody>
      </p:sp>
      <p:sp>
        <p:nvSpPr>
          <p:cNvPr id="65539" name="Rectangle 2">
            <a:extLst>
              <a:ext uri="{FF2B5EF4-FFF2-40B4-BE49-F238E27FC236}">
                <a16:creationId xmlns:a16="http://schemas.microsoft.com/office/drawing/2014/main" xmlns="" id="{F4A51E64-6397-43B6-F7DB-842B6E3675A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BB88F9D0-7A1E-C528-1DAC-6ED7B7FE67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567111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F9A5118-5C8D-4B89-0E03-3E5885CF5F6A}"/>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2D03CA56-7014-696E-3FA5-633647E520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51</a:t>
            </a:fld>
            <a:endParaRPr lang="es-ES" altLang="es-ES"/>
          </a:p>
        </p:txBody>
      </p:sp>
      <p:sp>
        <p:nvSpPr>
          <p:cNvPr id="65539" name="Rectangle 2">
            <a:extLst>
              <a:ext uri="{FF2B5EF4-FFF2-40B4-BE49-F238E27FC236}">
                <a16:creationId xmlns:a16="http://schemas.microsoft.com/office/drawing/2014/main" xmlns="" id="{E8AB0BC3-74E6-2330-79B6-926192E9A7E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10DF158B-0724-6550-FD3E-11863F1425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25189206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B212036-A319-1E5F-95C8-FE7368B15AC6}"/>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4242E1F7-01B1-31D9-8C48-9805FF22E4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52</a:t>
            </a:fld>
            <a:endParaRPr lang="es-ES" altLang="es-ES"/>
          </a:p>
        </p:txBody>
      </p:sp>
      <p:sp>
        <p:nvSpPr>
          <p:cNvPr id="65539" name="Rectangle 2">
            <a:extLst>
              <a:ext uri="{FF2B5EF4-FFF2-40B4-BE49-F238E27FC236}">
                <a16:creationId xmlns:a16="http://schemas.microsoft.com/office/drawing/2014/main" xmlns="" id="{6020C662-C284-36E6-2693-E0CB5C835CBD}"/>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0BE6ECF9-B8FA-A9CE-FC34-1DF758D49F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9043258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EF84106-3760-8FB8-98C6-DBB96C0D8EB8}"/>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FF08B1C6-247E-784D-3A73-AF6FB93D8F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53</a:t>
            </a:fld>
            <a:endParaRPr lang="es-ES" altLang="es-ES"/>
          </a:p>
        </p:txBody>
      </p:sp>
      <p:sp>
        <p:nvSpPr>
          <p:cNvPr id="65539" name="Rectangle 2">
            <a:extLst>
              <a:ext uri="{FF2B5EF4-FFF2-40B4-BE49-F238E27FC236}">
                <a16:creationId xmlns:a16="http://schemas.microsoft.com/office/drawing/2014/main" xmlns="" id="{A8F0D0C0-0D56-FE4E-6906-D1498A65FC6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F6909459-D94A-07D9-3992-D46D5C5443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2848131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1B30639-A3F8-BA48-197B-ABBB024E2856}"/>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D842B82B-ADE3-334B-1F9B-BCB86517B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54</a:t>
            </a:fld>
            <a:endParaRPr lang="es-ES" altLang="es-ES"/>
          </a:p>
        </p:txBody>
      </p:sp>
      <p:sp>
        <p:nvSpPr>
          <p:cNvPr id="65539" name="Rectangle 2">
            <a:extLst>
              <a:ext uri="{FF2B5EF4-FFF2-40B4-BE49-F238E27FC236}">
                <a16:creationId xmlns:a16="http://schemas.microsoft.com/office/drawing/2014/main" xmlns="" id="{06E07FD9-8DEA-B1D9-C42B-FE8CC696A76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8AED5612-34F5-3F32-76A8-0EC63CB500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26703794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0562CD-8B4F-3198-022E-06FD4899C3EB}"/>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95A481F5-2A2C-18DA-E913-17A82F0B7D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55</a:t>
            </a:fld>
            <a:endParaRPr lang="es-ES" altLang="es-ES"/>
          </a:p>
        </p:txBody>
      </p:sp>
      <p:sp>
        <p:nvSpPr>
          <p:cNvPr id="65539" name="Rectangle 2">
            <a:extLst>
              <a:ext uri="{FF2B5EF4-FFF2-40B4-BE49-F238E27FC236}">
                <a16:creationId xmlns:a16="http://schemas.microsoft.com/office/drawing/2014/main" xmlns="" id="{ED00E078-5762-FA08-4ADF-CE90850A68EC}"/>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252DDC40-EDA4-3F39-32E1-3D8C8786A7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23587330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FF62E00-AC9E-DE44-E8B8-8B1D8F973483}"/>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E80411D3-93CE-A700-CC48-218337C2B0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56</a:t>
            </a:fld>
            <a:endParaRPr lang="es-ES" altLang="es-ES"/>
          </a:p>
        </p:txBody>
      </p:sp>
      <p:sp>
        <p:nvSpPr>
          <p:cNvPr id="65539" name="Rectangle 2">
            <a:extLst>
              <a:ext uri="{FF2B5EF4-FFF2-40B4-BE49-F238E27FC236}">
                <a16:creationId xmlns:a16="http://schemas.microsoft.com/office/drawing/2014/main" xmlns="" id="{BCFFF715-9D69-8498-25E5-DADB127E289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5DB83725-8AFA-62DD-D404-3EFB6E428F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25690872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9F3D011-F7DC-BF44-365A-2CA086556A9A}"/>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364DC833-E1EA-D3ED-E232-DBC1C7B129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57</a:t>
            </a:fld>
            <a:endParaRPr lang="es-ES" altLang="es-ES"/>
          </a:p>
        </p:txBody>
      </p:sp>
      <p:sp>
        <p:nvSpPr>
          <p:cNvPr id="65539" name="Rectangle 2">
            <a:extLst>
              <a:ext uri="{FF2B5EF4-FFF2-40B4-BE49-F238E27FC236}">
                <a16:creationId xmlns:a16="http://schemas.microsoft.com/office/drawing/2014/main" xmlns="" id="{44E49B66-38B0-0ED4-AE76-5490388E02D2}"/>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2D69BE18-993C-E7F9-5E63-5116996846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9372963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4889304-DF67-6330-BE38-CA28BAA4916E}"/>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C2E932AE-E546-5C04-2277-E024F3E491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58</a:t>
            </a:fld>
            <a:endParaRPr lang="es-ES" altLang="es-ES"/>
          </a:p>
        </p:txBody>
      </p:sp>
      <p:sp>
        <p:nvSpPr>
          <p:cNvPr id="65539" name="Rectangle 2">
            <a:extLst>
              <a:ext uri="{FF2B5EF4-FFF2-40B4-BE49-F238E27FC236}">
                <a16:creationId xmlns:a16="http://schemas.microsoft.com/office/drawing/2014/main" xmlns="" id="{E42014A8-0A66-F462-2CCC-95FE9578361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73B080B6-AE12-7A39-0145-B00FC0183B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41260832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B1A5D4B-23DD-5830-476B-C65B0DDFA1F7}"/>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0E13EFBE-1CC1-1486-01AB-A51B801028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59</a:t>
            </a:fld>
            <a:endParaRPr lang="es-ES" altLang="es-ES"/>
          </a:p>
        </p:txBody>
      </p:sp>
      <p:sp>
        <p:nvSpPr>
          <p:cNvPr id="65539" name="Rectangle 2">
            <a:extLst>
              <a:ext uri="{FF2B5EF4-FFF2-40B4-BE49-F238E27FC236}">
                <a16:creationId xmlns:a16="http://schemas.microsoft.com/office/drawing/2014/main" xmlns="" id="{B647659D-D8BE-6715-0751-CC26E22A1773}"/>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491C1CE2-FA15-7340-6CF5-ED8159C0CE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402356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248E112-13EC-3872-6969-FAF584F9A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DF09321-8F42-4E70-D88F-F4FAEB08FA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FAAABCD-A2F1-918C-FDD6-19853888C4FB}"/>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xmlns="" id="{809533A0-84F4-2E7D-F9BB-1E6E441E9B47}"/>
              </a:ext>
            </a:extLst>
          </p:cNvPr>
          <p:cNvSpPr>
            <a:spLocks noGrp="1"/>
          </p:cNvSpPr>
          <p:nvPr>
            <p:ph type="sldNum" sz="quarter" idx="10"/>
          </p:nvPr>
        </p:nvSpPr>
        <p:spPr/>
        <p:txBody>
          <a:bodyPr/>
          <a:lstStyle/>
          <a:p>
            <a:fld id="{B4A55CF2-256D-44FD-9430-5B63A079CF51}" type="slidenum">
              <a:rPr lang="es-ES" smtClean="0"/>
              <a:t>6</a:t>
            </a:fld>
            <a:endParaRPr lang="es-ES"/>
          </a:p>
        </p:txBody>
      </p:sp>
    </p:spTree>
    <p:extLst>
      <p:ext uri="{BB962C8B-B14F-4D97-AF65-F5344CB8AC3E}">
        <p14:creationId xmlns:p14="http://schemas.microsoft.com/office/powerpoint/2010/main" val="39031523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7CF31DE-3DC3-AB97-7753-4F6C697AFD3E}"/>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A6D75346-AEDA-1BEB-8F5D-687A3536E5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60</a:t>
            </a:fld>
            <a:endParaRPr lang="es-ES" altLang="es-ES"/>
          </a:p>
        </p:txBody>
      </p:sp>
      <p:sp>
        <p:nvSpPr>
          <p:cNvPr id="65539" name="Rectangle 2">
            <a:extLst>
              <a:ext uri="{FF2B5EF4-FFF2-40B4-BE49-F238E27FC236}">
                <a16:creationId xmlns:a16="http://schemas.microsoft.com/office/drawing/2014/main" xmlns="" id="{0D622A0E-371A-7AA2-0326-B0AC7B2C5BB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FA89C908-1F2E-EAE4-2BA6-38A192E16E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42622862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EEB950A-924C-8C9B-2FBF-7A385F0F8681}"/>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84FBB741-B6D5-E8F1-E966-51C5500BDB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61</a:t>
            </a:fld>
            <a:endParaRPr lang="es-ES" altLang="es-ES"/>
          </a:p>
        </p:txBody>
      </p:sp>
      <p:sp>
        <p:nvSpPr>
          <p:cNvPr id="65539" name="Rectangle 2">
            <a:extLst>
              <a:ext uri="{FF2B5EF4-FFF2-40B4-BE49-F238E27FC236}">
                <a16:creationId xmlns:a16="http://schemas.microsoft.com/office/drawing/2014/main" xmlns="" id="{BB9FA595-7CC5-00D6-536D-CD0962997BC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7EEAA008-D900-7E4C-3D95-5860D8430C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4102437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A8F5FEE-666C-6D25-84D3-DEB3CE7B2F5F}"/>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F5B228DE-1CD8-BB20-D392-8DE41A3FFD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62</a:t>
            </a:fld>
            <a:endParaRPr lang="es-ES" altLang="es-ES"/>
          </a:p>
        </p:txBody>
      </p:sp>
      <p:sp>
        <p:nvSpPr>
          <p:cNvPr id="65539" name="Rectangle 2">
            <a:extLst>
              <a:ext uri="{FF2B5EF4-FFF2-40B4-BE49-F238E27FC236}">
                <a16:creationId xmlns:a16="http://schemas.microsoft.com/office/drawing/2014/main" xmlns="" id="{B3B705AB-1E26-BA0C-81A7-2CAA231465F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46D3B4FD-E432-5D80-784F-3C0082ED6F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5179577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F8A3985-10D8-04BB-D50E-9E701BA453A8}"/>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08631AED-3E07-1CF2-265F-BB55A58D96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63</a:t>
            </a:fld>
            <a:endParaRPr lang="es-ES" altLang="es-ES"/>
          </a:p>
        </p:txBody>
      </p:sp>
      <p:sp>
        <p:nvSpPr>
          <p:cNvPr id="65539" name="Rectangle 2">
            <a:extLst>
              <a:ext uri="{FF2B5EF4-FFF2-40B4-BE49-F238E27FC236}">
                <a16:creationId xmlns:a16="http://schemas.microsoft.com/office/drawing/2014/main" xmlns="" id="{3ACE1B67-4E87-D329-A538-A0295756B19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38782F1C-24D2-94C4-D606-AC11F92101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8035905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9105A9C-D224-759E-91C1-88B9D6D1C801}"/>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33BD3407-6811-F4B0-A1B6-52D2AE28C4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64</a:t>
            </a:fld>
            <a:endParaRPr lang="es-ES" altLang="es-ES"/>
          </a:p>
        </p:txBody>
      </p:sp>
      <p:sp>
        <p:nvSpPr>
          <p:cNvPr id="65539" name="Rectangle 2">
            <a:extLst>
              <a:ext uri="{FF2B5EF4-FFF2-40B4-BE49-F238E27FC236}">
                <a16:creationId xmlns:a16="http://schemas.microsoft.com/office/drawing/2014/main" xmlns="" id="{10D141ED-B5DA-C4F7-0C1F-18E8FE747A8A}"/>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0360D7DA-61AD-CAFC-76B0-786884AAE0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5285035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6F71F94-ED6F-D6D9-5C85-4E40C8D66648}"/>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E264AF55-B79F-7C0C-6A88-24342BD7D6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65</a:t>
            </a:fld>
            <a:endParaRPr lang="es-ES" altLang="es-ES"/>
          </a:p>
        </p:txBody>
      </p:sp>
      <p:sp>
        <p:nvSpPr>
          <p:cNvPr id="65539" name="Rectangle 2">
            <a:extLst>
              <a:ext uri="{FF2B5EF4-FFF2-40B4-BE49-F238E27FC236}">
                <a16:creationId xmlns:a16="http://schemas.microsoft.com/office/drawing/2014/main" xmlns="" id="{EAFC8CBA-0F06-001F-D82A-C95766AA2EE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E709D0B6-9BD0-922F-462F-4158C03360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41529326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9269B0B-2548-CCDD-D13B-A35AA8DB8502}"/>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53B9867A-8071-5EC3-D4A6-97612E7830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66</a:t>
            </a:fld>
            <a:endParaRPr lang="es-ES" altLang="es-ES"/>
          </a:p>
        </p:txBody>
      </p:sp>
      <p:sp>
        <p:nvSpPr>
          <p:cNvPr id="65539" name="Rectangle 2">
            <a:extLst>
              <a:ext uri="{FF2B5EF4-FFF2-40B4-BE49-F238E27FC236}">
                <a16:creationId xmlns:a16="http://schemas.microsoft.com/office/drawing/2014/main" xmlns="" id="{BDCCBEB0-1579-28B1-F01F-BA8AE17004B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FA8F3A76-4DAC-F56B-714C-A61E18627A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24223251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561F8B-D491-1FA9-FCE8-3052E87E020B}"/>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28C93CE7-2EDA-11B6-EBDD-583E8BCA92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67</a:t>
            </a:fld>
            <a:endParaRPr lang="es-ES" altLang="es-ES"/>
          </a:p>
        </p:txBody>
      </p:sp>
      <p:sp>
        <p:nvSpPr>
          <p:cNvPr id="65539" name="Rectangle 2">
            <a:extLst>
              <a:ext uri="{FF2B5EF4-FFF2-40B4-BE49-F238E27FC236}">
                <a16:creationId xmlns:a16="http://schemas.microsoft.com/office/drawing/2014/main" xmlns="" id="{91F40B40-AA34-985A-A4AA-ED7FA47C349B}"/>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B449B7C4-35F2-D0B4-C158-CAEA64B17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84821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D2A293F-97B6-B9CE-D169-EFF4DBFCFC1E}"/>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D1C0C73E-F1A4-7117-D519-FC33D2E57A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68</a:t>
            </a:fld>
            <a:endParaRPr lang="es-ES" altLang="es-ES"/>
          </a:p>
        </p:txBody>
      </p:sp>
      <p:sp>
        <p:nvSpPr>
          <p:cNvPr id="65539" name="Rectangle 2">
            <a:extLst>
              <a:ext uri="{FF2B5EF4-FFF2-40B4-BE49-F238E27FC236}">
                <a16:creationId xmlns:a16="http://schemas.microsoft.com/office/drawing/2014/main" xmlns="" id="{C6657B45-BA3D-49AD-9E38-78A11FE6552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7804E111-4C55-4674-D1EF-89D0F5FBB7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7993092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1B58C7-D743-64AF-801B-B492036CCAA1}"/>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01390751-EC9C-3AC4-9E2B-D7BC9ADB0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69</a:t>
            </a:fld>
            <a:endParaRPr lang="es-ES" altLang="es-ES"/>
          </a:p>
        </p:txBody>
      </p:sp>
      <p:sp>
        <p:nvSpPr>
          <p:cNvPr id="65539" name="Rectangle 2">
            <a:extLst>
              <a:ext uri="{FF2B5EF4-FFF2-40B4-BE49-F238E27FC236}">
                <a16:creationId xmlns:a16="http://schemas.microsoft.com/office/drawing/2014/main" xmlns="" id="{E122E457-C655-5C2F-FCD3-CE89EFA88894}"/>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F7922705-A30E-2B53-E0D5-12E6468C8E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2788787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D311844-7A05-597E-F6B9-46F043FC0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A7F977F-B9C7-A0AB-5E3C-340274A9DD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69946E5-8EF1-EAA8-7194-0160B50E7882}"/>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xmlns="" id="{2204C632-796E-1FFB-E266-56F8BCD7F780}"/>
              </a:ext>
            </a:extLst>
          </p:cNvPr>
          <p:cNvSpPr>
            <a:spLocks noGrp="1"/>
          </p:cNvSpPr>
          <p:nvPr>
            <p:ph type="sldNum" sz="quarter" idx="10"/>
          </p:nvPr>
        </p:nvSpPr>
        <p:spPr/>
        <p:txBody>
          <a:bodyPr/>
          <a:lstStyle/>
          <a:p>
            <a:fld id="{B4A55CF2-256D-44FD-9430-5B63A079CF51}" type="slidenum">
              <a:rPr lang="es-ES" smtClean="0"/>
              <a:t>7</a:t>
            </a:fld>
            <a:endParaRPr lang="es-ES"/>
          </a:p>
        </p:txBody>
      </p:sp>
    </p:spTree>
    <p:extLst>
      <p:ext uri="{BB962C8B-B14F-4D97-AF65-F5344CB8AC3E}">
        <p14:creationId xmlns:p14="http://schemas.microsoft.com/office/powerpoint/2010/main" val="17475784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46A4B1-1EC7-A90F-0628-ABED03AF5577}"/>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8E7E022B-483D-A6D7-2F2E-E878F62B9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70</a:t>
            </a:fld>
            <a:endParaRPr lang="es-ES" altLang="es-ES"/>
          </a:p>
        </p:txBody>
      </p:sp>
      <p:sp>
        <p:nvSpPr>
          <p:cNvPr id="65539" name="Rectangle 2">
            <a:extLst>
              <a:ext uri="{FF2B5EF4-FFF2-40B4-BE49-F238E27FC236}">
                <a16:creationId xmlns:a16="http://schemas.microsoft.com/office/drawing/2014/main" xmlns="" id="{92CF3D47-E1B5-7712-8C04-00517AA6310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67070897-CEA7-BF5B-B0F6-2CD2FC8C0B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2951071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8A3656-180B-6D17-7242-D3C305051A0B}"/>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A9AACE77-CEE3-8AAD-55CC-1A76B8ECCE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71</a:t>
            </a:fld>
            <a:endParaRPr lang="es-ES" altLang="es-ES"/>
          </a:p>
        </p:txBody>
      </p:sp>
      <p:sp>
        <p:nvSpPr>
          <p:cNvPr id="65539" name="Rectangle 2">
            <a:extLst>
              <a:ext uri="{FF2B5EF4-FFF2-40B4-BE49-F238E27FC236}">
                <a16:creationId xmlns:a16="http://schemas.microsoft.com/office/drawing/2014/main" xmlns="" id="{C94AAB5D-4766-CE58-BD7C-0BD7B9533AA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BE401C3F-A8B1-060F-A44D-247B892443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80738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C34A92-9D04-1F95-F671-4AE4CD28FBC2}"/>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708ED1C0-4335-A9E1-9A7F-9B405FB135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72</a:t>
            </a:fld>
            <a:endParaRPr lang="es-ES" altLang="es-ES"/>
          </a:p>
        </p:txBody>
      </p:sp>
      <p:sp>
        <p:nvSpPr>
          <p:cNvPr id="65539" name="Rectangle 2">
            <a:extLst>
              <a:ext uri="{FF2B5EF4-FFF2-40B4-BE49-F238E27FC236}">
                <a16:creationId xmlns:a16="http://schemas.microsoft.com/office/drawing/2014/main" xmlns="" id="{D51FA593-3D18-B2F1-F196-E46576C79EE2}"/>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21505149-805A-A75C-6C67-A97D8C4FBE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40387741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5D4E5F0-43FA-5CFC-AF12-1C1DCAF7F88E}"/>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20A9C616-5D74-7166-4988-DEEBA2CD01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73</a:t>
            </a:fld>
            <a:endParaRPr lang="es-ES" altLang="es-ES"/>
          </a:p>
        </p:txBody>
      </p:sp>
      <p:sp>
        <p:nvSpPr>
          <p:cNvPr id="65539" name="Rectangle 2">
            <a:extLst>
              <a:ext uri="{FF2B5EF4-FFF2-40B4-BE49-F238E27FC236}">
                <a16:creationId xmlns:a16="http://schemas.microsoft.com/office/drawing/2014/main" xmlns="" id="{BB28C54A-4D74-046B-F678-3B38C7F1D604}"/>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A358C723-CECE-308B-89C8-B982A48F15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7612616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406B27-295C-49F4-11F2-C9967796DD03}"/>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8969047E-8E90-C9EC-6698-A592882503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74</a:t>
            </a:fld>
            <a:endParaRPr lang="es-ES" altLang="es-ES"/>
          </a:p>
        </p:txBody>
      </p:sp>
      <p:sp>
        <p:nvSpPr>
          <p:cNvPr id="65539" name="Rectangle 2">
            <a:extLst>
              <a:ext uri="{FF2B5EF4-FFF2-40B4-BE49-F238E27FC236}">
                <a16:creationId xmlns:a16="http://schemas.microsoft.com/office/drawing/2014/main" xmlns="" id="{7FEAD14E-CB2D-E62E-801F-E9962638DA8C}"/>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C48C9265-850C-3BFB-87FD-86E9AF2579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39703933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A31105-ECA2-E717-D852-FB4A50A8E169}"/>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176E5735-BA38-8BF9-0588-3A9B565CE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75</a:t>
            </a:fld>
            <a:endParaRPr lang="es-ES" altLang="es-ES"/>
          </a:p>
        </p:txBody>
      </p:sp>
      <p:sp>
        <p:nvSpPr>
          <p:cNvPr id="65539" name="Rectangle 2">
            <a:extLst>
              <a:ext uri="{FF2B5EF4-FFF2-40B4-BE49-F238E27FC236}">
                <a16:creationId xmlns:a16="http://schemas.microsoft.com/office/drawing/2014/main" xmlns="" id="{DCED7C34-B98D-F50C-2756-B127886C8902}"/>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2A89546C-1601-2EC9-A13C-517BFB0927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9462040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E5C2194-03CF-FD84-B5E0-51AC998C5724}"/>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C8A2C9FD-032E-68B3-54B2-BCB6621A19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76</a:t>
            </a:fld>
            <a:endParaRPr lang="es-ES" altLang="es-ES"/>
          </a:p>
        </p:txBody>
      </p:sp>
      <p:sp>
        <p:nvSpPr>
          <p:cNvPr id="65539" name="Rectangle 2">
            <a:extLst>
              <a:ext uri="{FF2B5EF4-FFF2-40B4-BE49-F238E27FC236}">
                <a16:creationId xmlns:a16="http://schemas.microsoft.com/office/drawing/2014/main" xmlns="" id="{7A290E9D-CE93-8140-5903-4B21925D7E0C}"/>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601B8F39-EBD8-B714-00E0-E6D252A151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2620838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47ECF8-C605-B753-0735-F104B60A7732}"/>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047E2F53-37BE-D65A-5D38-09B5F57B82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77</a:t>
            </a:fld>
            <a:endParaRPr lang="es-ES" altLang="es-ES"/>
          </a:p>
        </p:txBody>
      </p:sp>
      <p:sp>
        <p:nvSpPr>
          <p:cNvPr id="65539" name="Rectangle 2">
            <a:extLst>
              <a:ext uri="{FF2B5EF4-FFF2-40B4-BE49-F238E27FC236}">
                <a16:creationId xmlns:a16="http://schemas.microsoft.com/office/drawing/2014/main" xmlns="" id="{9B4D688C-F8F4-1CD6-8624-85B7D5DEEB6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12E3148A-A3E1-6F86-3967-3EACBD28C2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976091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6D68E15-8479-C87E-E3F2-10EB9195E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E4452A3-D907-20A2-3FE7-B92E5F4F8D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1685976-E8E3-1FCC-04C0-6B66976D9E30}"/>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xmlns="" id="{2692AD88-3CFF-AA74-AC53-916398E494FF}"/>
              </a:ext>
            </a:extLst>
          </p:cNvPr>
          <p:cNvSpPr>
            <a:spLocks noGrp="1"/>
          </p:cNvSpPr>
          <p:nvPr>
            <p:ph type="sldNum" sz="quarter" idx="10"/>
          </p:nvPr>
        </p:nvSpPr>
        <p:spPr/>
        <p:txBody>
          <a:bodyPr/>
          <a:lstStyle/>
          <a:p>
            <a:fld id="{B4A55CF2-256D-44FD-9430-5B63A079CF51}" type="slidenum">
              <a:rPr lang="es-ES" smtClean="0"/>
              <a:t>8</a:t>
            </a:fld>
            <a:endParaRPr lang="es-ES"/>
          </a:p>
        </p:txBody>
      </p:sp>
    </p:spTree>
    <p:extLst>
      <p:ext uri="{BB962C8B-B14F-4D97-AF65-F5344CB8AC3E}">
        <p14:creationId xmlns:p14="http://schemas.microsoft.com/office/powerpoint/2010/main" val="1766073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8FCF1C-491D-CA15-EC0F-3A4F4B78719C}"/>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xmlns="" id="{458E1CAE-1B33-FC70-B227-1129193B4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Gothic" panose="020B0502020202020204" pitchFamily="34" charset="0"/>
              </a:defRPr>
            </a:lvl1pPr>
            <a:lvl2pPr marL="749300" indent="-288925">
              <a:spcBef>
                <a:spcPct val="30000"/>
              </a:spcBef>
              <a:defRPr sz="1200">
                <a:solidFill>
                  <a:schemeClr val="tx1"/>
                </a:solidFill>
                <a:latin typeface="Century Gothic" panose="020B0502020202020204" pitchFamily="34" charset="0"/>
              </a:defRPr>
            </a:lvl2pPr>
            <a:lvl3pPr marL="1155700" indent="-228600">
              <a:spcBef>
                <a:spcPct val="30000"/>
              </a:spcBef>
              <a:defRPr sz="1200">
                <a:solidFill>
                  <a:schemeClr val="tx1"/>
                </a:solidFill>
                <a:latin typeface="Century Gothic" panose="020B0502020202020204" pitchFamily="34" charset="0"/>
              </a:defRPr>
            </a:lvl3pPr>
            <a:lvl4pPr marL="1619250" indent="-228600">
              <a:spcBef>
                <a:spcPct val="30000"/>
              </a:spcBef>
              <a:defRPr sz="1200">
                <a:solidFill>
                  <a:schemeClr val="tx1"/>
                </a:solidFill>
                <a:latin typeface="Century Gothic" panose="020B0502020202020204" pitchFamily="34" charset="0"/>
              </a:defRPr>
            </a:lvl4pPr>
            <a:lvl5pPr marL="2082800" indent="-228600">
              <a:spcBef>
                <a:spcPct val="30000"/>
              </a:spcBef>
              <a:defRPr sz="1200">
                <a:solidFill>
                  <a:schemeClr val="tx1"/>
                </a:solidFill>
                <a:latin typeface="Century Gothic" panose="020B0502020202020204" pitchFamily="34" charset="0"/>
              </a:defRPr>
            </a:lvl5pPr>
            <a:lvl6pPr marL="2540000" indent="-228600" eaLnBrk="0" fontAlgn="base" hangingPunct="0">
              <a:spcBef>
                <a:spcPct val="30000"/>
              </a:spcBef>
              <a:spcAft>
                <a:spcPct val="0"/>
              </a:spcAft>
              <a:defRPr sz="1200">
                <a:solidFill>
                  <a:schemeClr val="tx1"/>
                </a:solidFill>
                <a:latin typeface="Century Gothic" panose="020B0502020202020204" pitchFamily="34" charset="0"/>
              </a:defRPr>
            </a:lvl6pPr>
            <a:lvl7pPr marL="2997200" indent="-228600" eaLnBrk="0" fontAlgn="base" hangingPunct="0">
              <a:spcBef>
                <a:spcPct val="30000"/>
              </a:spcBef>
              <a:spcAft>
                <a:spcPct val="0"/>
              </a:spcAft>
              <a:defRPr sz="1200">
                <a:solidFill>
                  <a:schemeClr val="tx1"/>
                </a:solidFill>
                <a:latin typeface="Century Gothic" panose="020B0502020202020204" pitchFamily="34" charset="0"/>
              </a:defRPr>
            </a:lvl7pPr>
            <a:lvl8pPr marL="3454400" indent="-228600" eaLnBrk="0" fontAlgn="base" hangingPunct="0">
              <a:spcBef>
                <a:spcPct val="30000"/>
              </a:spcBef>
              <a:spcAft>
                <a:spcPct val="0"/>
              </a:spcAft>
              <a:defRPr sz="1200">
                <a:solidFill>
                  <a:schemeClr val="tx1"/>
                </a:solidFill>
                <a:latin typeface="Century Gothic" panose="020B0502020202020204" pitchFamily="34" charset="0"/>
              </a:defRPr>
            </a:lvl8pPr>
            <a:lvl9pPr marL="3911600" indent="-228600" eaLnBrk="0" fontAlgn="base" hangingPunct="0">
              <a:spcBef>
                <a:spcPct val="30000"/>
              </a:spcBef>
              <a:spcAft>
                <a:spcPct val="0"/>
              </a:spcAft>
              <a:defRPr sz="1200">
                <a:solidFill>
                  <a:schemeClr val="tx1"/>
                </a:solidFill>
                <a:latin typeface="Century Gothic" panose="020B0502020202020204" pitchFamily="34" charset="0"/>
              </a:defRPr>
            </a:lvl9pPr>
          </a:lstStyle>
          <a:p>
            <a:pPr>
              <a:spcBef>
                <a:spcPct val="0"/>
              </a:spcBef>
            </a:pPr>
            <a:fld id="{ACA96EFE-CC2F-455C-B147-49A912F2C8B0}" type="slidenum">
              <a:rPr lang="es-ES" altLang="es-ES"/>
              <a:pPr>
                <a:spcBef>
                  <a:spcPct val="0"/>
                </a:spcBef>
              </a:pPr>
              <a:t>9</a:t>
            </a:fld>
            <a:endParaRPr lang="es-ES" altLang="es-ES"/>
          </a:p>
        </p:txBody>
      </p:sp>
      <p:sp>
        <p:nvSpPr>
          <p:cNvPr id="65539" name="Rectangle 2">
            <a:extLst>
              <a:ext uri="{FF2B5EF4-FFF2-40B4-BE49-F238E27FC236}">
                <a16:creationId xmlns:a16="http://schemas.microsoft.com/office/drawing/2014/main" xmlns="" id="{E2CD5F5C-BBCE-CDBD-47FD-2CF8C81ACD5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847E8F96-BA7E-BB04-ABE8-CD83BB306A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extLst>
      <p:ext uri="{BB962C8B-B14F-4D97-AF65-F5344CB8AC3E}">
        <p14:creationId xmlns:p14="http://schemas.microsoft.com/office/powerpoint/2010/main" val="1530150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25FC78-A1E5-E91E-E863-1B5AF9E8F56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FED1AC77-127C-641D-CE68-85D7898046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16A63131-218E-7117-0DF6-2BC7E769D5B5}"/>
              </a:ext>
            </a:extLst>
          </p:cNvPr>
          <p:cNvSpPr>
            <a:spLocks noGrp="1"/>
          </p:cNvSpPr>
          <p:nvPr>
            <p:ph type="dt" sz="half" idx="10"/>
          </p:nvPr>
        </p:nvSpPr>
        <p:spPr/>
        <p:txBody>
          <a:bodyPr/>
          <a:lstStyle/>
          <a:p>
            <a:fld id="{F4AF0A85-02E4-4AE4-8DAF-13FA1A710C37}" type="datetimeFigureOut">
              <a:rPr lang="es-ES" smtClean="0"/>
              <a:t>30/03/2025</a:t>
            </a:fld>
            <a:endParaRPr lang="es-ES"/>
          </a:p>
        </p:txBody>
      </p:sp>
      <p:sp>
        <p:nvSpPr>
          <p:cNvPr id="5" name="Marcador de pie de página 4">
            <a:extLst>
              <a:ext uri="{FF2B5EF4-FFF2-40B4-BE49-F238E27FC236}">
                <a16:creationId xmlns:a16="http://schemas.microsoft.com/office/drawing/2014/main" xmlns="" id="{ECFD33B3-6704-3F46-54AF-15C45ED82C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8CAB1D98-CA98-C699-B6AC-0947CB7E5616}"/>
              </a:ext>
            </a:extLst>
          </p:cNvPr>
          <p:cNvSpPr>
            <a:spLocks noGrp="1"/>
          </p:cNvSpPr>
          <p:nvPr>
            <p:ph type="sldNum" sz="quarter" idx="12"/>
          </p:nvPr>
        </p:nvSpPr>
        <p:spPr/>
        <p:txBody>
          <a:bodyPr/>
          <a:lstStyle/>
          <a:p>
            <a:fld id="{7E95B6BA-7A62-446A-AEEC-F6DD742B0A78}" type="slidenum">
              <a:rPr lang="es-ES" smtClean="0"/>
              <a:t>‹Nº›</a:t>
            </a:fld>
            <a:endParaRPr lang="es-ES"/>
          </a:p>
        </p:txBody>
      </p:sp>
    </p:spTree>
    <p:extLst>
      <p:ext uri="{BB962C8B-B14F-4D97-AF65-F5344CB8AC3E}">
        <p14:creationId xmlns:p14="http://schemas.microsoft.com/office/powerpoint/2010/main" val="146592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BDF08E4-E7E5-9C52-6C08-B1F5B7A5837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FF16F057-B1E2-2FF4-2C9F-89519140448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6A5862A8-05D5-FAD1-0977-1B9295BDA7DE}"/>
              </a:ext>
            </a:extLst>
          </p:cNvPr>
          <p:cNvSpPr>
            <a:spLocks noGrp="1"/>
          </p:cNvSpPr>
          <p:nvPr>
            <p:ph type="dt" sz="half" idx="10"/>
          </p:nvPr>
        </p:nvSpPr>
        <p:spPr/>
        <p:txBody>
          <a:bodyPr/>
          <a:lstStyle/>
          <a:p>
            <a:fld id="{F4AF0A85-02E4-4AE4-8DAF-13FA1A710C37}" type="datetimeFigureOut">
              <a:rPr lang="es-ES" smtClean="0"/>
              <a:t>30/03/2025</a:t>
            </a:fld>
            <a:endParaRPr lang="es-ES"/>
          </a:p>
        </p:txBody>
      </p:sp>
      <p:sp>
        <p:nvSpPr>
          <p:cNvPr id="5" name="Marcador de pie de página 4">
            <a:extLst>
              <a:ext uri="{FF2B5EF4-FFF2-40B4-BE49-F238E27FC236}">
                <a16:creationId xmlns:a16="http://schemas.microsoft.com/office/drawing/2014/main" xmlns="" id="{314AD059-DC42-54E0-8C44-0A04E212BE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D4DF4B61-0585-808B-07DD-BEB785C453E8}"/>
              </a:ext>
            </a:extLst>
          </p:cNvPr>
          <p:cNvSpPr>
            <a:spLocks noGrp="1"/>
          </p:cNvSpPr>
          <p:nvPr>
            <p:ph type="sldNum" sz="quarter" idx="12"/>
          </p:nvPr>
        </p:nvSpPr>
        <p:spPr/>
        <p:txBody>
          <a:bodyPr/>
          <a:lstStyle/>
          <a:p>
            <a:fld id="{7E95B6BA-7A62-446A-AEEC-F6DD742B0A78}" type="slidenum">
              <a:rPr lang="es-ES" smtClean="0"/>
              <a:t>‹Nº›</a:t>
            </a:fld>
            <a:endParaRPr lang="es-ES"/>
          </a:p>
        </p:txBody>
      </p:sp>
    </p:spTree>
    <p:extLst>
      <p:ext uri="{BB962C8B-B14F-4D97-AF65-F5344CB8AC3E}">
        <p14:creationId xmlns:p14="http://schemas.microsoft.com/office/powerpoint/2010/main" val="161042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52ACCD6-745D-5FD1-135B-FED7D2EF1E6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265FFDE1-F516-76E9-2F55-64D6A42D11A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FBFE8A5-D056-CD92-6507-A42A57EC2491}"/>
              </a:ext>
            </a:extLst>
          </p:cNvPr>
          <p:cNvSpPr>
            <a:spLocks noGrp="1"/>
          </p:cNvSpPr>
          <p:nvPr>
            <p:ph type="dt" sz="half" idx="10"/>
          </p:nvPr>
        </p:nvSpPr>
        <p:spPr/>
        <p:txBody>
          <a:bodyPr/>
          <a:lstStyle/>
          <a:p>
            <a:fld id="{F4AF0A85-02E4-4AE4-8DAF-13FA1A710C37}" type="datetimeFigureOut">
              <a:rPr lang="es-ES" smtClean="0"/>
              <a:t>30/03/2025</a:t>
            </a:fld>
            <a:endParaRPr lang="es-ES"/>
          </a:p>
        </p:txBody>
      </p:sp>
      <p:sp>
        <p:nvSpPr>
          <p:cNvPr id="5" name="Marcador de pie de página 4">
            <a:extLst>
              <a:ext uri="{FF2B5EF4-FFF2-40B4-BE49-F238E27FC236}">
                <a16:creationId xmlns:a16="http://schemas.microsoft.com/office/drawing/2014/main" xmlns="" id="{304D6C88-337C-36CF-A8DD-AAC3FFBA76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0BC4C991-4747-3B59-74BA-241E269410EA}"/>
              </a:ext>
            </a:extLst>
          </p:cNvPr>
          <p:cNvSpPr>
            <a:spLocks noGrp="1"/>
          </p:cNvSpPr>
          <p:nvPr>
            <p:ph type="sldNum" sz="quarter" idx="12"/>
          </p:nvPr>
        </p:nvSpPr>
        <p:spPr/>
        <p:txBody>
          <a:bodyPr/>
          <a:lstStyle/>
          <a:p>
            <a:fld id="{7E95B6BA-7A62-446A-AEEC-F6DD742B0A78}" type="slidenum">
              <a:rPr lang="es-ES" smtClean="0"/>
              <a:t>‹Nº›</a:t>
            </a:fld>
            <a:endParaRPr lang="es-ES"/>
          </a:p>
        </p:txBody>
      </p:sp>
    </p:spTree>
    <p:extLst>
      <p:ext uri="{BB962C8B-B14F-4D97-AF65-F5344CB8AC3E}">
        <p14:creationId xmlns:p14="http://schemas.microsoft.com/office/powerpoint/2010/main" val="460868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29138" y="200025"/>
            <a:ext cx="10251833" cy="495300"/>
          </a:xfrm>
          <a:prstGeom prst="rect">
            <a:avLst/>
          </a:prstGeom>
        </p:spPr>
        <p:txBody>
          <a:bodyPr/>
          <a:lstStyle>
            <a:lvl1pPr>
              <a:defRPr>
                <a:latin typeface="Century Gothic" panose="020B0502020202020204" pitchFamily="34" charset="0"/>
              </a:defRPr>
            </a:lvl1pPr>
          </a:lstStyle>
          <a:p>
            <a:r>
              <a:rPr lang="es-ES"/>
              <a:t>Haga clic para modificar el estilo de título del patrón</a:t>
            </a:r>
          </a:p>
        </p:txBody>
      </p:sp>
      <p:sp>
        <p:nvSpPr>
          <p:cNvPr id="3" name="2 Marcador de tabla"/>
          <p:cNvSpPr>
            <a:spLocks noGrp="1"/>
          </p:cNvSpPr>
          <p:nvPr>
            <p:ph type="tbl" idx="1"/>
          </p:nvPr>
        </p:nvSpPr>
        <p:spPr>
          <a:xfrm>
            <a:off x="609600" y="1052513"/>
            <a:ext cx="11246338" cy="5480050"/>
          </a:xfrm>
        </p:spPr>
        <p:txBody>
          <a:bodyPr/>
          <a:lstStyle/>
          <a:p>
            <a:pPr lvl="0"/>
            <a:endParaRPr lang="es-ES" noProof="0"/>
          </a:p>
        </p:txBody>
      </p:sp>
    </p:spTree>
    <p:extLst>
      <p:ext uri="{BB962C8B-B14F-4D97-AF65-F5344CB8AC3E}">
        <p14:creationId xmlns:p14="http://schemas.microsoft.com/office/powerpoint/2010/main" val="26490581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xmlns=""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7A2065B-06FF-4991-9F8A-4BE25457B479}"/>
              </a:ext>
            </a:extLst>
          </p:cNvPr>
          <p:cNvSpPr>
            <a:spLocks noGrp="1"/>
          </p:cNvSpPr>
          <p:nvPr>
            <p:ph type="dt" sz="half" idx="10"/>
          </p:nvPr>
        </p:nvSpPr>
        <p:spPr/>
        <p:txBody>
          <a:bodyPr/>
          <a:lstStyle/>
          <a:p>
            <a:fld id="{6444479B-705B-4489-957E-7E8A228BDFA0}" type="datetime1">
              <a:rPr lang="en-US" smtClean="0"/>
              <a:t>3/30/2025</a:t>
            </a:fld>
            <a:endParaRPr lang="en-US"/>
          </a:p>
        </p:txBody>
      </p:sp>
      <p:sp>
        <p:nvSpPr>
          <p:cNvPr id="5" name="Footer Placeholder 4">
            <a:extLst>
              <a:ext uri="{FF2B5EF4-FFF2-40B4-BE49-F238E27FC236}">
                <a16:creationId xmlns:a16="http://schemas.microsoft.com/office/drawing/2014/main" xmlns=""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EE5DA9-2D04-4850-AB9F-BD353816504A}"/>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081941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C7C8FC-AAEA-4AB6-9DB5-2503F58F0E69}"/>
              </a:ext>
            </a:extLst>
          </p:cNvPr>
          <p:cNvSpPr>
            <a:spLocks noGrp="1"/>
          </p:cNvSpPr>
          <p:nvPr>
            <p:ph type="dt" sz="half" idx="10"/>
          </p:nvPr>
        </p:nvSpPr>
        <p:spPr/>
        <p:txBody>
          <a:bodyPr/>
          <a:lstStyle/>
          <a:p>
            <a:fld id="{9F89F774-3FA6-43B8-9241-99959C8FD463}" type="datetime1">
              <a:rPr lang="en-US" smtClean="0"/>
              <a:t>3/30/2025</a:t>
            </a:fld>
            <a:endParaRPr lang="en-US"/>
          </a:p>
        </p:txBody>
      </p:sp>
      <p:sp>
        <p:nvSpPr>
          <p:cNvPr id="5" name="Footer Placeholder 4">
            <a:extLst>
              <a:ext uri="{FF2B5EF4-FFF2-40B4-BE49-F238E27FC236}">
                <a16:creationId xmlns:a16="http://schemas.microsoft.com/office/drawing/2014/main" xmlns=""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030CE6-9124-4B3A-A912-AE16B5C34003}"/>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42524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xmlns=""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8585CC9-BAD3-4807-90BB-97DA2D6A6BE2}"/>
              </a:ext>
            </a:extLst>
          </p:cNvPr>
          <p:cNvSpPr>
            <a:spLocks noGrp="1"/>
          </p:cNvSpPr>
          <p:nvPr>
            <p:ph type="dt" sz="half" idx="10"/>
          </p:nvPr>
        </p:nvSpPr>
        <p:spPr/>
        <p:txBody>
          <a:bodyPr/>
          <a:lstStyle/>
          <a:p>
            <a:fld id="{F9504452-5DCC-4FE2-A5C9-8A5EF6714D65}" type="datetime1">
              <a:rPr lang="en-US" smtClean="0"/>
              <a:t>3/30/2025</a:t>
            </a:fld>
            <a:endParaRPr lang="en-US"/>
          </a:p>
        </p:txBody>
      </p:sp>
      <p:sp>
        <p:nvSpPr>
          <p:cNvPr id="5" name="Footer Placeholder 4">
            <a:extLst>
              <a:ext uri="{FF2B5EF4-FFF2-40B4-BE49-F238E27FC236}">
                <a16:creationId xmlns:a16="http://schemas.microsoft.com/office/drawing/2014/main" xmlns=""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0EBC3D-3277-4D34-9F67-71040C21E3B3}"/>
              </a:ext>
            </a:extLst>
          </p:cNvPr>
          <p:cNvSpPr>
            <a:spLocks noGrp="1"/>
          </p:cNvSpPr>
          <p:nvPr>
            <p:ph type="sldNum" sz="quarter" idx="12"/>
          </p:nvPr>
        </p:nvSpPr>
        <p:spPr/>
        <p:txBody>
          <a:bodyPr/>
          <a:lstStyle/>
          <a:p>
            <a:fld id="{70C12960-6E85-460F-B6E3-5B82CB31AF3D}" type="slidenum">
              <a:rPr lang="en-US" smtClean="0"/>
              <a:t>‹Nº›</a:t>
            </a:fld>
            <a:endParaRPr lang="en-US"/>
          </a:p>
        </p:txBody>
      </p:sp>
      <p:cxnSp>
        <p:nvCxnSpPr>
          <p:cNvPr id="7" name="Straight Connector 6">
            <a:extLst>
              <a:ext uri="{FF2B5EF4-FFF2-40B4-BE49-F238E27FC236}">
                <a16:creationId xmlns:a16="http://schemas.microsoft.com/office/drawing/2014/main" xmlns="" id="{FF05EAE5-4812-F718-6D75-9627884180BF}"/>
              </a:ext>
              <a:ext uri="{C183D7F6-B498-43B3-948B-1728B52AA6E4}">
                <adec:decorative xmlns:adec="http://schemas.microsoft.com/office/drawing/2017/decorative" xmlns=""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962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6F67CAC-53E4-44AF-BEAC-8FFB96F05A86}"/>
              </a:ext>
            </a:extLst>
          </p:cNvPr>
          <p:cNvSpPr>
            <a:spLocks noGrp="1"/>
          </p:cNvSpPr>
          <p:nvPr>
            <p:ph type="dt" sz="half" idx="10"/>
          </p:nvPr>
        </p:nvSpPr>
        <p:spPr/>
        <p:txBody>
          <a:bodyPr/>
          <a:lstStyle/>
          <a:p>
            <a:fld id="{E579ABC2-0180-4F3A-A895-A85BC724D472}" type="datetime1">
              <a:rPr lang="en-US" smtClean="0"/>
              <a:t>3/30/2025</a:t>
            </a:fld>
            <a:endParaRPr lang="en-US"/>
          </a:p>
        </p:txBody>
      </p:sp>
      <p:sp>
        <p:nvSpPr>
          <p:cNvPr id="6" name="Footer Placeholder 5">
            <a:extLst>
              <a:ext uri="{FF2B5EF4-FFF2-40B4-BE49-F238E27FC236}">
                <a16:creationId xmlns:a16="http://schemas.microsoft.com/office/drawing/2014/main" xmlns=""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C5F008B-58BB-45FF-923F-5909DAB49D34}"/>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406471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DEA255A-4CB5-40CA-B756-1AA5E27C20BF}"/>
              </a:ext>
            </a:extLst>
          </p:cNvPr>
          <p:cNvSpPr>
            <a:spLocks noGrp="1"/>
          </p:cNvSpPr>
          <p:nvPr>
            <p:ph type="dt" sz="half" idx="10"/>
          </p:nvPr>
        </p:nvSpPr>
        <p:spPr/>
        <p:txBody>
          <a:bodyPr/>
          <a:lstStyle/>
          <a:p>
            <a:fld id="{6AEEA9BA-4E8F-439E-BEA4-91FBA01E3F5F}" type="datetime1">
              <a:rPr lang="en-US" smtClean="0"/>
              <a:t>3/30/2025</a:t>
            </a:fld>
            <a:endParaRPr lang="en-US"/>
          </a:p>
        </p:txBody>
      </p:sp>
      <p:sp>
        <p:nvSpPr>
          <p:cNvPr id="8" name="Footer Placeholder 7">
            <a:extLst>
              <a:ext uri="{FF2B5EF4-FFF2-40B4-BE49-F238E27FC236}">
                <a16:creationId xmlns:a16="http://schemas.microsoft.com/office/drawing/2014/main" xmlns=""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A5ACC97-44C1-4887-909B-E6732D3C1FFE}"/>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776855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7D313-943A-47E0-8A7A-DFFBCC297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3AC25A7-81C8-4AA1-AD9F-C78A451FDE2E}"/>
              </a:ext>
            </a:extLst>
          </p:cNvPr>
          <p:cNvSpPr>
            <a:spLocks noGrp="1"/>
          </p:cNvSpPr>
          <p:nvPr>
            <p:ph type="dt" sz="half" idx="10"/>
          </p:nvPr>
        </p:nvSpPr>
        <p:spPr/>
        <p:txBody>
          <a:bodyPr/>
          <a:lstStyle/>
          <a:p>
            <a:fld id="{BE15BF18-0007-481C-AA29-413124BC3EE7}" type="datetime1">
              <a:rPr lang="en-US" smtClean="0"/>
              <a:t>3/30/2025</a:t>
            </a:fld>
            <a:endParaRPr lang="en-US"/>
          </a:p>
        </p:txBody>
      </p:sp>
      <p:sp>
        <p:nvSpPr>
          <p:cNvPr id="4" name="Footer Placeholder 3">
            <a:extLst>
              <a:ext uri="{FF2B5EF4-FFF2-40B4-BE49-F238E27FC236}">
                <a16:creationId xmlns:a16="http://schemas.microsoft.com/office/drawing/2014/main" xmlns=""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89497C9-6B5E-46D6-8FE9-0A5E0CF7F95B}"/>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394075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xmlns=""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xmlns="" id="{92740D3C-270A-401A-810C-2F86BBBB87D4}"/>
              </a:ext>
            </a:extLst>
          </p:cNvPr>
          <p:cNvSpPr>
            <a:spLocks noGrp="1"/>
          </p:cNvSpPr>
          <p:nvPr>
            <p:ph type="dt" sz="half" idx="10"/>
          </p:nvPr>
        </p:nvSpPr>
        <p:spPr/>
        <p:txBody>
          <a:bodyPr/>
          <a:lstStyle/>
          <a:p>
            <a:fld id="{09BE9870-3748-43AD-B547-02A075CB4A1D}" type="datetime1">
              <a:rPr lang="en-US" smtClean="0"/>
              <a:t>3/30/2025</a:t>
            </a:fld>
            <a:endParaRPr lang="en-US"/>
          </a:p>
        </p:txBody>
      </p:sp>
      <p:sp>
        <p:nvSpPr>
          <p:cNvPr id="3" name="Footer Placeholder 2">
            <a:extLst>
              <a:ext uri="{FF2B5EF4-FFF2-40B4-BE49-F238E27FC236}">
                <a16:creationId xmlns:a16="http://schemas.microsoft.com/office/drawing/2014/main" xmlns=""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90CF9E-A6C6-4873-ADBE-7A2939319E58}"/>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8231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CEBB354-4202-7FC8-2204-91513775426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DCB6BF5E-AA24-D535-AA72-D7A95BC9A0E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4C7F649-C573-9044-6575-D09D1307F1AB}"/>
              </a:ext>
            </a:extLst>
          </p:cNvPr>
          <p:cNvSpPr>
            <a:spLocks noGrp="1"/>
          </p:cNvSpPr>
          <p:nvPr>
            <p:ph type="dt" sz="half" idx="10"/>
          </p:nvPr>
        </p:nvSpPr>
        <p:spPr/>
        <p:txBody>
          <a:bodyPr/>
          <a:lstStyle/>
          <a:p>
            <a:fld id="{F4AF0A85-02E4-4AE4-8DAF-13FA1A710C37}" type="datetimeFigureOut">
              <a:rPr lang="es-ES" smtClean="0"/>
              <a:t>30/03/2025</a:t>
            </a:fld>
            <a:endParaRPr lang="es-ES"/>
          </a:p>
        </p:txBody>
      </p:sp>
      <p:sp>
        <p:nvSpPr>
          <p:cNvPr id="5" name="Marcador de pie de página 4">
            <a:extLst>
              <a:ext uri="{FF2B5EF4-FFF2-40B4-BE49-F238E27FC236}">
                <a16:creationId xmlns:a16="http://schemas.microsoft.com/office/drawing/2014/main" xmlns="" id="{1359CDC9-942D-D0F5-CA51-45B3D86037D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2136B8B-94A9-4C71-2660-1D8B7FA378CA}"/>
              </a:ext>
            </a:extLst>
          </p:cNvPr>
          <p:cNvSpPr>
            <a:spLocks noGrp="1"/>
          </p:cNvSpPr>
          <p:nvPr>
            <p:ph type="sldNum" sz="quarter" idx="12"/>
          </p:nvPr>
        </p:nvSpPr>
        <p:spPr/>
        <p:txBody>
          <a:bodyPr/>
          <a:lstStyle/>
          <a:p>
            <a:fld id="{7E95B6BA-7A62-446A-AEEC-F6DD742B0A78}" type="slidenum">
              <a:rPr lang="es-ES" smtClean="0"/>
              <a:t>‹Nº›</a:t>
            </a:fld>
            <a:endParaRPr lang="es-ES"/>
          </a:p>
        </p:txBody>
      </p:sp>
    </p:spTree>
    <p:extLst>
      <p:ext uri="{BB962C8B-B14F-4D97-AF65-F5344CB8AC3E}">
        <p14:creationId xmlns:p14="http://schemas.microsoft.com/office/powerpoint/2010/main" val="675430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xmlns=""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1B7454-C1CC-46F2-A6FB-1FE786C48F49}"/>
              </a:ext>
            </a:extLst>
          </p:cNvPr>
          <p:cNvSpPr>
            <a:spLocks noGrp="1"/>
          </p:cNvSpPr>
          <p:nvPr>
            <p:ph type="dt" sz="half" idx="10"/>
          </p:nvPr>
        </p:nvSpPr>
        <p:spPr/>
        <p:txBody>
          <a:bodyPr/>
          <a:lstStyle/>
          <a:p>
            <a:fld id="{558E7897-33C5-4F1A-9307-D068E37F3DC7}" type="datetime1">
              <a:rPr lang="en-US" smtClean="0"/>
              <a:t>3/30/2025</a:t>
            </a:fld>
            <a:endParaRPr lang="en-US"/>
          </a:p>
        </p:txBody>
      </p:sp>
      <p:sp>
        <p:nvSpPr>
          <p:cNvPr id="6" name="Footer Placeholder 5">
            <a:extLst>
              <a:ext uri="{FF2B5EF4-FFF2-40B4-BE49-F238E27FC236}">
                <a16:creationId xmlns:a16="http://schemas.microsoft.com/office/drawing/2014/main" xmlns=""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D6EAB8F-7526-4CDB-B782-FAD8B3E70B0A}"/>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887739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xmlns=""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A587A0-353B-42C2-BA96-B1ADEDF642BE}"/>
              </a:ext>
            </a:extLst>
          </p:cNvPr>
          <p:cNvSpPr>
            <a:spLocks noGrp="1"/>
          </p:cNvSpPr>
          <p:nvPr>
            <p:ph type="dt" sz="half" idx="10"/>
          </p:nvPr>
        </p:nvSpPr>
        <p:spPr/>
        <p:txBody>
          <a:bodyPr/>
          <a:lstStyle/>
          <a:p>
            <a:fld id="{82E171BA-CC09-47C8-A6DF-F5C5CB59CEEC}" type="datetime1">
              <a:rPr lang="en-US" smtClean="0"/>
              <a:t>3/30/2025</a:t>
            </a:fld>
            <a:endParaRPr lang="en-US"/>
          </a:p>
        </p:txBody>
      </p:sp>
      <p:sp>
        <p:nvSpPr>
          <p:cNvPr id="6" name="Footer Placeholder 5">
            <a:extLst>
              <a:ext uri="{FF2B5EF4-FFF2-40B4-BE49-F238E27FC236}">
                <a16:creationId xmlns:a16="http://schemas.microsoft.com/office/drawing/2014/main" xmlns=""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5F7C5FD-E56A-4C66-8F23-087F95A2FD0E}"/>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322356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5E4BB7-3F30-4C31-9BB2-8EC24FC0A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9EABC7-C044-44DE-B303-55A0581DA1E8}"/>
              </a:ext>
            </a:extLst>
          </p:cNvPr>
          <p:cNvSpPr>
            <a:spLocks noGrp="1"/>
          </p:cNvSpPr>
          <p:nvPr>
            <p:ph type="dt" sz="half" idx="10"/>
          </p:nvPr>
        </p:nvSpPr>
        <p:spPr/>
        <p:txBody>
          <a:bodyPr/>
          <a:lstStyle/>
          <a:p>
            <a:fld id="{C07B66AD-7C08-490A-ADA4-B47E10FB2407}" type="datetime1">
              <a:rPr lang="en-US" smtClean="0"/>
              <a:t>3/30/2025</a:t>
            </a:fld>
            <a:endParaRPr lang="en-US"/>
          </a:p>
        </p:txBody>
      </p:sp>
      <p:sp>
        <p:nvSpPr>
          <p:cNvPr id="5" name="Footer Placeholder 4">
            <a:extLst>
              <a:ext uri="{FF2B5EF4-FFF2-40B4-BE49-F238E27FC236}">
                <a16:creationId xmlns:a16="http://schemas.microsoft.com/office/drawing/2014/main" xmlns=""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2EF915-AF64-4ECC-8B1A-B7E6A89B7917}"/>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06363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xmlns=""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D8705E-925D-4F57-8268-107CE3CF4C45}"/>
              </a:ext>
            </a:extLst>
          </p:cNvPr>
          <p:cNvSpPr>
            <a:spLocks noGrp="1"/>
          </p:cNvSpPr>
          <p:nvPr>
            <p:ph type="dt" sz="half" idx="10"/>
          </p:nvPr>
        </p:nvSpPr>
        <p:spPr/>
        <p:txBody>
          <a:bodyPr/>
          <a:lstStyle/>
          <a:p>
            <a:fld id="{05B95027-4255-49E7-9841-CD21BCC99996}" type="datetime1">
              <a:rPr lang="en-US" smtClean="0"/>
              <a:t>3/30/2025</a:t>
            </a:fld>
            <a:endParaRPr lang="en-US"/>
          </a:p>
        </p:txBody>
      </p:sp>
      <p:sp>
        <p:nvSpPr>
          <p:cNvPr id="5" name="Footer Placeholder 4">
            <a:extLst>
              <a:ext uri="{FF2B5EF4-FFF2-40B4-BE49-F238E27FC236}">
                <a16:creationId xmlns:a16="http://schemas.microsoft.com/office/drawing/2014/main" xmlns=""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5D01D1-C266-4161-A820-C084B980131C}"/>
              </a:ext>
            </a:extLst>
          </p:cNvPr>
          <p:cNvSpPr>
            <a:spLocks noGrp="1"/>
          </p:cNvSpPr>
          <p:nvPr>
            <p:ph type="sldNum" sz="quarter" idx="12"/>
          </p:nvPr>
        </p:nvSpPr>
        <p:spPr/>
        <p:txBody>
          <a:bodyPr/>
          <a:lstStyle/>
          <a:p>
            <a:fld id="{70C12960-6E85-460F-B6E3-5B82CB31AF3D}" type="slidenum">
              <a:rPr lang="en-US" smtClean="0"/>
              <a:t>‹Nº›</a:t>
            </a:fld>
            <a:endParaRPr lang="en-US"/>
          </a:p>
        </p:txBody>
      </p:sp>
      <p:cxnSp>
        <p:nvCxnSpPr>
          <p:cNvPr id="7" name="Straight Connector 6">
            <a:extLst>
              <a:ext uri="{FF2B5EF4-FFF2-40B4-BE49-F238E27FC236}">
                <a16:creationId xmlns:a16="http://schemas.microsoft.com/office/drawing/2014/main" xmlns="" id="{3230604F-219C-2DEE-830E-27274CC2FE19}"/>
              </a:ext>
              <a:ext uri="{C183D7F6-B498-43B3-948B-1728B52AA6E4}">
                <adec:decorative xmlns:adec="http://schemas.microsoft.com/office/drawing/2017/decorative" xmlns=""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67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6EA9C5-B049-86F1-3B5F-412B26B26F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BB1DA095-ECC2-EA29-6AF7-A2A345917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AD70B7E4-56D7-9B1B-9428-75868AB7729D}"/>
              </a:ext>
            </a:extLst>
          </p:cNvPr>
          <p:cNvSpPr>
            <a:spLocks noGrp="1"/>
          </p:cNvSpPr>
          <p:nvPr>
            <p:ph type="dt" sz="half" idx="10"/>
          </p:nvPr>
        </p:nvSpPr>
        <p:spPr/>
        <p:txBody>
          <a:bodyPr/>
          <a:lstStyle/>
          <a:p>
            <a:fld id="{F4AF0A85-02E4-4AE4-8DAF-13FA1A710C37}" type="datetimeFigureOut">
              <a:rPr lang="es-ES" smtClean="0"/>
              <a:t>30/03/2025</a:t>
            </a:fld>
            <a:endParaRPr lang="es-ES"/>
          </a:p>
        </p:txBody>
      </p:sp>
      <p:sp>
        <p:nvSpPr>
          <p:cNvPr id="5" name="Marcador de pie de página 4">
            <a:extLst>
              <a:ext uri="{FF2B5EF4-FFF2-40B4-BE49-F238E27FC236}">
                <a16:creationId xmlns:a16="http://schemas.microsoft.com/office/drawing/2014/main" xmlns="" id="{06E60371-0100-068A-0820-9103E7E743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659DD118-9939-FB66-1692-A3BC4131A3FC}"/>
              </a:ext>
            </a:extLst>
          </p:cNvPr>
          <p:cNvSpPr>
            <a:spLocks noGrp="1"/>
          </p:cNvSpPr>
          <p:nvPr>
            <p:ph type="sldNum" sz="quarter" idx="12"/>
          </p:nvPr>
        </p:nvSpPr>
        <p:spPr/>
        <p:txBody>
          <a:bodyPr/>
          <a:lstStyle/>
          <a:p>
            <a:fld id="{7E95B6BA-7A62-446A-AEEC-F6DD742B0A78}" type="slidenum">
              <a:rPr lang="es-ES" smtClean="0"/>
              <a:t>‹Nº›</a:t>
            </a:fld>
            <a:endParaRPr lang="es-ES"/>
          </a:p>
        </p:txBody>
      </p:sp>
    </p:spTree>
    <p:extLst>
      <p:ext uri="{BB962C8B-B14F-4D97-AF65-F5344CB8AC3E}">
        <p14:creationId xmlns:p14="http://schemas.microsoft.com/office/powerpoint/2010/main" val="281749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915B111-6D9D-6D2D-6FDD-DE6DA876B1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96812C2-1AA7-86D9-1E36-BDB1B954552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13013F8F-14DF-F71F-4DC5-B65E8F7B83F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6B6D63DF-0F0A-83A6-EEAB-EE10DAD13C03}"/>
              </a:ext>
            </a:extLst>
          </p:cNvPr>
          <p:cNvSpPr>
            <a:spLocks noGrp="1"/>
          </p:cNvSpPr>
          <p:nvPr>
            <p:ph type="dt" sz="half" idx="10"/>
          </p:nvPr>
        </p:nvSpPr>
        <p:spPr/>
        <p:txBody>
          <a:bodyPr/>
          <a:lstStyle/>
          <a:p>
            <a:fld id="{F4AF0A85-02E4-4AE4-8DAF-13FA1A710C37}" type="datetimeFigureOut">
              <a:rPr lang="es-ES" smtClean="0"/>
              <a:t>30/03/2025</a:t>
            </a:fld>
            <a:endParaRPr lang="es-ES"/>
          </a:p>
        </p:txBody>
      </p:sp>
      <p:sp>
        <p:nvSpPr>
          <p:cNvPr id="6" name="Marcador de pie de página 5">
            <a:extLst>
              <a:ext uri="{FF2B5EF4-FFF2-40B4-BE49-F238E27FC236}">
                <a16:creationId xmlns:a16="http://schemas.microsoft.com/office/drawing/2014/main" xmlns="" id="{50BE038A-5EB7-1F4D-1624-830507DC10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312894EB-604F-85E4-7FB6-E86D40043C62}"/>
              </a:ext>
            </a:extLst>
          </p:cNvPr>
          <p:cNvSpPr>
            <a:spLocks noGrp="1"/>
          </p:cNvSpPr>
          <p:nvPr>
            <p:ph type="sldNum" sz="quarter" idx="12"/>
          </p:nvPr>
        </p:nvSpPr>
        <p:spPr/>
        <p:txBody>
          <a:bodyPr/>
          <a:lstStyle/>
          <a:p>
            <a:fld id="{7E95B6BA-7A62-446A-AEEC-F6DD742B0A78}" type="slidenum">
              <a:rPr lang="es-ES" smtClean="0"/>
              <a:t>‹Nº›</a:t>
            </a:fld>
            <a:endParaRPr lang="es-ES"/>
          </a:p>
        </p:txBody>
      </p:sp>
    </p:spTree>
    <p:extLst>
      <p:ext uri="{BB962C8B-B14F-4D97-AF65-F5344CB8AC3E}">
        <p14:creationId xmlns:p14="http://schemas.microsoft.com/office/powerpoint/2010/main" val="93950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516D60-36C5-0AD9-4614-7025AA26CD0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21A4B1E-0360-F8F3-BAFD-C2267CAE5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4147FFD2-1867-8858-98FC-50F6E6CCD7D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F9B1C30-1C41-B6B6-E7BC-5539CBA1C2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DC234A11-C909-C08D-0F55-A3131F61228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AB6DD60F-07DC-EBC0-11EA-B7B7E5513CBE}"/>
              </a:ext>
            </a:extLst>
          </p:cNvPr>
          <p:cNvSpPr>
            <a:spLocks noGrp="1"/>
          </p:cNvSpPr>
          <p:nvPr>
            <p:ph type="dt" sz="half" idx="10"/>
          </p:nvPr>
        </p:nvSpPr>
        <p:spPr/>
        <p:txBody>
          <a:bodyPr/>
          <a:lstStyle/>
          <a:p>
            <a:fld id="{F4AF0A85-02E4-4AE4-8DAF-13FA1A710C37}" type="datetimeFigureOut">
              <a:rPr lang="es-ES" smtClean="0"/>
              <a:t>30/03/2025</a:t>
            </a:fld>
            <a:endParaRPr lang="es-ES"/>
          </a:p>
        </p:txBody>
      </p:sp>
      <p:sp>
        <p:nvSpPr>
          <p:cNvPr id="8" name="Marcador de pie de página 7">
            <a:extLst>
              <a:ext uri="{FF2B5EF4-FFF2-40B4-BE49-F238E27FC236}">
                <a16:creationId xmlns:a16="http://schemas.microsoft.com/office/drawing/2014/main" xmlns="" id="{7438D34C-F11F-1557-CDD1-E08D6FC05F4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158D79BA-341E-B99B-78A3-4D99027642BF}"/>
              </a:ext>
            </a:extLst>
          </p:cNvPr>
          <p:cNvSpPr>
            <a:spLocks noGrp="1"/>
          </p:cNvSpPr>
          <p:nvPr>
            <p:ph type="sldNum" sz="quarter" idx="12"/>
          </p:nvPr>
        </p:nvSpPr>
        <p:spPr/>
        <p:txBody>
          <a:bodyPr/>
          <a:lstStyle/>
          <a:p>
            <a:fld id="{7E95B6BA-7A62-446A-AEEC-F6DD742B0A78}" type="slidenum">
              <a:rPr lang="es-ES" smtClean="0"/>
              <a:t>‹Nº›</a:t>
            </a:fld>
            <a:endParaRPr lang="es-ES"/>
          </a:p>
        </p:txBody>
      </p:sp>
    </p:spTree>
    <p:extLst>
      <p:ext uri="{BB962C8B-B14F-4D97-AF65-F5344CB8AC3E}">
        <p14:creationId xmlns:p14="http://schemas.microsoft.com/office/powerpoint/2010/main" val="309796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90463D-5824-E499-2F63-9BD25517070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D7213C3D-D253-759A-F5D4-219256933B74}"/>
              </a:ext>
            </a:extLst>
          </p:cNvPr>
          <p:cNvSpPr>
            <a:spLocks noGrp="1"/>
          </p:cNvSpPr>
          <p:nvPr>
            <p:ph type="dt" sz="half" idx="10"/>
          </p:nvPr>
        </p:nvSpPr>
        <p:spPr/>
        <p:txBody>
          <a:bodyPr/>
          <a:lstStyle/>
          <a:p>
            <a:fld id="{F4AF0A85-02E4-4AE4-8DAF-13FA1A710C37}" type="datetimeFigureOut">
              <a:rPr lang="es-ES" smtClean="0"/>
              <a:t>30/03/2025</a:t>
            </a:fld>
            <a:endParaRPr lang="es-ES"/>
          </a:p>
        </p:txBody>
      </p:sp>
      <p:sp>
        <p:nvSpPr>
          <p:cNvPr id="4" name="Marcador de pie de página 3">
            <a:extLst>
              <a:ext uri="{FF2B5EF4-FFF2-40B4-BE49-F238E27FC236}">
                <a16:creationId xmlns:a16="http://schemas.microsoft.com/office/drawing/2014/main" xmlns="" id="{9055091A-C8D8-26DF-C42C-08E00EE7604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809F886A-611D-4C69-A384-748C22C669E0}"/>
              </a:ext>
            </a:extLst>
          </p:cNvPr>
          <p:cNvSpPr>
            <a:spLocks noGrp="1"/>
          </p:cNvSpPr>
          <p:nvPr>
            <p:ph type="sldNum" sz="quarter" idx="12"/>
          </p:nvPr>
        </p:nvSpPr>
        <p:spPr/>
        <p:txBody>
          <a:bodyPr/>
          <a:lstStyle/>
          <a:p>
            <a:fld id="{7E95B6BA-7A62-446A-AEEC-F6DD742B0A78}" type="slidenum">
              <a:rPr lang="es-ES" smtClean="0"/>
              <a:t>‹Nº›</a:t>
            </a:fld>
            <a:endParaRPr lang="es-ES"/>
          </a:p>
        </p:txBody>
      </p:sp>
    </p:spTree>
    <p:extLst>
      <p:ext uri="{BB962C8B-B14F-4D97-AF65-F5344CB8AC3E}">
        <p14:creationId xmlns:p14="http://schemas.microsoft.com/office/powerpoint/2010/main" val="364897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85400378-E2BB-2CD1-2162-2AB1E993D76D}"/>
              </a:ext>
            </a:extLst>
          </p:cNvPr>
          <p:cNvSpPr>
            <a:spLocks noGrp="1"/>
          </p:cNvSpPr>
          <p:nvPr>
            <p:ph type="dt" sz="half" idx="10"/>
          </p:nvPr>
        </p:nvSpPr>
        <p:spPr/>
        <p:txBody>
          <a:bodyPr/>
          <a:lstStyle/>
          <a:p>
            <a:fld id="{F4AF0A85-02E4-4AE4-8DAF-13FA1A710C37}" type="datetimeFigureOut">
              <a:rPr lang="es-ES" smtClean="0"/>
              <a:t>30/03/2025</a:t>
            </a:fld>
            <a:endParaRPr lang="es-ES"/>
          </a:p>
        </p:txBody>
      </p:sp>
      <p:sp>
        <p:nvSpPr>
          <p:cNvPr id="3" name="Marcador de pie de página 2">
            <a:extLst>
              <a:ext uri="{FF2B5EF4-FFF2-40B4-BE49-F238E27FC236}">
                <a16:creationId xmlns:a16="http://schemas.microsoft.com/office/drawing/2014/main" xmlns="" id="{EA801239-B75A-CFC1-2BCC-1DE2507283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FCA36BBC-1322-1194-6F97-03C1A5C62E0D}"/>
              </a:ext>
            </a:extLst>
          </p:cNvPr>
          <p:cNvSpPr>
            <a:spLocks noGrp="1"/>
          </p:cNvSpPr>
          <p:nvPr>
            <p:ph type="sldNum" sz="quarter" idx="12"/>
          </p:nvPr>
        </p:nvSpPr>
        <p:spPr/>
        <p:txBody>
          <a:bodyPr/>
          <a:lstStyle/>
          <a:p>
            <a:fld id="{7E95B6BA-7A62-446A-AEEC-F6DD742B0A78}" type="slidenum">
              <a:rPr lang="es-ES" smtClean="0"/>
              <a:t>‹Nº›</a:t>
            </a:fld>
            <a:endParaRPr lang="es-ES"/>
          </a:p>
        </p:txBody>
      </p:sp>
    </p:spTree>
    <p:extLst>
      <p:ext uri="{BB962C8B-B14F-4D97-AF65-F5344CB8AC3E}">
        <p14:creationId xmlns:p14="http://schemas.microsoft.com/office/powerpoint/2010/main" val="18631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69F29D-B3B2-87E0-F238-1887D583806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0957509C-9F60-8B84-C87C-EF166432E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7E7FCEBE-E22B-6CA2-8BE8-FDEFE2750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D5CF7B1-9202-CFD5-BB5D-006C70F9DC2A}"/>
              </a:ext>
            </a:extLst>
          </p:cNvPr>
          <p:cNvSpPr>
            <a:spLocks noGrp="1"/>
          </p:cNvSpPr>
          <p:nvPr>
            <p:ph type="dt" sz="half" idx="10"/>
          </p:nvPr>
        </p:nvSpPr>
        <p:spPr/>
        <p:txBody>
          <a:bodyPr/>
          <a:lstStyle/>
          <a:p>
            <a:fld id="{F4AF0A85-02E4-4AE4-8DAF-13FA1A710C37}" type="datetimeFigureOut">
              <a:rPr lang="es-ES" smtClean="0"/>
              <a:t>30/03/2025</a:t>
            </a:fld>
            <a:endParaRPr lang="es-ES"/>
          </a:p>
        </p:txBody>
      </p:sp>
      <p:sp>
        <p:nvSpPr>
          <p:cNvPr id="6" name="Marcador de pie de página 5">
            <a:extLst>
              <a:ext uri="{FF2B5EF4-FFF2-40B4-BE49-F238E27FC236}">
                <a16:creationId xmlns:a16="http://schemas.microsoft.com/office/drawing/2014/main" xmlns="" id="{63DCA0A2-A3F8-E769-6708-C56BC0D4B7F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6A281B9D-7049-60CF-BD57-7EFE37931267}"/>
              </a:ext>
            </a:extLst>
          </p:cNvPr>
          <p:cNvSpPr>
            <a:spLocks noGrp="1"/>
          </p:cNvSpPr>
          <p:nvPr>
            <p:ph type="sldNum" sz="quarter" idx="12"/>
          </p:nvPr>
        </p:nvSpPr>
        <p:spPr/>
        <p:txBody>
          <a:bodyPr/>
          <a:lstStyle/>
          <a:p>
            <a:fld id="{7E95B6BA-7A62-446A-AEEC-F6DD742B0A78}" type="slidenum">
              <a:rPr lang="es-ES" smtClean="0"/>
              <a:t>‹Nº›</a:t>
            </a:fld>
            <a:endParaRPr lang="es-ES"/>
          </a:p>
        </p:txBody>
      </p:sp>
    </p:spTree>
    <p:extLst>
      <p:ext uri="{BB962C8B-B14F-4D97-AF65-F5344CB8AC3E}">
        <p14:creationId xmlns:p14="http://schemas.microsoft.com/office/powerpoint/2010/main" val="3959519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1294C5D-B61F-95D5-9D60-D02BF2BD42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7FD91A05-9AD2-6673-F6B3-C3DF1C758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137D2DE5-AE70-FCBC-D90A-B72FB80D9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BF2BDAA-5D9E-84D9-860C-BED069FA0975}"/>
              </a:ext>
            </a:extLst>
          </p:cNvPr>
          <p:cNvSpPr>
            <a:spLocks noGrp="1"/>
          </p:cNvSpPr>
          <p:nvPr>
            <p:ph type="dt" sz="half" idx="10"/>
          </p:nvPr>
        </p:nvSpPr>
        <p:spPr/>
        <p:txBody>
          <a:bodyPr/>
          <a:lstStyle/>
          <a:p>
            <a:fld id="{F4AF0A85-02E4-4AE4-8DAF-13FA1A710C37}" type="datetimeFigureOut">
              <a:rPr lang="es-ES" smtClean="0"/>
              <a:t>30/03/2025</a:t>
            </a:fld>
            <a:endParaRPr lang="es-ES"/>
          </a:p>
        </p:txBody>
      </p:sp>
      <p:sp>
        <p:nvSpPr>
          <p:cNvPr id="6" name="Marcador de pie de página 5">
            <a:extLst>
              <a:ext uri="{FF2B5EF4-FFF2-40B4-BE49-F238E27FC236}">
                <a16:creationId xmlns:a16="http://schemas.microsoft.com/office/drawing/2014/main" xmlns="" id="{E2E692D5-E521-EACD-08F3-55C808273E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7AB8A45D-4F13-9835-1D02-4B7100DE2A64}"/>
              </a:ext>
            </a:extLst>
          </p:cNvPr>
          <p:cNvSpPr>
            <a:spLocks noGrp="1"/>
          </p:cNvSpPr>
          <p:nvPr>
            <p:ph type="sldNum" sz="quarter" idx="12"/>
          </p:nvPr>
        </p:nvSpPr>
        <p:spPr/>
        <p:txBody>
          <a:bodyPr/>
          <a:lstStyle/>
          <a:p>
            <a:fld id="{7E95B6BA-7A62-446A-AEEC-F6DD742B0A78}" type="slidenum">
              <a:rPr lang="es-ES" smtClean="0"/>
              <a:t>‹Nº›</a:t>
            </a:fld>
            <a:endParaRPr lang="es-ES"/>
          </a:p>
        </p:txBody>
      </p:sp>
    </p:spTree>
    <p:extLst>
      <p:ext uri="{BB962C8B-B14F-4D97-AF65-F5344CB8AC3E}">
        <p14:creationId xmlns:p14="http://schemas.microsoft.com/office/powerpoint/2010/main" val="305707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48A2B64-91DD-C9B7-FDA2-D10D0E74F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EB6FE278-B142-1E8B-E06F-E12FBEAE31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7494973B-B774-2D2F-F430-DC3C97B613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F0A85-02E4-4AE4-8DAF-13FA1A710C37}" type="datetimeFigureOut">
              <a:rPr lang="es-ES" smtClean="0"/>
              <a:t>30/03/2025</a:t>
            </a:fld>
            <a:endParaRPr lang="es-ES"/>
          </a:p>
        </p:txBody>
      </p:sp>
      <p:sp>
        <p:nvSpPr>
          <p:cNvPr id="5" name="Marcador de pie de página 4">
            <a:extLst>
              <a:ext uri="{FF2B5EF4-FFF2-40B4-BE49-F238E27FC236}">
                <a16:creationId xmlns:a16="http://schemas.microsoft.com/office/drawing/2014/main" xmlns="" id="{3B5BCA3B-890E-B4B8-0476-D4555F12D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72C8E6A3-56B6-2861-E0DA-7F23AB0B92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5B6BA-7A62-446A-AEEC-F6DD742B0A78}" type="slidenum">
              <a:rPr lang="es-ES" smtClean="0"/>
              <a:t>‹Nº›</a:t>
            </a:fld>
            <a:endParaRPr lang="es-ES"/>
          </a:p>
        </p:txBody>
      </p:sp>
    </p:spTree>
    <p:extLst>
      <p:ext uri="{BB962C8B-B14F-4D97-AF65-F5344CB8AC3E}">
        <p14:creationId xmlns:p14="http://schemas.microsoft.com/office/powerpoint/2010/main" val="1795130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xmlns=""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3/30/2025</a:t>
            </a:fld>
            <a:endParaRPr lang="en-US"/>
          </a:p>
        </p:txBody>
      </p:sp>
      <p:sp>
        <p:nvSpPr>
          <p:cNvPr id="5" name="Footer Placeholder 4">
            <a:extLst>
              <a:ext uri="{FF2B5EF4-FFF2-40B4-BE49-F238E27FC236}">
                <a16:creationId xmlns:a16="http://schemas.microsoft.com/office/drawing/2014/main" xmlns=""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xmlns=""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‹Nº›</a:t>
            </a:fld>
            <a:endParaRPr lang="en-US"/>
          </a:p>
        </p:txBody>
      </p:sp>
      <p:cxnSp>
        <p:nvCxnSpPr>
          <p:cNvPr id="9" name="Straight Connector 8">
            <a:extLst>
              <a:ext uri="{FF2B5EF4-FFF2-40B4-BE49-F238E27FC236}">
                <a16:creationId xmlns:a16="http://schemas.microsoft.com/office/drawing/2014/main" xmlns="" id="{118E06E4-607B-144B-382B-AD3D06B1EE8C}"/>
              </a:ext>
              <a:ext uri="{C183D7F6-B498-43B3-948B-1728B52AA6E4}">
                <adec:decorative xmlns:adec="http://schemas.microsoft.com/office/drawing/2017/decorative" xmlns=""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1942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xml"/><Relationship Id="rId7" Type="http://schemas.openxmlformats.org/officeDocument/2006/relationships/image" Target="../media/image5.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2.xml"/><Relationship Id="rId4" Type="http://schemas.openxmlformats.org/officeDocument/2006/relationships/slideLayout" Target="../slideLayouts/slideLayout6.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4.xml"/><Relationship Id="rId7" Type="http://schemas.openxmlformats.org/officeDocument/2006/relationships/image" Target="../media/image5.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4.xml"/><Relationship Id="rId4" Type="http://schemas.openxmlformats.org/officeDocument/2006/relationships/slideLayout" Target="../slideLayouts/slideLayout6.xml"/><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xml"/><Relationship Id="rId7" Type="http://schemas.openxmlformats.org/officeDocument/2006/relationships/image" Target="../media/image5.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8.xml"/><Relationship Id="rId4" Type="http://schemas.openxmlformats.org/officeDocument/2006/relationships/slideLayout" Target="../slideLayouts/slideLayout6.xml"/><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8.xml"/><Relationship Id="rId7" Type="http://schemas.openxmlformats.org/officeDocument/2006/relationships/image" Target="../media/image5.emf"/><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28.xml"/><Relationship Id="rId4" Type="http://schemas.openxmlformats.org/officeDocument/2006/relationships/slideLayout" Target="../slideLayouts/slideLayout6.xml"/><Relationship Id="rId9"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0.xml"/><Relationship Id="rId7" Type="http://schemas.openxmlformats.org/officeDocument/2006/relationships/image" Target="../media/image5.emf"/><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29.xml"/><Relationship Id="rId4" Type="http://schemas.openxmlformats.org/officeDocument/2006/relationships/slideLayout" Target="../slideLayouts/slideLayout6.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2.xml"/><Relationship Id="rId7" Type="http://schemas.openxmlformats.org/officeDocument/2006/relationships/image" Target="../media/image5.emf"/><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30.xml"/><Relationship Id="rId4" Type="http://schemas.openxmlformats.org/officeDocument/2006/relationships/slideLayout" Target="../slideLayouts/slideLayout6.xml"/><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4.xml"/><Relationship Id="rId7" Type="http://schemas.openxmlformats.org/officeDocument/2006/relationships/image" Target="../media/image5.emf"/><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31.xml"/><Relationship Id="rId4" Type="http://schemas.openxmlformats.org/officeDocument/2006/relationships/slideLayout" Target="../slideLayouts/slideLayout6.xml"/><Relationship Id="rId9"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12.xml"/><Relationship Id="rId7" Type="http://schemas.openxmlformats.org/officeDocument/2006/relationships/chart" Target="../charts/chart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slideLayout" Target="../slideLayouts/slideLayout12.xml"/><Relationship Id="rId7" Type="http://schemas.openxmlformats.org/officeDocument/2006/relationships/chart" Target="../charts/chart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slideLayout" Target="../slideLayouts/slideLayout12.xml"/><Relationship Id="rId7" Type="http://schemas.openxmlformats.org/officeDocument/2006/relationships/chart" Target="../charts/chart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slideLayout" Target="../slideLayouts/slideLayout12.xml"/><Relationship Id="rId7" Type="http://schemas.openxmlformats.org/officeDocument/2006/relationships/chart" Target="../charts/chart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xml"/><Relationship Id="rId7" Type="http://schemas.openxmlformats.org/officeDocument/2006/relationships/image" Target="../media/image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4.xml"/><Relationship Id="rId4" Type="http://schemas.openxmlformats.org/officeDocument/2006/relationships/slideLayout" Target="../slideLayouts/slideLayout6.xml"/><Relationship Id="rId9"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slideLayout" Target="../slideLayouts/slideLayout12.xml"/><Relationship Id="rId7" Type="http://schemas.openxmlformats.org/officeDocument/2006/relationships/chart" Target="../charts/chart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slideLayout" Target="../slideLayouts/slideLayout12.xml"/><Relationship Id="rId7" Type="http://schemas.openxmlformats.org/officeDocument/2006/relationships/chart" Target="../charts/chart1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slideLayout" Target="../slideLayouts/slideLayout12.xml"/><Relationship Id="rId7" Type="http://schemas.openxmlformats.org/officeDocument/2006/relationships/chart" Target="../charts/chart1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slideLayout" Target="../slideLayouts/slideLayout12.xml"/><Relationship Id="rId7" Type="http://schemas.openxmlformats.org/officeDocument/2006/relationships/chart" Target="../charts/chart1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slideLayout" Target="../slideLayouts/slideLayout12.xml"/><Relationship Id="rId7" Type="http://schemas.openxmlformats.org/officeDocument/2006/relationships/chart" Target="../charts/chart1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slideLayout" Target="../slideLayouts/slideLayout12.xml"/><Relationship Id="rId7" Type="http://schemas.openxmlformats.org/officeDocument/2006/relationships/chart" Target="../charts/chart1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5.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5.xml"/><Relationship Id="rId4" Type="http://schemas.openxmlformats.org/officeDocument/2006/relationships/slideLayout" Target="../slideLayouts/slideLayout6.xml"/><Relationship Id="rId9" Type="http://schemas.openxmlformats.org/officeDocument/2006/relationships/image" Target="../media/image1.png"/></Relationships>
</file>

<file path=ppt/slides/_rels/slide50.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slideLayout" Target="../slideLayouts/slideLayout12.xml"/><Relationship Id="rId7" Type="http://schemas.openxmlformats.org/officeDocument/2006/relationships/chart" Target="../charts/chart2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slideLayout" Target="../slideLayouts/slideLayout12.xml"/><Relationship Id="rId7" Type="http://schemas.openxmlformats.org/officeDocument/2006/relationships/chart" Target="../charts/chart2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8" Type="http://schemas.openxmlformats.org/officeDocument/2006/relationships/chart" Target="../charts/chart26.xml"/><Relationship Id="rId3" Type="http://schemas.openxmlformats.org/officeDocument/2006/relationships/slideLayout" Target="../slideLayouts/slideLayout12.xml"/><Relationship Id="rId7" Type="http://schemas.openxmlformats.org/officeDocument/2006/relationships/chart" Target="../charts/chart2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slideLayout" Target="../slideLayouts/slideLayout12.xml"/><Relationship Id="rId7" Type="http://schemas.openxmlformats.org/officeDocument/2006/relationships/chart" Target="../charts/chart2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slideLayout" Target="../slideLayouts/slideLayout12.xml"/><Relationship Id="rId7" Type="http://schemas.openxmlformats.org/officeDocument/2006/relationships/chart" Target="../charts/chart2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slideLayout" Target="../slideLayouts/slideLayout12.xml"/><Relationship Id="rId7" Type="http://schemas.openxmlformats.org/officeDocument/2006/relationships/chart" Target="../charts/chart3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slideLayout" Target="../slideLayouts/slideLayout12.xml"/><Relationship Id="rId7" Type="http://schemas.openxmlformats.org/officeDocument/2006/relationships/chart" Target="../charts/chart3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xml"/><Relationship Id="rId7" Type="http://schemas.openxmlformats.org/officeDocument/2006/relationships/image" Target="../media/image5.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6.xml"/><Relationship Id="rId4" Type="http://schemas.openxmlformats.org/officeDocument/2006/relationships/slideLayout" Target="../slideLayouts/slideLayout6.xml"/><Relationship Id="rId9"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slideLayout" Target="../slideLayouts/slideLayout12.xml"/><Relationship Id="rId7" Type="http://schemas.openxmlformats.org/officeDocument/2006/relationships/chart" Target="../charts/chart3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slideLayout" Target="../slideLayouts/slideLayout12.xml"/><Relationship Id="rId7" Type="http://schemas.openxmlformats.org/officeDocument/2006/relationships/chart" Target="../charts/chart3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slideLayout" Target="../slideLayouts/slideLayout12.xml"/><Relationship Id="rId7" Type="http://schemas.openxmlformats.org/officeDocument/2006/relationships/chart" Target="../charts/chart3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chart" Target="../charts/chart42.xml"/><Relationship Id="rId2" Type="http://schemas.openxmlformats.org/officeDocument/2006/relationships/slideLayout" Target="../slideLayouts/slideLayout12.xml"/><Relationship Id="rId1" Type="http://schemas.openxmlformats.org/officeDocument/2006/relationships/tags" Target="../tags/tag65.xml"/><Relationship Id="rId6" Type="http://schemas.openxmlformats.org/officeDocument/2006/relationships/chart" Target="../charts/chart41.xml"/><Relationship Id="rId5" Type="http://schemas.openxmlformats.org/officeDocument/2006/relationships/image" Target="../media/image1.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8" Type="http://schemas.openxmlformats.org/officeDocument/2006/relationships/chart" Target="../charts/chart44.xml"/><Relationship Id="rId3" Type="http://schemas.openxmlformats.org/officeDocument/2006/relationships/slideLayout" Target="../slideLayouts/slideLayout12.xml"/><Relationship Id="rId7" Type="http://schemas.openxmlformats.org/officeDocument/2006/relationships/chart" Target="../charts/chart43.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8" Type="http://schemas.openxmlformats.org/officeDocument/2006/relationships/chart" Target="../charts/chart46.xml"/><Relationship Id="rId3" Type="http://schemas.openxmlformats.org/officeDocument/2006/relationships/slideLayout" Target="../slideLayouts/slideLayout12.xml"/><Relationship Id="rId7" Type="http://schemas.openxmlformats.org/officeDocument/2006/relationships/chart" Target="../charts/chart4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image" Target="../media/image5.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7.xml"/><Relationship Id="rId4" Type="http://schemas.openxmlformats.org/officeDocument/2006/relationships/slideLayout" Target="../slideLayouts/slideLayout6.xml"/><Relationship Id="rId9" Type="http://schemas.openxmlformats.org/officeDocument/2006/relationships/image" Target="../media/image1.png"/></Relationships>
</file>

<file path=ppt/slides/_rels/slide70.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slideLayout" Target="../slideLayouts/slideLayout12.xml"/><Relationship Id="rId7" Type="http://schemas.openxmlformats.org/officeDocument/2006/relationships/chart" Target="../charts/chart47.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8" Type="http://schemas.openxmlformats.org/officeDocument/2006/relationships/chart" Target="../charts/chart50.xml"/><Relationship Id="rId3" Type="http://schemas.openxmlformats.org/officeDocument/2006/relationships/slideLayout" Target="../slideLayouts/slideLayout12.xml"/><Relationship Id="rId7" Type="http://schemas.openxmlformats.org/officeDocument/2006/relationships/chart" Target="../charts/chart49.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8" Type="http://schemas.openxmlformats.org/officeDocument/2006/relationships/chart" Target="../charts/chart52.xml"/><Relationship Id="rId3" Type="http://schemas.openxmlformats.org/officeDocument/2006/relationships/slideLayout" Target="../slideLayouts/slideLayout12.xml"/><Relationship Id="rId7" Type="http://schemas.openxmlformats.org/officeDocument/2006/relationships/chart" Target="../charts/chart51.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8" Type="http://schemas.openxmlformats.org/officeDocument/2006/relationships/chart" Target="../charts/chart54.xml"/><Relationship Id="rId3" Type="http://schemas.openxmlformats.org/officeDocument/2006/relationships/slideLayout" Target="../slideLayouts/slideLayout12.xml"/><Relationship Id="rId7" Type="http://schemas.openxmlformats.org/officeDocument/2006/relationships/chart" Target="../charts/chart53.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5.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F4F7BB9A-9770-ACFC-3502-EA781C51A637}"/>
              </a:ext>
            </a:extLst>
          </p:cNvPr>
          <p:cNvSpPr/>
          <p:nvPr/>
        </p:nvSpPr>
        <p:spPr>
          <a:xfrm>
            <a:off x="0" y="0"/>
            <a:ext cx="12192000" cy="6858000"/>
          </a:xfrm>
          <a:prstGeom prst="rect">
            <a:avLst/>
          </a:prstGeom>
          <a:solidFill>
            <a:srgbClr val="E3E7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xmlns="" id="{9AF2D571-29C0-FAB9-599B-7D188D8C098C}"/>
              </a:ext>
            </a:extLst>
          </p:cNvPr>
          <p:cNvSpPr/>
          <p:nvPr/>
        </p:nvSpPr>
        <p:spPr>
          <a:xfrm>
            <a:off x="9588500" y="0"/>
            <a:ext cx="2603500" cy="6858000"/>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ector recto 6">
            <a:extLst>
              <a:ext uri="{FF2B5EF4-FFF2-40B4-BE49-F238E27FC236}">
                <a16:creationId xmlns:a16="http://schemas.microsoft.com/office/drawing/2014/main" xmlns="" id="{DCE16D82-C063-B3B0-9429-12825DCC4D13}"/>
              </a:ext>
            </a:extLst>
          </p:cNvPr>
          <p:cNvCxnSpPr/>
          <p:nvPr/>
        </p:nvCxnSpPr>
        <p:spPr>
          <a:xfrm flipH="1">
            <a:off x="3606800" y="711200"/>
            <a:ext cx="85852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xmlns="" id="{F916F73F-C4F1-466A-728B-BA6DB5420CC8}"/>
              </a:ext>
            </a:extLst>
          </p:cNvPr>
          <p:cNvCxnSpPr/>
          <p:nvPr/>
        </p:nvCxnSpPr>
        <p:spPr>
          <a:xfrm flipH="1">
            <a:off x="0" y="5981700"/>
            <a:ext cx="85852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xmlns="" id="{15545558-EF8C-2E6D-EA60-C6F382B54C87}"/>
              </a:ext>
            </a:extLst>
          </p:cNvPr>
          <p:cNvCxnSpPr>
            <a:cxnSpLocks/>
          </p:cNvCxnSpPr>
          <p:nvPr/>
        </p:nvCxnSpPr>
        <p:spPr>
          <a:xfrm flipV="1">
            <a:off x="9893300" y="2108200"/>
            <a:ext cx="0" cy="475200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xmlns="" id="{96158C20-35D5-EEF5-0D9E-008C6CD94676}"/>
              </a:ext>
            </a:extLst>
          </p:cNvPr>
          <p:cNvSpPr txBox="1">
            <a:spLocks/>
          </p:cNvSpPr>
          <p:nvPr/>
        </p:nvSpPr>
        <p:spPr>
          <a:xfrm>
            <a:off x="762041" y="3226980"/>
            <a:ext cx="7823159" cy="19648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ES" sz="3200" b="1" dirty="0">
              <a:solidFill>
                <a:schemeClr val="accent1">
                  <a:lumMod val="50000"/>
                </a:schemeClr>
              </a:solidFill>
              <a:latin typeface="Century Gothic" panose="020B0502020202020204" pitchFamily="34" charset="0"/>
            </a:endParaRPr>
          </a:p>
          <a:p>
            <a:pPr algn="just"/>
            <a:r>
              <a:rPr lang="es-ES" sz="3200" b="1" dirty="0">
                <a:solidFill>
                  <a:schemeClr val="accent1">
                    <a:lumMod val="50000"/>
                  </a:schemeClr>
                </a:solidFill>
                <a:latin typeface="Century Gothic" panose="020B0502020202020204" pitchFamily="34" charset="0"/>
              </a:rPr>
              <a:t>Informe de diagnóstico y situación actual – Oficinas Judiciales Fase I</a:t>
            </a:r>
          </a:p>
          <a:p>
            <a:pPr algn="just"/>
            <a:endParaRPr lang="es-ES" sz="2800" b="1" dirty="0">
              <a:solidFill>
                <a:schemeClr val="accent1">
                  <a:lumMod val="50000"/>
                </a:schemeClr>
              </a:solidFill>
              <a:latin typeface="Century Gothic" panose="020B0502020202020204" pitchFamily="34" charset="0"/>
            </a:endParaRPr>
          </a:p>
          <a:p>
            <a:pPr algn="just"/>
            <a:r>
              <a:rPr lang="es-ES" sz="1400" b="1" dirty="0">
                <a:solidFill>
                  <a:schemeClr val="accent1">
                    <a:lumMod val="50000"/>
                  </a:schemeClr>
                </a:solidFill>
                <a:latin typeface="Century Gothic" panose="020B0502020202020204" pitchFamily="34" charset="0"/>
              </a:rPr>
              <a:t>Marzo 2025</a:t>
            </a:r>
          </a:p>
        </p:txBody>
      </p:sp>
      <p:pic>
        <p:nvPicPr>
          <p:cNvPr id="2" name="Picture 2" descr="Logo - Gobierno del Principado de Asturias">
            <a:extLst>
              <a:ext uri="{FF2B5EF4-FFF2-40B4-BE49-F238E27FC236}">
                <a16:creationId xmlns:a16="http://schemas.microsoft.com/office/drawing/2014/main" xmlns="" id="{E37FA553-B66E-30B7-0CF2-8DBDFFCDC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81" y="198168"/>
            <a:ext cx="1399619" cy="56859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xmlns="" id="{6432A344-4281-B287-8F45-824AF3441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3300" y="5947993"/>
            <a:ext cx="1988071" cy="397614"/>
          </a:xfrm>
          <a:prstGeom prst="rect">
            <a:avLst/>
          </a:prstGeom>
        </p:spPr>
      </p:pic>
    </p:spTree>
    <p:extLst>
      <p:ext uri="{BB962C8B-B14F-4D97-AF65-F5344CB8AC3E}">
        <p14:creationId xmlns:p14="http://schemas.microsoft.com/office/powerpoint/2010/main" val="2075882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8C3FBA-F1F3-E17E-A05E-C5FD7097F906}"/>
            </a:ext>
          </a:extLst>
        </p:cNvPr>
        <p:cNvGrpSpPr/>
        <p:nvPr/>
      </p:nvGrpSpPr>
      <p:grpSpPr>
        <a:xfrm>
          <a:off x="0" y="0"/>
          <a:ext cx="0" cy="0"/>
          <a:chOff x="0" y="0"/>
          <a:chExt cx="0" cy="0"/>
        </a:xfrm>
      </p:grpSpPr>
      <p:pic>
        <p:nvPicPr>
          <p:cNvPr id="6" name="Picture 14" descr="NTT DATA | iAgua">
            <a:extLst>
              <a:ext uri="{FF2B5EF4-FFF2-40B4-BE49-F238E27FC236}">
                <a16:creationId xmlns:a16="http://schemas.microsoft.com/office/drawing/2014/main" xmlns="" id="{3DC531D3-E26C-777C-3481-8933117382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1697D9B5-55FA-8942-7268-0E0D8D1E9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4CC2EED6-E768-B00B-EE64-EA650DB98F5B}"/>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10</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2" name="Título 1">
            <a:extLst>
              <a:ext uri="{FF2B5EF4-FFF2-40B4-BE49-F238E27FC236}">
                <a16:creationId xmlns:a16="http://schemas.microsoft.com/office/drawing/2014/main" xmlns="" id="{451E30BE-808C-8883-12B8-DDFB04208E53}"/>
              </a:ext>
            </a:extLst>
          </p:cNvPr>
          <p:cNvSpPr txBox="1">
            <a:spLocks/>
          </p:cNvSpPr>
          <p:nvPr/>
        </p:nvSpPr>
        <p:spPr>
          <a:xfrm>
            <a:off x="342464" y="136818"/>
            <a:ext cx="6638920"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1. Introducción</a:t>
            </a: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sp>
        <p:nvSpPr>
          <p:cNvPr id="3" name="CuadroTexto 2">
            <a:extLst>
              <a:ext uri="{FF2B5EF4-FFF2-40B4-BE49-F238E27FC236}">
                <a16:creationId xmlns:a16="http://schemas.microsoft.com/office/drawing/2014/main" xmlns="" id="{C3EB57F8-2FCB-5E68-39FC-65AC4C7710C6}"/>
              </a:ext>
            </a:extLst>
          </p:cNvPr>
          <p:cNvSpPr txBox="1"/>
          <p:nvPr/>
        </p:nvSpPr>
        <p:spPr>
          <a:xfrm>
            <a:off x="512585" y="636930"/>
            <a:ext cx="9608119" cy="325410"/>
          </a:xfrm>
          <a:prstGeom prst="rect">
            <a:avLst/>
          </a:prstGeom>
          <a:noFill/>
        </p:spPr>
        <p:txBody>
          <a:bodyPr wrap="square">
            <a:spAutoFit/>
          </a:bodyPr>
          <a:lstStyle/>
          <a:p>
            <a:pPr algn="just">
              <a:lnSpc>
                <a:spcPct val="120000"/>
              </a:lnSpc>
              <a:spcBef>
                <a:spcPts val="600"/>
              </a:spcBef>
              <a:spcAft>
                <a:spcPts val="300"/>
              </a:spcAft>
              <a:buNone/>
            </a:pPr>
            <a:r>
              <a:rPr lang="es-ES" sz="1400" b="1">
                <a:solidFill>
                  <a:srgbClr val="002060"/>
                </a:solidFill>
                <a:latin typeface="+mj-lt"/>
                <a:cs typeface="Arial" panose="020B0604020202020204" pitchFamily="34" charset="0"/>
              </a:rPr>
              <a:t>Oficina Judicial: Modelos de referencia aplicables al Principado de Asturias por partido judicial</a:t>
            </a:r>
          </a:p>
        </p:txBody>
      </p:sp>
      <p:grpSp>
        <p:nvGrpSpPr>
          <p:cNvPr id="5" name="Grupo 4">
            <a:extLst>
              <a:ext uri="{FF2B5EF4-FFF2-40B4-BE49-F238E27FC236}">
                <a16:creationId xmlns:a16="http://schemas.microsoft.com/office/drawing/2014/main" xmlns="" id="{2A3CCC20-2090-9E34-50C9-C4D8647A4C8A}"/>
              </a:ext>
            </a:extLst>
          </p:cNvPr>
          <p:cNvGrpSpPr/>
          <p:nvPr/>
        </p:nvGrpSpPr>
        <p:grpSpPr>
          <a:xfrm>
            <a:off x="1072806" y="4742248"/>
            <a:ext cx="9740679" cy="1571407"/>
            <a:chOff x="379449" y="1235789"/>
            <a:chExt cx="9740679" cy="1571407"/>
          </a:xfrm>
        </p:grpSpPr>
        <p:sp>
          <p:nvSpPr>
            <p:cNvPr id="12" name="Rectángulo 11">
              <a:extLst>
                <a:ext uri="{FF2B5EF4-FFF2-40B4-BE49-F238E27FC236}">
                  <a16:creationId xmlns:a16="http://schemas.microsoft.com/office/drawing/2014/main" xmlns="" id="{67CFA4E3-BA5B-CEE2-5801-4129514AEF24}"/>
                </a:ext>
              </a:extLst>
            </p:cNvPr>
            <p:cNvSpPr/>
            <p:nvPr/>
          </p:nvSpPr>
          <p:spPr>
            <a:xfrm>
              <a:off x="379450" y="1235789"/>
              <a:ext cx="9740678" cy="25471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C1 -a</a:t>
              </a:r>
            </a:p>
          </p:txBody>
        </p:sp>
        <p:sp>
          <p:nvSpPr>
            <p:cNvPr id="13" name="Rectángulo 12">
              <a:extLst>
                <a:ext uri="{FF2B5EF4-FFF2-40B4-BE49-F238E27FC236}">
                  <a16:creationId xmlns:a16="http://schemas.microsoft.com/office/drawing/2014/main" xmlns="" id="{24035AB0-8066-372E-6163-6CB641A4F2AA}"/>
                </a:ext>
              </a:extLst>
            </p:cNvPr>
            <p:cNvSpPr/>
            <p:nvPr/>
          </p:nvSpPr>
          <p:spPr>
            <a:xfrm>
              <a:off x="3275636" y="1490508"/>
              <a:ext cx="6836518" cy="451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kern="0">
                  <a:solidFill>
                    <a:schemeClr val="tx1">
                      <a:lumMod val="65000"/>
                      <a:lumOff val="35000"/>
                    </a:schemeClr>
                  </a:solidFill>
                  <a:latin typeface="Century Gothic" panose="020B0502020202020204" pitchFamily="34" charset="0"/>
                </a:rPr>
                <a:t>Avilés</a:t>
              </a:r>
            </a:p>
          </p:txBody>
        </p:sp>
        <p:sp>
          <p:nvSpPr>
            <p:cNvPr id="17" name="Rectángulo 16">
              <a:extLst>
                <a:ext uri="{FF2B5EF4-FFF2-40B4-BE49-F238E27FC236}">
                  <a16:creationId xmlns:a16="http://schemas.microsoft.com/office/drawing/2014/main" xmlns="" id="{A5F25E04-56F9-D1CC-85D3-F0709CE10E38}"/>
                </a:ext>
              </a:extLst>
            </p:cNvPr>
            <p:cNvSpPr/>
            <p:nvPr/>
          </p:nvSpPr>
          <p:spPr>
            <a:xfrm>
              <a:off x="379450" y="2129174"/>
              <a:ext cx="3204000" cy="678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Con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 año ≥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Ejec./año ≥ 2 mil</a:t>
              </a:r>
            </a:p>
            <a:p>
              <a:endParaRPr lang="es-ES" sz="900" kern="0">
                <a:solidFill>
                  <a:schemeClr val="tx1">
                    <a:lumMod val="65000"/>
                    <a:lumOff val="35000"/>
                  </a:schemeClr>
                </a:solidFill>
                <a:latin typeface="Century Gothic" panose="020B0502020202020204" pitchFamily="34" charset="0"/>
              </a:endParaRPr>
            </a:p>
          </p:txBody>
        </p:sp>
        <p:sp>
          <p:nvSpPr>
            <p:cNvPr id="18" name="Rectángulo 17">
              <a:extLst>
                <a:ext uri="{FF2B5EF4-FFF2-40B4-BE49-F238E27FC236}">
                  <a16:creationId xmlns:a16="http://schemas.microsoft.com/office/drawing/2014/main" xmlns="" id="{EC226451-B644-9D12-539D-F3BC29D79016}"/>
                </a:ext>
              </a:extLst>
            </p:cNvPr>
            <p:cNvSpPr/>
            <p:nvPr/>
          </p:nvSpPr>
          <p:spPr>
            <a:xfrm>
              <a:off x="3585766" y="2129174"/>
              <a:ext cx="3204000" cy="678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a:solidFill>
                    <a:schemeClr val="tx1"/>
                  </a:solidFill>
                  <a:latin typeface="Arial" panose="020B0604020202020204" pitchFamily="34" charset="0"/>
                  <a:cs typeface="Arial" panose="020B0604020202020204" pitchFamily="34" charset="0"/>
                </a:rPr>
                <a:t>SCT TI + SCG + SCEJ</a:t>
              </a:r>
            </a:p>
            <a:p>
              <a:pPr marL="171450" indent="-171450">
                <a:buFont typeface="Arial" panose="020B0604020202020204" pitchFamily="34" charset="0"/>
                <a:buChar char="•"/>
              </a:pPr>
              <a:r>
                <a:rPr lang="es-ES" sz="900">
                  <a:solidFill>
                    <a:schemeClr val="tx1"/>
                  </a:solidFill>
                  <a:latin typeface="Arial" panose="020B0604020202020204" pitchFamily="34" charset="0"/>
                  <a:cs typeface="Arial" panose="020B0604020202020204" pitchFamily="34" charset="0"/>
                </a:rPr>
                <a:t>No se crean áreas</a:t>
              </a:r>
            </a:p>
            <a:p>
              <a:endParaRPr lang="es-ES" sz="900" kern="0">
                <a:solidFill>
                  <a:schemeClr val="tx1">
                    <a:lumMod val="65000"/>
                    <a:lumOff val="35000"/>
                  </a:schemeClr>
                </a:solidFill>
                <a:latin typeface="Century Gothic" panose="020B0502020202020204" pitchFamily="34" charset="0"/>
              </a:endParaRPr>
            </a:p>
          </p:txBody>
        </p:sp>
        <p:sp>
          <p:nvSpPr>
            <p:cNvPr id="19" name="Rectángulo 18">
              <a:extLst>
                <a:ext uri="{FF2B5EF4-FFF2-40B4-BE49-F238E27FC236}">
                  <a16:creationId xmlns:a16="http://schemas.microsoft.com/office/drawing/2014/main" xmlns="" id="{3D7407B0-2980-ACB5-52A8-AA16E2203D63}"/>
                </a:ext>
              </a:extLst>
            </p:cNvPr>
            <p:cNvSpPr/>
            <p:nvPr/>
          </p:nvSpPr>
          <p:spPr>
            <a:xfrm>
              <a:off x="6792084" y="2129174"/>
              <a:ext cx="3314812" cy="678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8 puesto singularizados:</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3 LAJ de Dirección de Ud.</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LAJ adjunto/a Dirección.</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(3GP+1AJ) de jefatura de equipo</a:t>
              </a:r>
            </a:p>
          </p:txBody>
        </p:sp>
        <p:sp>
          <p:nvSpPr>
            <p:cNvPr id="20" name="Rectangle 36">
              <a:extLst>
                <a:ext uri="{FF2B5EF4-FFF2-40B4-BE49-F238E27FC236}">
                  <a16:creationId xmlns:a16="http://schemas.microsoft.com/office/drawing/2014/main" xmlns="" id="{B737AEB7-23C7-C576-88A2-736F9D9BE98A}"/>
                </a:ext>
              </a:extLst>
            </p:cNvPr>
            <p:cNvSpPr>
              <a:spLocks noChangeArrowheads="1"/>
            </p:cNvSpPr>
            <p:nvPr/>
          </p:nvSpPr>
          <p:spPr bwMode="auto">
            <a:xfrm>
              <a:off x="379449" y="1490507"/>
              <a:ext cx="2891152" cy="451815"/>
            </a:xfrm>
            <a:prstGeom prst="rect">
              <a:avLst/>
            </a:prstGeom>
            <a:solidFill>
              <a:schemeClr val="tx2">
                <a:lumMod val="40000"/>
                <a:lumOff val="60000"/>
              </a:schemeClr>
            </a:solidFill>
            <a:ln>
              <a:solidFill>
                <a:schemeClr val="tx1"/>
              </a:solidFill>
            </a:ln>
          </p:spPr>
          <p:txBody>
            <a:bodyPr lIns="82015" tIns="41006" rIns="82015" bIns="41006" anchor="ct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 altLang="es-ES" sz="900">
                  <a:solidFill>
                    <a:schemeClr val="bg1"/>
                  </a:solidFill>
                </a:rPr>
                <a:t>PARTIDO JUDICIAL con una Dotación total de GP+TP&lt;100</a:t>
              </a:r>
            </a:p>
          </p:txBody>
        </p:sp>
        <p:sp>
          <p:nvSpPr>
            <p:cNvPr id="21" name="Rectangle 50">
              <a:extLst>
                <a:ext uri="{FF2B5EF4-FFF2-40B4-BE49-F238E27FC236}">
                  <a16:creationId xmlns:a16="http://schemas.microsoft.com/office/drawing/2014/main" xmlns="" id="{E697FC42-ECB9-85D7-E754-4F7533D900FB}"/>
                </a:ext>
              </a:extLst>
            </p:cNvPr>
            <p:cNvSpPr>
              <a:spLocks noChangeArrowheads="1"/>
            </p:cNvSpPr>
            <p:nvPr/>
          </p:nvSpPr>
          <p:spPr bwMode="auto">
            <a:xfrm>
              <a:off x="379450" y="1921668"/>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CARACTERÍSTICAS</a:t>
              </a:r>
            </a:p>
          </p:txBody>
        </p:sp>
        <p:sp>
          <p:nvSpPr>
            <p:cNvPr id="22" name="Rectangle 50" descr="line">
              <a:extLst>
                <a:ext uri="{FF2B5EF4-FFF2-40B4-BE49-F238E27FC236}">
                  <a16:creationId xmlns:a16="http://schemas.microsoft.com/office/drawing/2014/main" xmlns="" id="{43C0CC4A-7EED-43A7-7A17-0944EAF859F7}"/>
                </a:ext>
              </a:extLst>
            </p:cNvPr>
            <p:cNvSpPr>
              <a:spLocks noChangeArrowheads="1"/>
            </p:cNvSpPr>
            <p:nvPr/>
          </p:nvSpPr>
          <p:spPr bwMode="auto">
            <a:xfrm>
              <a:off x="3582820" y="1921669"/>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CENTRO DE DESTINO</a:t>
              </a:r>
            </a:p>
          </p:txBody>
        </p:sp>
        <p:sp>
          <p:nvSpPr>
            <p:cNvPr id="23" name="Rectangle 50" descr="line">
              <a:extLst>
                <a:ext uri="{FF2B5EF4-FFF2-40B4-BE49-F238E27FC236}">
                  <a16:creationId xmlns:a16="http://schemas.microsoft.com/office/drawing/2014/main" xmlns="" id="{3C42A5B9-FA19-4A54-4722-243A741E63CE}"/>
                </a:ext>
              </a:extLst>
            </p:cNvPr>
            <p:cNvSpPr>
              <a:spLocks noChangeArrowheads="1"/>
            </p:cNvSpPr>
            <p:nvPr/>
          </p:nvSpPr>
          <p:spPr bwMode="auto">
            <a:xfrm>
              <a:off x="6797341" y="1926650"/>
              <a:ext cx="3314812"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PUESTOS SINGULARIZADOS</a:t>
              </a:r>
            </a:p>
          </p:txBody>
        </p:sp>
      </p:grpSp>
      <p:grpSp>
        <p:nvGrpSpPr>
          <p:cNvPr id="25" name="Grupo 24">
            <a:extLst>
              <a:ext uri="{FF2B5EF4-FFF2-40B4-BE49-F238E27FC236}">
                <a16:creationId xmlns:a16="http://schemas.microsoft.com/office/drawing/2014/main" xmlns="" id="{136469E3-92A6-0CE0-2096-FE150AC08CFE}"/>
              </a:ext>
            </a:extLst>
          </p:cNvPr>
          <p:cNvGrpSpPr/>
          <p:nvPr/>
        </p:nvGrpSpPr>
        <p:grpSpPr>
          <a:xfrm>
            <a:off x="1072806" y="1130772"/>
            <a:ext cx="9740679" cy="1571406"/>
            <a:chOff x="379449" y="1235790"/>
            <a:chExt cx="9740679" cy="1571406"/>
          </a:xfrm>
        </p:grpSpPr>
        <p:sp>
          <p:nvSpPr>
            <p:cNvPr id="29" name="Rectángulo 28">
              <a:extLst>
                <a:ext uri="{FF2B5EF4-FFF2-40B4-BE49-F238E27FC236}">
                  <a16:creationId xmlns:a16="http://schemas.microsoft.com/office/drawing/2014/main" xmlns="" id="{B335EB3C-BE06-9338-B57D-CF119B39CF19}"/>
                </a:ext>
              </a:extLst>
            </p:cNvPr>
            <p:cNvSpPr/>
            <p:nvPr/>
          </p:nvSpPr>
          <p:spPr>
            <a:xfrm>
              <a:off x="379450" y="1235790"/>
              <a:ext cx="9740678" cy="25200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A2-a</a:t>
              </a:r>
            </a:p>
          </p:txBody>
        </p:sp>
        <p:sp>
          <p:nvSpPr>
            <p:cNvPr id="30" name="Rectángulo 29">
              <a:extLst>
                <a:ext uri="{FF2B5EF4-FFF2-40B4-BE49-F238E27FC236}">
                  <a16:creationId xmlns:a16="http://schemas.microsoft.com/office/drawing/2014/main" xmlns="" id="{C519FE01-94EE-4C30-CD67-C8FD19906FA4}"/>
                </a:ext>
              </a:extLst>
            </p:cNvPr>
            <p:cNvSpPr/>
            <p:nvPr/>
          </p:nvSpPr>
          <p:spPr>
            <a:xfrm>
              <a:off x="3275636" y="1490508"/>
              <a:ext cx="6836518" cy="451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kern="0">
                  <a:solidFill>
                    <a:schemeClr val="tx1">
                      <a:lumMod val="65000"/>
                      <a:lumOff val="35000"/>
                    </a:schemeClr>
                  </a:solidFill>
                  <a:latin typeface="Century Gothic" panose="020B0502020202020204" pitchFamily="34" charset="0"/>
                </a:rPr>
                <a:t>Mieres</a:t>
              </a:r>
            </a:p>
          </p:txBody>
        </p:sp>
        <p:sp>
          <p:nvSpPr>
            <p:cNvPr id="31" name="Rectángulo 30">
              <a:extLst>
                <a:ext uri="{FF2B5EF4-FFF2-40B4-BE49-F238E27FC236}">
                  <a16:creationId xmlns:a16="http://schemas.microsoft.com/office/drawing/2014/main" xmlns="" id="{64F66125-9BE3-25A9-81D9-0A4F73A92367}"/>
                </a:ext>
              </a:extLst>
            </p:cNvPr>
            <p:cNvSpPr/>
            <p:nvPr/>
          </p:nvSpPr>
          <p:spPr>
            <a:xfrm>
              <a:off x="379450" y="2129174"/>
              <a:ext cx="3204000" cy="678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Con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Ejec./año ≥ 800</a:t>
              </a:r>
            </a:p>
          </p:txBody>
        </p:sp>
        <p:sp>
          <p:nvSpPr>
            <p:cNvPr id="32" name="Rectángulo 31">
              <a:extLst>
                <a:ext uri="{FF2B5EF4-FFF2-40B4-BE49-F238E27FC236}">
                  <a16:creationId xmlns:a16="http://schemas.microsoft.com/office/drawing/2014/main" xmlns="" id="{9ADF4055-4AFB-7DA1-0568-53AF8F17D296}"/>
                </a:ext>
              </a:extLst>
            </p:cNvPr>
            <p:cNvSpPr/>
            <p:nvPr/>
          </p:nvSpPr>
          <p:spPr>
            <a:xfrm>
              <a:off x="3585766" y="2129174"/>
              <a:ext cx="3204000" cy="678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a:p>
              <a:endParaRPr lang="es-ES" sz="900" kern="0">
                <a:solidFill>
                  <a:schemeClr val="tx1">
                    <a:lumMod val="65000"/>
                    <a:lumOff val="35000"/>
                  </a:schemeClr>
                </a:solidFill>
                <a:latin typeface="Century Gothic" panose="020B0502020202020204" pitchFamily="34" charset="0"/>
              </a:endParaRPr>
            </a:p>
          </p:txBody>
        </p:sp>
        <p:sp>
          <p:nvSpPr>
            <p:cNvPr id="33" name="Rectángulo 32">
              <a:extLst>
                <a:ext uri="{FF2B5EF4-FFF2-40B4-BE49-F238E27FC236}">
                  <a16:creationId xmlns:a16="http://schemas.microsoft.com/office/drawing/2014/main" xmlns="" id="{3A013A26-8E98-C916-AD41-71569E8169B4}"/>
                </a:ext>
              </a:extLst>
            </p:cNvPr>
            <p:cNvSpPr/>
            <p:nvPr/>
          </p:nvSpPr>
          <p:spPr>
            <a:xfrm>
              <a:off x="6792084" y="2129174"/>
              <a:ext cx="3314812" cy="678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dirty="0">
                  <a:solidFill>
                    <a:schemeClr val="tx1">
                      <a:lumMod val="65000"/>
                      <a:lumOff val="35000"/>
                    </a:schemeClr>
                  </a:solidFill>
                  <a:latin typeface="Century Gothic" panose="020B0502020202020204" pitchFamily="34" charset="0"/>
                </a:rPr>
                <a:t>3 puesto singularizados:</a:t>
              </a:r>
            </a:p>
            <a:p>
              <a:pPr marL="628650" lvl="1" indent="-171450">
                <a:buFont typeface="Courier New" panose="02070309020205020404" pitchFamily="49" charset="0"/>
                <a:buChar char="o"/>
              </a:pPr>
              <a:r>
                <a:rPr lang="es-ES" sz="900" kern="0" dirty="0">
                  <a:solidFill>
                    <a:schemeClr val="tx1">
                      <a:lumMod val="65000"/>
                      <a:lumOff val="35000"/>
                    </a:schemeClr>
                  </a:solidFill>
                  <a:latin typeface="Century Gothic" panose="020B0502020202020204" pitchFamily="34" charset="0"/>
                </a:rPr>
                <a:t>1 LAJ de Dirección de SCT.</a:t>
              </a:r>
            </a:p>
            <a:p>
              <a:pPr marL="628650" lvl="1" indent="-171450">
                <a:buFont typeface="Courier New" panose="02070309020205020404" pitchFamily="49" charset="0"/>
                <a:buChar char="o"/>
              </a:pPr>
              <a:r>
                <a:rPr lang="es-ES" sz="900" kern="0" dirty="0">
                  <a:solidFill>
                    <a:schemeClr val="tx1">
                      <a:lumMod val="65000"/>
                      <a:lumOff val="35000"/>
                    </a:schemeClr>
                  </a:solidFill>
                  <a:latin typeface="Century Gothic" panose="020B0502020202020204" pitchFamily="34" charset="0"/>
                </a:rPr>
                <a:t>1 GP </a:t>
              </a:r>
              <a:r>
                <a:rPr lang="es-ES" sz="900" kern="0" dirty="0" smtClean="0">
                  <a:solidFill>
                    <a:schemeClr val="tx1">
                      <a:lumMod val="65000"/>
                      <a:lumOff val="35000"/>
                    </a:schemeClr>
                  </a:solidFill>
                  <a:latin typeface="Century Gothic" panose="020B0502020202020204" pitchFamily="34" charset="0"/>
                </a:rPr>
                <a:t>de </a:t>
              </a:r>
              <a:r>
                <a:rPr lang="es-ES" sz="900" kern="0" dirty="0">
                  <a:solidFill>
                    <a:schemeClr val="tx1">
                      <a:lumMod val="65000"/>
                      <a:lumOff val="35000"/>
                    </a:schemeClr>
                  </a:solidFill>
                  <a:latin typeface="Century Gothic" panose="020B0502020202020204" pitchFamily="34" charset="0"/>
                </a:rPr>
                <a:t>Jefatura de Equipo.</a:t>
              </a:r>
            </a:p>
            <a:p>
              <a:pPr marL="628650" lvl="1" indent="-171450">
                <a:buFont typeface="Courier New" panose="02070309020205020404" pitchFamily="49" charset="0"/>
                <a:buChar char="o"/>
              </a:pPr>
              <a:r>
                <a:rPr lang="es-ES" sz="900" kern="0" dirty="0">
                  <a:solidFill>
                    <a:schemeClr val="tx1">
                      <a:lumMod val="65000"/>
                      <a:lumOff val="35000"/>
                    </a:schemeClr>
                  </a:solidFill>
                  <a:latin typeface="Century Gothic" panose="020B0502020202020204" pitchFamily="34" charset="0"/>
                </a:rPr>
                <a:t>1 AJ de Jefatura de Equipo</a:t>
              </a:r>
            </a:p>
          </p:txBody>
        </p:sp>
        <p:sp>
          <p:nvSpPr>
            <p:cNvPr id="34" name="Rectangle 36">
              <a:extLst>
                <a:ext uri="{FF2B5EF4-FFF2-40B4-BE49-F238E27FC236}">
                  <a16:creationId xmlns:a16="http://schemas.microsoft.com/office/drawing/2014/main" xmlns="" id="{BC81BFAF-2F12-A237-7067-F5349F094434}"/>
                </a:ext>
              </a:extLst>
            </p:cNvPr>
            <p:cNvSpPr>
              <a:spLocks noChangeArrowheads="1"/>
            </p:cNvSpPr>
            <p:nvPr/>
          </p:nvSpPr>
          <p:spPr bwMode="auto">
            <a:xfrm>
              <a:off x="379449" y="1490507"/>
              <a:ext cx="2891152" cy="451815"/>
            </a:xfrm>
            <a:prstGeom prst="rect">
              <a:avLst/>
            </a:prstGeom>
            <a:solidFill>
              <a:schemeClr val="tx2">
                <a:lumMod val="40000"/>
                <a:lumOff val="60000"/>
              </a:schemeClr>
            </a:solidFill>
            <a:ln>
              <a:solidFill>
                <a:schemeClr val="tx1"/>
              </a:solidFill>
            </a:ln>
          </p:spPr>
          <p:txBody>
            <a:bodyPr lIns="82015" tIns="41006" rIns="82015" bIns="41006" anchor="ct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 altLang="es-ES" sz="900">
                  <a:solidFill>
                    <a:schemeClr val="bg1"/>
                  </a:solidFill>
                </a:rPr>
                <a:t>PARTIDO JUDICIAL con una Dotación total de GP+TP&lt;30</a:t>
              </a:r>
            </a:p>
          </p:txBody>
        </p:sp>
        <p:sp>
          <p:nvSpPr>
            <p:cNvPr id="35" name="Rectangle 50">
              <a:extLst>
                <a:ext uri="{FF2B5EF4-FFF2-40B4-BE49-F238E27FC236}">
                  <a16:creationId xmlns:a16="http://schemas.microsoft.com/office/drawing/2014/main" xmlns="" id="{36C0CBF9-791C-52C0-01CC-C244F03E7EF2}"/>
                </a:ext>
              </a:extLst>
            </p:cNvPr>
            <p:cNvSpPr>
              <a:spLocks noChangeArrowheads="1"/>
            </p:cNvSpPr>
            <p:nvPr/>
          </p:nvSpPr>
          <p:spPr bwMode="auto">
            <a:xfrm>
              <a:off x="379450" y="1921668"/>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CARACTERÍSTICAS</a:t>
              </a:r>
            </a:p>
          </p:txBody>
        </p:sp>
        <p:sp>
          <p:nvSpPr>
            <p:cNvPr id="36" name="Rectangle 50" descr="line">
              <a:extLst>
                <a:ext uri="{FF2B5EF4-FFF2-40B4-BE49-F238E27FC236}">
                  <a16:creationId xmlns:a16="http://schemas.microsoft.com/office/drawing/2014/main" xmlns="" id="{0A437D50-E5C1-2D90-E0B6-DD864B3A4A1B}"/>
                </a:ext>
              </a:extLst>
            </p:cNvPr>
            <p:cNvSpPr>
              <a:spLocks noChangeArrowheads="1"/>
            </p:cNvSpPr>
            <p:nvPr/>
          </p:nvSpPr>
          <p:spPr bwMode="auto">
            <a:xfrm>
              <a:off x="3582820" y="1921669"/>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CENTRO DE DESTINO</a:t>
              </a:r>
            </a:p>
          </p:txBody>
        </p:sp>
        <p:sp>
          <p:nvSpPr>
            <p:cNvPr id="37" name="Rectangle 50" descr="line">
              <a:extLst>
                <a:ext uri="{FF2B5EF4-FFF2-40B4-BE49-F238E27FC236}">
                  <a16:creationId xmlns:a16="http://schemas.microsoft.com/office/drawing/2014/main" xmlns="" id="{2AFBA9F9-C51D-6FD7-3CE3-172F77E6378B}"/>
                </a:ext>
              </a:extLst>
            </p:cNvPr>
            <p:cNvSpPr>
              <a:spLocks noChangeArrowheads="1"/>
            </p:cNvSpPr>
            <p:nvPr/>
          </p:nvSpPr>
          <p:spPr bwMode="auto">
            <a:xfrm>
              <a:off x="6797341" y="1927686"/>
              <a:ext cx="3314812"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PUESTOS SINGULARIZADOS</a:t>
              </a:r>
            </a:p>
          </p:txBody>
        </p:sp>
      </p:grpSp>
      <p:grpSp>
        <p:nvGrpSpPr>
          <p:cNvPr id="54" name="Grupo 53">
            <a:extLst>
              <a:ext uri="{FF2B5EF4-FFF2-40B4-BE49-F238E27FC236}">
                <a16:creationId xmlns:a16="http://schemas.microsoft.com/office/drawing/2014/main" xmlns="" id="{074CA17E-E945-E159-DA81-7358370B23B6}"/>
              </a:ext>
            </a:extLst>
          </p:cNvPr>
          <p:cNvGrpSpPr/>
          <p:nvPr/>
        </p:nvGrpSpPr>
        <p:grpSpPr>
          <a:xfrm>
            <a:off x="1072806" y="2944878"/>
            <a:ext cx="9740679" cy="1571406"/>
            <a:chOff x="379449" y="1235790"/>
            <a:chExt cx="9740679" cy="1571406"/>
          </a:xfrm>
        </p:grpSpPr>
        <p:sp>
          <p:nvSpPr>
            <p:cNvPr id="55" name="Rectángulo 54">
              <a:extLst>
                <a:ext uri="{FF2B5EF4-FFF2-40B4-BE49-F238E27FC236}">
                  <a16:creationId xmlns:a16="http://schemas.microsoft.com/office/drawing/2014/main" xmlns="" id="{4CBD9C30-38F9-19C0-C58A-70A72C9107D9}"/>
                </a:ext>
              </a:extLst>
            </p:cNvPr>
            <p:cNvSpPr/>
            <p:nvPr/>
          </p:nvSpPr>
          <p:spPr>
            <a:xfrm>
              <a:off x="379450" y="1235790"/>
              <a:ext cx="9740678" cy="25200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A2-b</a:t>
              </a:r>
            </a:p>
          </p:txBody>
        </p:sp>
        <p:sp>
          <p:nvSpPr>
            <p:cNvPr id="56" name="Rectángulo 55">
              <a:extLst>
                <a:ext uri="{FF2B5EF4-FFF2-40B4-BE49-F238E27FC236}">
                  <a16:creationId xmlns:a16="http://schemas.microsoft.com/office/drawing/2014/main" xmlns="" id="{BE521542-C9AF-E435-B3B0-479F38ED4593}"/>
                </a:ext>
              </a:extLst>
            </p:cNvPr>
            <p:cNvSpPr/>
            <p:nvPr/>
          </p:nvSpPr>
          <p:spPr>
            <a:xfrm>
              <a:off x="3275636" y="1490508"/>
              <a:ext cx="6836518" cy="451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kern="0">
                  <a:solidFill>
                    <a:schemeClr val="tx1">
                      <a:lumMod val="65000"/>
                      <a:lumOff val="35000"/>
                    </a:schemeClr>
                  </a:solidFill>
                  <a:latin typeface="Century Gothic" panose="020B0502020202020204" pitchFamily="34" charset="0"/>
                </a:rPr>
                <a:t>Langreo</a:t>
              </a:r>
            </a:p>
          </p:txBody>
        </p:sp>
        <p:sp>
          <p:nvSpPr>
            <p:cNvPr id="57" name="Rectángulo 56">
              <a:extLst>
                <a:ext uri="{FF2B5EF4-FFF2-40B4-BE49-F238E27FC236}">
                  <a16:creationId xmlns:a16="http://schemas.microsoft.com/office/drawing/2014/main" xmlns="" id="{327D1A72-DCF0-F88B-7703-E1AA45D48804}"/>
                </a:ext>
              </a:extLst>
            </p:cNvPr>
            <p:cNvSpPr/>
            <p:nvPr/>
          </p:nvSpPr>
          <p:spPr>
            <a:xfrm>
              <a:off x="379450" y="2129174"/>
              <a:ext cx="3204000" cy="678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&gt; 800</a:t>
              </a:r>
            </a:p>
          </p:txBody>
        </p:sp>
        <p:sp>
          <p:nvSpPr>
            <p:cNvPr id="58" name="Rectángulo 57">
              <a:extLst>
                <a:ext uri="{FF2B5EF4-FFF2-40B4-BE49-F238E27FC236}">
                  <a16:creationId xmlns:a16="http://schemas.microsoft.com/office/drawing/2014/main" xmlns="" id="{50D990BB-5EF3-B92E-1447-804D9EF514E5}"/>
                </a:ext>
              </a:extLst>
            </p:cNvPr>
            <p:cNvSpPr/>
            <p:nvPr/>
          </p:nvSpPr>
          <p:spPr>
            <a:xfrm>
              <a:off x="3585766" y="2129174"/>
              <a:ext cx="3204000" cy="678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a:p>
              <a:endParaRPr lang="es-ES" sz="900" kern="0">
                <a:solidFill>
                  <a:schemeClr val="tx1">
                    <a:lumMod val="65000"/>
                    <a:lumOff val="35000"/>
                  </a:schemeClr>
                </a:solidFill>
                <a:latin typeface="Century Gothic" panose="020B0502020202020204" pitchFamily="34" charset="0"/>
              </a:endParaRPr>
            </a:p>
          </p:txBody>
        </p:sp>
        <p:sp>
          <p:nvSpPr>
            <p:cNvPr id="59" name="Rectángulo 58">
              <a:extLst>
                <a:ext uri="{FF2B5EF4-FFF2-40B4-BE49-F238E27FC236}">
                  <a16:creationId xmlns:a16="http://schemas.microsoft.com/office/drawing/2014/main" xmlns="" id="{B6B0F7E3-2AA0-6488-F1F5-10DCA69835BE}"/>
                </a:ext>
              </a:extLst>
            </p:cNvPr>
            <p:cNvSpPr/>
            <p:nvPr/>
          </p:nvSpPr>
          <p:spPr>
            <a:xfrm>
              <a:off x="6792084" y="2129174"/>
              <a:ext cx="3314812" cy="678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4 puesto singularizados:</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LAJ de Dirección de SCT.</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LAJ adjunto/a Dirección</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GP + 1 AJ de jefatura de equipo</a:t>
              </a:r>
            </a:p>
          </p:txBody>
        </p:sp>
        <p:sp>
          <p:nvSpPr>
            <p:cNvPr id="60" name="Rectangle 36">
              <a:extLst>
                <a:ext uri="{FF2B5EF4-FFF2-40B4-BE49-F238E27FC236}">
                  <a16:creationId xmlns:a16="http://schemas.microsoft.com/office/drawing/2014/main" xmlns="" id="{C910AE18-E1E8-6550-D777-AAAF64A3BDE9}"/>
                </a:ext>
              </a:extLst>
            </p:cNvPr>
            <p:cNvSpPr>
              <a:spLocks noChangeArrowheads="1"/>
            </p:cNvSpPr>
            <p:nvPr/>
          </p:nvSpPr>
          <p:spPr bwMode="auto">
            <a:xfrm>
              <a:off x="379449" y="1490507"/>
              <a:ext cx="2891152" cy="451815"/>
            </a:xfrm>
            <a:prstGeom prst="rect">
              <a:avLst/>
            </a:prstGeom>
            <a:solidFill>
              <a:schemeClr val="tx2">
                <a:lumMod val="40000"/>
                <a:lumOff val="60000"/>
              </a:schemeClr>
            </a:solidFill>
            <a:ln>
              <a:solidFill>
                <a:schemeClr val="tx1"/>
              </a:solidFill>
            </a:ln>
          </p:spPr>
          <p:txBody>
            <a:bodyPr lIns="82015" tIns="41006" rIns="82015" bIns="41006" anchor="ct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 altLang="es-ES" sz="900">
                  <a:solidFill>
                    <a:schemeClr val="bg1"/>
                  </a:solidFill>
                </a:rPr>
                <a:t>PARTIDOS JUDICIALES con una dotación GP+TP ≥ 30</a:t>
              </a:r>
            </a:p>
          </p:txBody>
        </p:sp>
        <p:sp>
          <p:nvSpPr>
            <p:cNvPr id="61" name="Rectangle 50">
              <a:extLst>
                <a:ext uri="{FF2B5EF4-FFF2-40B4-BE49-F238E27FC236}">
                  <a16:creationId xmlns:a16="http://schemas.microsoft.com/office/drawing/2014/main" xmlns="" id="{DDC9C96B-A2B1-2A52-19CF-25ED34BC021A}"/>
                </a:ext>
              </a:extLst>
            </p:cNvPr>
            <p:cNvSpPr>
              <a:spLocks noChangeArrowheads="1"/>
            </p:cNvSpPr>
            <p:nvPr/>
          </p:nvSpPr>
          <p:spPr bwMode="auto">
            <a:xfrm>
              <a:off x="379450" y="1921668"/>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CARACTERÍSTICAS</a:t>
              </a:r>
            </a:p>
          </p:txBody>
        </p:sp>
        <p:sp>
          <p:nvSpPr>
            <p:cNvPr id="62" name="Rectangle 50" descr="line">
              <a:extLst>
                <a:ext uri="{FF2B5EF4-FFF2-40B4-BE49-F238E27FC236}">
                  <a16:creationId xmlns:a16="http://schemas.microsoft.com/office/drawing/2014/main" xmlns="" id="{C5AB6C26-DD48-1A29-444E-A665CEAF6282}"/>
                </a:ext>
              </a:extLst>
            </p:cNvPr>
            <p:cNvSpPr>
              <a:spLocks noChangeArrowheads="1"/>
            </p:cNvSpPr>
            <p:nvPr/>
          </p:nvSpPr>
          <p:spPr bwMode="auto">
            <a:xfrm>
              <a:off x="3582820" y="1921669"/>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CENTRO DE DESTINO</a:t>
              </a:r>
            </a:p>
          </p:txBody>
        </p:sp>
        <p:sp>
          <p:nvSpPr>
            <p:cNvPr id="63" name="Rectangle 50" descr="line">
              <a:extLst>
                <a:ext uri="{FF2B5EF4-FFF2-40B4-BE49-F238E27FC236}">
                  <a16:creationId xmlns:a16="http://schemas.microsoft.com/office/drawing/2014/main" xmlns="" id="{E85F9B96-FDE0-0E85-F646-1378CEDE0BAE}"/>
                </a:ext>
              </a:extLst>
            </p:cNvPr>
            <p:cNvSpPr>
              <a:spLocks noChangeArrowheads="1"/>
            </p:cNvSpPr>
            <p:nvPr/>
          </p:nvSpPr>
          <p:spPr bwMode="auto">
            <a:xfrm>
              <a:off x="6797341" y="1916535"/>
              <a:ext cx="3314812"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PUESTOS SINGULARIZADOS</a:t>
              </a:r>
            </a:p>
          </p:txBody>
        </p:sp>
      </p:grpSp>
    </p:spTree>
    <p:extLst>
      <p:ext uri="{BB962C8B-B14F-4D97-AF65-F5344CB8AC3E}">
        <p14:creationId xmlns:p14="http://schemas.microsoft.com/office/powerpoint/2010/main" val="2174837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B1889DF-B267-AE95-8DED-502ABF9FD364}"/>
            </a:ext>
          </a:extLst>
        </p:cNvPr>
        <p:cNvGrpSpPr/>
        <p:nvPr/>
      </p:nvGrpSpPr>
      <p:grpSpPr>
        <a:xfrm>
          <a:off x="0" y="0"/>
          <a:ext cx="0" cy="0"/>
          <a:chOff x="0" y="0"/>
          <a:chExt cx="0" cy="0"/>
        </a:xfrm>
      </p:grpSpPr>
      <p:pic>
        <p:nvPicPr>
          <p:cNvPr id="6" name="Picture 14" descr="NTT DATA | iAgua">
            <a:extLst>
              <a:ext uri="{FF2B5EF4-FFF2-40B4-BE49-F238E27FC236}">
                <a16:creationId xmlns:a16="http://schemas.microsoft.com/office/drawing/2014/main" xmlns="" id="{29ED079B-2D94-D55C-A73D-1FF6FBC5F5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247653F2-49DC-D5D5-63AF-BEDEEBB03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61D0341C-49D8-880E-42F6-55A6B65F5F0C}"/>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11</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2" name="Título 1">
            <a:extLst>
              <a:ext uri="{FF2B5EF4-FFF2-40B4-BE49-F238E27FC236}">
                <a16:creationId xmlns:a16="http://schemas.microsoft.com/office/drawing/2014/main" xmlns="" id="{B8721E68-E539-8938-54C8-3EA21F3CA11F}"/>
              </a:ext>
            </a:extLst>
          </p:cNvPr>
          <p:cNvSpPr txBox="1">
            <a:spLocks/>
          </p:cNvSpPr>
          <p:nvPr/>
        </p:nvSpPr>
        <p:spPr>
          <a:xfrm>
            <a:off x="310152" y="142905"/>
            <a:ext cx="6638920"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1. Introducción</a:t>
            </a: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sp>
        <p:nvSpPr>
          <p:cNvPr id="3" name="CuadroTexto 2">
            <a:extLst>
              <a:ext uri="{FF2B5EF4-FFF2-40B4-BE49-F238E27FC236}">
                <a16:creationId xmlns:a16="http://schemas.microsoft.com/office/drawing/2014/main" xmlns="" id="{2F3BA251-69E9-7B9C-99B0-798C8EA88B8B}"/>
              </a:ext>
            </a:extLst>
          </p:cNvPr>
          <p:cNvSpPr txBox="1"/>
          <p:nvPr/>
        </p:nvSpPr>
        <p:spPr>
          <a:xfrm>
            <a:off x="520331" y="690225"/>
            <a:ext cx="9608119" cy="325410"/>
          </a:xfrm>
          <a:prstGeom prst="rect">
            <a:avLst/>
          </a:prstGeom>
          <a:noFill/>
        </p:spPr>
        <p:txBody>
          <a:bodyPr wrap="square">
            <a:spAutoFit/>
          </a:bodyPr>
          <a:lstStyle/>
          <a:p>
            <a:pPr algn="just">
              <a:lnSpc>
                <a:spcPct val="120000"/>
              </a:lnSpc>
              <a:spcBef>
                <a:spcPts val="600"/>
              </a:spcBef>
              <a:spcAft>
                <a:spcPts val="300"/>
              </a:spcAft>
              <a:buNone/>
            </a:pPr>
            <a:r>
              <a:rPr lang="es-ES" sz="1400" b="1">
                <a:solidFill>
                  <a:srgbClr val="002060"/>
                </a:solidFill>
                <a:latin typeface="+mj-lt"/>
                <a:cs typeface="Arial" panose="020B0604020202020204" pitchFamily="34" charset="0"/>
              </a:rPr>
              <a:t>Oficina Judicial: Modelos de referencia aplicables al Principado de Asturias por partido judicial</a:t>
            </a:r>
          </a:p>
        </p:txBody>
      </p:sp>
      <p:grpSp>
        <p:nvGrpSpPr>
          <p:cNvPr id="5" name="Grupo 4">
            <a:extLst>
              <a:ext uri="{FF2B5EF4-FFF2-40B4-BE49-F238E27FC236}">
                <a16:creationId xmlns:a16="http://schemas.microsoft.com/office/drawing/2014/main" xmlns="" id="{B330D96A-F0F2-B89A-9DCD-0B67E717AA28}"/>
              </a:ext>
            </a:extLst>
          </p:cNvPr>
          <p:cNvGrpSpPr/>
          <p:nvPr/>
        </p:nvGrpSpPr>
        <p:grpSpPr>
          <a:xfrm>
            <a:off x="1058606" y="3642537"/>
            <a:ext cx="9740679" cy="1689753"/>
            <a:chOff x="379449" y="1246423"/>
            <a:chExt cx="9740679" cy="1689753"/>
          </a:xfrm>
        </p:grpSpPr>
        <p:sp>
          <p:nvSpPr>
            <p:cNvPr id="13" name="Rectángulo 12">
              <a:extLst>
                <a:ext uri="{FF2B5EF4-FFF2-40B4-BE49-F238E27FC236}">
                  <a16:creationId xmlns:a16="http://schemas.microsoft.com/office/drawing/2014/main" xmlns="" id="{1C73C175-1E31-9358-B2F2-D06FD50A01FB}"/>
                </a:ext>
              </a:extLst>
            </p:cNvPr>
            <p:cNvSpPr/>
            <p:nvPr/>
          </p:nvSpPr>
          <p:spPr>
            <a:xfrm>
              <a:off x="379450" y="1246423"/>
              <a:ext cx="9740678" cy="2520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C3 - b</a:t>
              </a:r>
            </a:p>
          </p:txBody>
        </p:sp>
        <p:sp>
          <p:nvSpPr>
            <p:cNvPr id="16" name="Rectángulo 15">
              <a:extLst>
                <a:ext uri="{FF2B5EF4-FFF2-40B4-BE49-F238E27FC236}">
                  <a16:creationId xmlns:a16="http://schemas.microsoft.com/office/drawing/2014/main" xmlns="" id="{14AFB666-E0E0-876E-CB62-8CE4D258D6A3}"/>
                </a:ext>
              </a:extLst>
            </p:cNvPr>
            <p:cNvSpPr/>
            <p:nvPr/>
          </p:nvSpPr>
          <p:spPr>
            <a:xfrm>
              <a:off x="3275636" y="1490508"/>
              <a:ext cx="6836518" cy="451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kern="0">
                  <a:solidFill>
                    <a:schemeClr val="tx1">
                      <a:lumMod val="65000"/>
                      <a:lumOff val="35000"/>
                    </a:schemeClr>
                  </a:solidFill>
                  <a:latin typeface="Century Gothic" panose="020B0502020202020204" pitchFamily="34" charset="0"/>
                </a:rPr>
                <a:t>Oviedo</a:t>
              </a:r>
            </a:p>
          </p:txBody>
        </p:sp>
        <p:sp>
          <p:nvSpPr>
            <p:cNvPr id="17" name="Rectángulo 16">
              <a:extLst>
                <a:ext uri="{FF2B5EF4-FFF2-40B4-BE49-F238E27FC236}">
                  <a16:creationId xmlns:a16="http://schemas.microsoft.com/office/drawing/2014/main" xmlns="" id="{AFBCA058-9082-5E96-3952-13001DC8211D}"/>
                </a:ext>
              </a:extLst>
            </p:cNvPr>
            <p:cNvSpPr/>
            <p:nvPr/>
          </p:nvSpPr>
          <p:spPr>
            <a:xfrm>
              <a:off x="379450" y="2129174"/>
              <a:ext cx="3204000" cy="8070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3 SCT (TI+AP+TSJ)</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Con equipo de ejecución</a:t>
              </a:r>
            </a:p>
          </p:txBody>
        </p:sp>
        <p:sp>
          <p:nvSpPr>
            <p:cNvPr id="18" name="Rectángulo 17">
              <a:extLst>
                <a:ext uri="{FF2B5EF4-FFF2-40B4-BE49-F238E27FC236}">
                  <a16:creationId xmlns:a16="http://schemas.microsoft.com/office/drawing/2014/main" xmlns="" id="{F04F9903-4E92-3BA5-30CC-E8E4F8DBB99E}"/>
                </a:ext>
              </a:extLst>
            </p:cNvPr>
            <p:cNvSpPr/>
            <p:nvPr/>
          </p:nvSpPr>
          <p:spPr>
            <a:xfrm>
              <a:off x="3585766" y="2129174"/>
              <a:ext cx="3204000" cy="8070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TI + SCT AP) + SCT TSJ + SCG + SCEJ</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7 áreas: 3 en el CST TI + 2 SCEJ + 2 SCG.</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creación de áreas en el SCT de AP ni TSJ</a:t>
              </a:r>
            </a:p>
            <a:p>
              <a:endParaRPr lang="es-ES" sz="900" kern="0">
                <a:solidFill>
                  <a:schemeClr val="tx1">
                    <a:lumMod val="65000"/>
                    <a:lumOff val="35000"/>
                  </a:schemeClr>
                </a:solidFill>
                <a:latin typeface="Century Gothic" panose="020B0502020202020204" pitchFamily="34" charset="0"/>
              </a:endParaRPr>
            </a:p>
          </p:txBody>
        </p:sp>
        <p:sp>
          <p:nvSpPr>
            <p:cNvPr id="19" name="Rectángulo 18">
              <a:extLst>
                <a:ext uri="{FF2B5EF4-FFF2-40B4-BE49-F238E27FC236}">
                  <a16:creationId xmlns:a16="http://schemas.microsoft.com/office/drawing/2014/main" xmlns="" id="{4A652C40-5CC6-E632-675A-562D1A988613}"/>
                </a:ext>
              </a:extLst>
            </p:cNvPr>
            <p:cNvSpPr/>
            <p:nvPr/>
          </p:nvSpPr>
          <p:spPr>
            <a:xfrm>
              <a:off x="6792601" y="2129174"/>
              <a:ext cx="3327525" cy="8070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32 puesto singularizados:</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5 LAJ Dir. Ud.</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2 LAJ Adj. Dir.</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(5 LAJ + 2GP) </a:t>
              </a:r>
              <a:r>
                <a:rPr lang="es-ES" sz="900" kern="0" err="1">
                  <a:solidFill>
                    <a:schemeClr val="tx1">
                      <a:lumMod val="65000"/>
                      <a:lumOff val="35000"/>
                    </a:schemeClr>
                  </a:solidFill>
                  <a:latin typeface="Century Gothic" panose="020B0502020202020204" pitchFamily="34" charset="0"/>
                </a:rPr>
                <a:t>jef</a:t>
              </a:r>
              <a:r>
                <a:rPr lang="es-ES" sz="900" kern="0">
                  <a:solidFill>
                    <a:schemeClr val="tx1">
                      <a:lumMod val="65000"/>
                      <a:lumOff val="35000"/>
                    </a:schemeClr>
                  </a:solidFill>
                  <a:latin typeface="Century Gothic" panose="020B0502020202020204" pitchFamily="34" charset="0"/>
                </a:rPr>
                <a:t> Área.</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(7GP+5TP+6AJ) jefe de equipo.</a:t>
              </a:r>
            </a:p>
          </p:txBody>
        </p:sp>
        <p:sp>
          <p:nvSpPr>
            <p:cNvPr id="20" name="Rectangle 36">
              <a:extLst>
                <a:ext uri="{FF2B5EF4-FFF2-40B4-BE49-F238E27FC236}">
                  <a16:creationId xmlns:a16="http://schemas.microsoft.com/office/drawing/2014/main" xmlns="" id="{8E00E338-0C58-77CD-3E2B-6C6B41AE261B}"/>
                </a:ext>
              </a:extLst>
            </p:cNvPr>
            <p:cNvSpPr>
              <a:spLocks noChangeArrowheads="1"/>
            </p:cNvSpPr>
            <p:nvPr/>
          </p:nvSpPr>
          <p:spPr bwMode="auto">
            <a:xfrm>
              <a:off x="379449" y="1490507"/>
              <a:ext cx="2891152" cy="451815"/>
            </a:xfrm>
            <a:prstGeom prst="rect">
              <a:avLst/>
            </a:prstGeom>
            <a:solidFill>
              <a:schemeClr val="tx2">
                <a:lumMod val="40000"/>
                <a:lumOff val="60000"/>
              </a:schemeClr>
            </a:solidFill>
            <a:ln>
              <a:solidFill>
                <a:schemeClr val="tx1"/>
              </a:solidFill>
            </a:ln>
          </p:spPr>
          <p:txBody>
            <a:bodyPr lIns="82015" tIns="41006" rIns="82015" bIns="41006" anchor="ct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a:spcBef>
                  <a:spcPct val="20000"/>
                </a:spcBef>
                <a:buClr>
                  <a:srgbClr val="006699"/>
                </a:buClr>
                <a:buSzPct val="80000"/>
                <a:buNone/>
              </a:pPr>
              <a:endParaRPr lang="es-ES" altLang="es-ES" sz="900">
                <a:solidFill>
                  <a:schemeClr val="bg1"/>
                </a:solidFill>
              </a:endParaRPr>
            </a:p>
            <a:p>
              <a:pPr algn="ctr">
                <a:spcBef>
                  <a:spcPct val="20000"/>
                </a:spcBef>
                <a:buClr>
                  <a:srgbClr val="006699"/>
                </a:buClr>
                <a:buSzPct val="80000"/>
                <a:buNone/>
              </a:pPr>
              <a:r>
                <a:rPr lang="es-ES" altLang="es-ES" sz="900">
                  <a:solidFill>
                    <a:schemeClr val="bg1"/>
                  </a:solidFill>
                </a:rPr>
                <a:t>PARTIDO JUDICIAL 300 ≤ Dotación total de GP+TP &lt; 1000 </a:t>
              </a:r>
            </a:p>
            <a:p>
              <a:pPr algn="ctr">
                <a:spcBef>
                  <a:spcPct val="20000"/>
                </a:spcBef>
                <a:buClr>
                  <a:srgbClr val="006699"/>
                </a:buClr>
                <a:buSzPct val="80000"/>
                <a:buNone/>
              </a:pPr>
              <a:endParaRPr lang="es-ES" altLang="es-ES" sz="900">
                <a:solidFill>
                  <a:schemeClr val="bg1"/>
                </a:solidFill>
              </a:endParaRPr>
            </a:p>
          </p:txBody>
        </p:sp>
        <p:sp>
          <p:nvSpPr>
            <p:cNvPr id="21" name="Rectangle 50">
              <a:extLst>
                <a:ext uri="{FF2B5EF4-FFF2-40B4-BE49-F238E27FC236}">
                  <a16:creationId xmlns:a16="http://schemas.microsoft.com/office/drawing/2014/main" xmlns="" id="{14CF829D-FF29-40D2-735E-2504416F9DA1}"/>
                </a:ext>
              </a:extLst>
            </p:cNvPr>
            <p:cNvSpPr>
              <a:spLocks noChangeArrowheads="1"/>
            </p:cNvSpPr>
            <p:nvPr/>
          </p:nvSpPr>
          <p:spPr bwMode="auto">
            <a:xfrm>
              <a:off x="379450" y="1921668"/>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CARACTERÍSTICAS</a:t>
              </a:r>
            </a:p>
          </p:txBody>
        </p:sp>
        <p:sp>
          <p:nvSpPr>
            <p:cNvPr id="22" name="Rectangle 50" descr="line">
              <a:extLst>
                <a:ext uri="{FF2B5EF4-FFF2-40B4-BE49-F238E27FC236}">
                  <a16:creationId xmlns:a16="http://schemas.microsoft.com/office/drawing/2014/main" xmlns="" id="{3E5D4A0A-768C-D82A-EECF-2C4C9D9F0629}"/>
                </a:ext>
              </a:extLst>
            </p:cNvPr>
            <p:cNvSpPr>
              <a:spLocks noChangeArrowheads="1"/>
            </p:cNvSpPr>
            <p:nvPr/>
          </p:nvSpPr>
          <p:spPr bwMode="auto">
            <a:xfrm>
              <a:off x="3582820" y="1921669"/>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CENTRO DE DESTINO</a:t>
              </a:r>
            </a:p>
          </p:txBody>
        </p:sp>
        <p:sp>
          <p:nvSpPr>
            <p:cNvPr id="29" name="Rectangle 50" descr="line">
              <a:extLst>
                <a:ext uri="{FF2B5EF4-FFF2-40B4-BE49-F238E27FC236}">
                  <a16:creationId xmlns:a16="http://schemas.microsoft.com/office/drawing/2014/main" xmlns="" id="{749A6C49-F439-5334-BC43-57CA99798943}"/>
                </a:ext>
              </a:extLst>
            </p:cNvPr>
            <p:cNvSpPr>
              <a:spLocks noChangeArrowheads="1"/>
            </p:cNvSpPr>
            <p:nvPr/>
          </p:nvSpPr>
          <p:spPr bwMode="auto">
            <a:xfrm>
              <a:off x="6797341" y="1921992"/>
              <a:ext cx="3314812"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PUESTOS SINGULARIZADOS</a:t>
              </a:r>
            </a:p>
          </p:txBody>
        </p:sp>
      </p:grpSp>
      <p:grpSp>
        <p:nvGrpSpPr>
          <p:cNvPr id="30" name="Grupo 29">
            <a:extLst>
              <a:ext uri="{FF2B5EF4-FFF2-40B4-BE49-F238E27FC236}">
                <a16:creationId xmlns:a16="http://schemas.microsoft.com/office/drawing/2014/main" xmlns="" id="{805DB2AF-F838-5E28-13D1-E656084371D9}"/>
              </a:ext>
            </a:extLst>
          </p:cNvPr>
          <p:cNvGrpSpPr/>
          <p:nvPr/>
        </p:nvGrpSpPr>
        <p:grpSpPr>
          <a:xfrm>
            <a:off x="1058606" y="1379906"/>
            <a:ext cx="9740678" cy="1678602"/>
            <a:chOff x="379449" y="1257574"/>
            <a:chExt cx="9740678" cy="1678602"/>
          </a:xfrm>
        </p:grpSpPr>
        <p:sp>
          <p:nvSpPr>
            <p:cNvPr id="31" name="Rectángulo 30">
              <a:extLst>
                <a:ext uri="{FF2B5EF4-FFF2-40B4-BE49-F238E27FC236}">
                  <a16:creationId xmlns:a16="http://schemas.microsoft.com/office/drawing/2014/main" xmlns="" id="{76BE6DA6-36E4-D031-B2F5-A64FB1576BA4}"/>
                </a:ext>
              </a:extLst>
            </p:cNvPr>
            <p:cNvSpPr/>
            <p:nvPr/>
          </p:nvSpPr>
          <p:spPr>
            <a:xfrm>
              <a:off x="379450" y="1257574"/>
              <a:ext cx="9740677" cy="232608"/>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C2 - b</a:t>
              </a:r>
            </a:p>
          </p:txBody>
        </p:sp>
        <p:sp>
          <p:nvSpPr>
            <p:cNvPr id="32" name="Rectángulo 31">
              <a:extLst>
                <a:ext uri="{FF2B5EF4-FFF2-40B4-BE49-F238E27FC236}">
                  <a16:creationId xmlns:a16="http://schemas.microsoft.com/office/drawing/2014/main" xmlns="" id="{D639536A-DCCE-E3E1-A59A-D43CF0CC8656}"/>
                </a:ext>
              </a:extLst>
            </p:cNvPr>
            <p:cNvSpPr/>
            <p:nvPr/>
          </p:nvSpPr>
          <p:spPr>
            <a:xfrm>
              <a:off x="3275636" y="1490508"/>
              <a:ext cx="6836517" cy="451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kern="0">
                  <a:solidFill>
                    <a:schemeClr val="tx1">
                      <a:lumMod val="65000"/>
                      <a:lumOff val="35000"/>
                    </a:schemeClr>
                  </a:solidFill>
                  <a:latin typeface="Century Gothic" panose="020B0502020202020204" pitchFamily="34" charset="0"/>
                </a:rPr>
                <a:t>Gijón</a:t>
              </a:r>
            </a:p>
          </p:txBody>
        </p:sp>
        <p:sp>
          <p:nvSpPr>
            <p:cNvPr id="33" name="Rectángulo 32">
              <a:extLst>
                <a:ext uri="{FF2B5EF4-FFF2-40B4-BE49-F238E27FC236}">
                  <a16:creationId xmlns:a16="http://schemas.microsoft.com/office/drawing/2014/main" xmlns="" id="{F1BB54FD-43F5-1FBC-70FC-1D70AE392F76}"/>
                </a:ext>
              </a:extLst>
            </p:cNvPr>
            <p:cNvSpPr/>
            <p:nvPr/>
          </p:nvSpPr>
          <p:spPr>
            <a:xfrm>
              <a:off x="379450" y="2129174"/>
              <a:ext cx="3204000" cy="8070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2 SCT (TI+AP)</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Con equipo de ejecución</a:t>
              </a:r>
            </a:p>
          </p:txBody>
        </p:sp>
        <p:sp>
          <p:nvSpPr>
            <p:cNvPr id="34" name="Rectángulo 33">
              <a:extLst>
                <a:ext uri="{FF2B5EF4-FFF2-40B4-BE49-F238E27FC236}">
                  <a16:creationId xmlns:a16="http://schemas.microsoft.com/office/drawing/2014/main" xmlns="" id="{C30F2334-8F51-24ED-C1C5-DA1C7BC59D46}"/>
                </a:ext>
              </a:extLst>
            </p:cNvPr>
            <p:cNvSpPr/>
            <p:nvPr/>
          </p:nvSpPr>
          <p:spPr>
            <a:xfrm>
              <a:off x="3585766" y="2129174"/>
              <a:ext cx="3204000" cy="8070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a:solidFill>
                    <a:schemeClr val="tx1"/>
                  </a:solidFill>
                  <a:latin typeface="Arial" panose="020B0604020202020204" pitchFamily="34" charset="0"/>
                  <a:cs typeface="Arial" panose="020B0604020202020204" pitchFamily="34" charset="0"/>
                </a:rPr>
                <a:t>(</a:t>
              </a:r>
              <a:r>
                <a:rPr lang="es-ES" sz="900" kern="0">
                  <a:solidFill>
                    <a:schemeClr val="tx1">
                      <a:lumMod val="65000"/>
                      <a:lumOff val="35000"/>
                    </a:schemeClr>
                  </a:solidFill>
                  <a:latin typeface="Century Gothic" panose="020B0502020202020204" pitchFamily="34" charset="0"/>
                </a:rPr>
                <a:t>SCT TI + SCT AP) + SCG + SCEJ</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6 áreas:  2 en SCT TI + 2 en SCEJ + 2 en SCG.</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 en los SCT de AP.</a:t>
              </a:r>
            </a:p>
            <a:p>
              <a:endParaRPr lang="es-ES" sz="900" kern="0">
                <a:solidFill>
                  <a:schemeClr val="tx1">
                    <a:lumMod val="65000"/>
                    <a:lumOff val="35000"/>
                  </a:schemeClr>
                </a:solidFill>
                <a:latin typeface="Century Gothic" panose="020B0502020202020204" pitchFamily="34" charset="0"/>
              </a:endParaRPr>
            </a:p>
          </p:txBody>
        </p:sp>
        <p:sp>
          <p:nvSpPr>
            <p:cNvPr id="35" name="Rectángulo 34">
              <a:extLst>
                <a:ext uri="{FF2B5EF4-FFF2-40B4-BE49-F238E27FC236}">
                  <a16:creationId xmlns:a16="http://schemas.microsoft.com/office/drawing/2014/main" xmlns="" id="{0BD3F980-D4F0-C62E-36F1-02786D41BA14}"/>
                </a:ext>
              </a:extLst>
            </p:cNvPr>
            <p:cNvSpPr/>
            <p:nvPr/>
          </p:nvSpPr>
          <p:spPr>
            <a:xfrm>
              <a:off x="6792083" y="2129174"/>
              <a:ext cx="3320069" cy="8070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17 puesto singularizados:</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4 LAJ de Dir. Ud.</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4 LAJ jefes de área.</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2 GP jefe Área</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(4 GP+1TP+2AJ) jefatura de equipo</a:t>
              </a:r>
            </a:p>
          </p:txBody>
        </p:sp>
        <p:sp>
          <p:nvSpPr>
            <p:cNvPr id="36" name="Rectangle 36">
              <a:extLst>
                <a:ext uri="{FF2B5EF4-FFF2-40B4-BE49-F238E27FC236}">
                  <a16:creationId xmlns:a16="http://schemas.microsoft.com/office/drawing/2014/main" xmlns="" id="{59415B22-0B4B-F873-25C4-A220C96E0D12}"/>
                </a:ext>
              </a:extLst>
            </p:cNvPr>
            <p:cNvSpPr>
              <a:spLocks noChangeArrowheads="1"/>
            </p:cNvSpPr>
            <p:nvPr/>
          </p:nvSpPr>
          <p:spPr bwMode="auto">
            <a:xfrm>
              <a:off x="379449" y="1490507"/>
              <a:ext cx="2891152" cy="451815"/>
            </a:xfrm>
            <a:prstGeom prst="rect">
              <a:avLst/>
            </a:prstGeom>
            <a:solidFill>
              <a:schemeClr val="tx2">
                <a:lumMod val="40000"/>
                <a:lumOff val="60000"/>
              </a:schemeClr>
            </a:solidFill>
            <a:ln>
              <a:solidFill>
                <a:schemeClr val="tx1"/>
              </a:solidFill>
            </a:ln>
          </p:spPr>
          <p:txBody>
            <a:bodyPr lIns="82015" tIns="41006" rIns="82015" bIns="41006" anchor="ct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 altLang="es-ES" sz="900">
                  <a:solidFill>
                    <a:schemeClr val="bg1"/>
                  </a:solidFill>
                </a:rPr>
                <a:t>PARTIDOS JUDICIALES 100 ≤ Dotación total de GP+TP &lt; 300 </a:t>
              </a:r>
            </a:p>
          </p:txBody>
        </p:sp>
        <p:sp>
          <p:nvSpPr>
            <p:cNvPr id="42" name="Rectangle 50">
              <a:extLst>
                <a:ext uri="{FF2B5EF4-FFF2-40B4-BE49-F238E27FC236}">
                  <a16:creationId xmlns:a16="http://schemas.microsoft.com/office/drawing/2014/main" xmlns="" id="{24B7CF06-0C3F-15F1-47E1-98E60CCB7FEB}"/>
                </a:ext>
              </a:extLst>
            </p:cNvPr>
            <p:cNvSpPr>
              <a:spLocks noChangeArrowheads="1"/>
            </p:cNvSpPr>
            <p:nvPr/>
          </p:nvSpPr>
          <p:spPr bwMode="auto">
            <a:xfrm>
              <a:off x="379450" y="1921668"/>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CARACTERÍSTICAS</a:t>
              </a:r>
            </a:p>
          </p:txBody>
        </p:sp>
        <p:sp>
          <p:nvSpPr>
            <p:cNvPr id="43" name="Rectangle 50" descr="line">
              <a:extLst>
                <a:ext uri="{FF2B5EF4-FFF2-40B4-BE49-F238E27FC236}">
                  <a16:creationId xmlns:a16="http://schemas.microsoft.com/office/drawing/2014/main" xmlns="" id="{0879F020-5F8E-FCF5-2D50-D77AFA036436}"/>
                </a:ext>
              </a:extLst>
            </p:cNvPr>
            <p:cNvSpPr>
              <a:spLocks noChangeArrowheads="1"/>
            </p:cNvSpPr>
            <p:nvPr/>
          </p:nvSpPr>
          <p:spPr bwMode="auto">
            <a:xfrm>
              <a:off x="3582820" y="1921669"/>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CENTRO DE DESTINO</a:t>
              </a:r>
            </a:p>
          </p:txBody>
        </p:sp>
        <p:sp>
          <p:nvSpPr>
            <p:cNvPr id="44" name="Rectangle 50" descr="line">
              <a:extLst>
                <a:ext uri="{FF2B5EF4-FFF2-40B4-BE49-F238E27FC236}">
                  <a16:creationId xmlns:a16="http://schemas.microsoft.com/office/drawing/2014/main" xmlns="" id="{8B9F2A87-3326-3035-5822-300423615368}"/>
                </a:ext>
              </a:extLst>
            </p:cNvPr>
            <p:cNvSpPr>
              <a:spLocks noChangeArrowheads="1"/>
            </p:cNvSpPr>
            <p:nvPr/>
          </p:nvSpPr>
          <p:spPr bwMode="auto">
            <a:xfrm>
              <a:off x="6797341" y="1924321"/>
              <a:ext cx="3314812"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PUESTOS SINGULARIZADOS</a:t>
              </a:r>
            </a:p>
          </p:txBody>
        </p:sp>
      </p:grpSp>
    </p:spTree>
    <p:extLst>
      <p:ext uri="{BB962C8B-B14F-4D97-AF65-F5344CB8AC3E}">
        <p14:creationId xmlns:p14="http://schemas.microsoft.com/office/powerpoint/2010/main" val="42373041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DBCD4C-9362-58B2-99B5-8706D831C32A}"/>
            </a:ext>
          </a:extLst>
        </p:cNvPr>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xmlns="" id="{F02A2903-8C92-39FA-0042-795E881D4DE1}"/>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6" imgW="270" imgH="270" progId="TCLayout.ActiveDocument.1">
                  <p:embed/>
                </p:oleObj>
              </mc:Choice>
              <mc:Fallback>
                <p:oleObj name="think-cell Slide" r:id="rId6" imgW="270" imgH="270" progId="TCLayout.ActiveDocument.1">
                  <p:embed/>
                  <p:pic>
                    <p:nvPicPr>
                      <p:cNvPr id="21" name="Object 20" hidden="1">
                        <a:extLst>
                          <a:ext uri="{FF2B5EF4-FFF2-40B4-BE49-F238E27FC236}">
                            <a16:creationId xmlns:a16="http://schemas.microsoft.com/office/drawing/2014/main" xmlns="" id="{F02A2903-8C92-39FA-0042-795E881D4DE1}"/>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3" name="Título 1">
            <a:extLst>
              <a:ext uri="{FF2B5EF4-FFF2-40B4-BE49-F238E27FC236}">
                <a16:creationId xmlns:a16="http://schemas.microsoft.com/office/drawing/2014/main" xmlns="" id="{6AB8BBF2-96EE-564C-ABF6-8C756ADA1937}"/>
              </a:ext>
            </a:extLst>
          </p:cNvPr>
          <p:cNvSpPr txBox="1">
            <a:spLocks/>
          </p:cNvSpPr>
          <p:nvPr/>
        </p:nvSpPr>
        <p:spPr>
          <a:xfrm>
            <a:off x="280374" y="200812"/>
            <a:ext cx="6638920"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 2.1 </a:t>
            </a:r>
            <a:r>
              <a:rPr lang="es-ES" sz="2000" b="1">
                <a:solidFill>
                  <a:srgbClr val="002060"/>
                </a:solidFill>
                <a:latin typeface="+mj-lt"/>
                <a:cs typeface="Arial" panose="020B0604020202020204" pitchFamily="34" charset="0"/>
              </a:rPr>
              <a:t>Modelo de referencia propuesto: </a:t>
            </a:r>
            <a:r>
              <a:rPr lang="es-ES" sz="2000" b="1" u="sng">
                <a:solidFill>
                  <a:srgbClr val="002060"/>
                </a:solidFill>
                <a:latin typeface="+mj-lt"/>
                <a:cs typeface="Arial" panose="020B0604020202020204" pitchFamily="34" charset="0"/>
              </a:rPr>
              <a:t>Siero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4" name="Picture 14" descr="NTT DATA | iAgua">
            <a:extLst>
              <a:ext uri="{FF2B5EF4-FFF2-40B4-BE49-F238E27FC236}">
                <a16:creationId xmlns:a16="http://schemas.microsoft.com/office/drawing/2014/main" xmlns="" id="{CECF0E98-8055-8E8B-AE3B-C06B20E8BE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38305" y="6489817"/>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go - Gobierno del Principado de Asturias">
            <a:extLst>
              <a:ext uri="{FF2B5EF4-FFF2-40B4-BE49-F238E27FC236}">
                <a16:creationId xmlns:a16="http://schemas.microsoft.com/office/drawing/2014/main" xmlns="" id="{FD9B7B50-17DE-57E3-5860-A04A9EBE06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4751" y="5902806"/>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3">
            <a:extLst>
              <a:ext uri="{FF2B5EF4-FFF2-40B4-BE49-F238E27FC236}">
                <a16:creationId xmlns:a16="http://schemas.microsoft.com/office/drawing/2014/main" xmlns="" id="{C4411AC3-630B-735F-FE2D-C2911A80EC96}"/>
              </a:ext>
            </a:extLst>
          </p:cNvPr>
          <p:cNvSpPr txBox="1">
            <a:spLocks/>
          </p:cNvSpPr>
          <p:nvPr/>
        </p:nvSpPr>
        <p:spPr>
          <a:xfrm>
            <a:off x="5990682" y="6157060"/>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12</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2" name="Rectángulo 1">
            <a:extLst>
              <a:ext uri="{FF2B5EF4-FFF2-40B4-BE49-F238E27FC236}">
                <a16:creationId xmlns:a16="http://schemas.microsoft.com/office/drawing/2014/main" xmlns="" id="{101053F0-4160-C258-E5A2-FC4AA8D85A69}"/>
              </a:ext>
            </a:extLst>
          </p:cNvPr>
          <p:cNvSpPr/>
          <p:nvPr/>
        </p:nvSpPr>
        <p:spPr>
          <a:xfrm>
            <a:off x="444657" y="781352"/>
            <a:ext cx="11199137" cy="407460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adroTexto 17">
            <a:extLst>
              <a:ext uri="{FF2B5EF4-FFF2-40B4-BE49-F238E27FC236}">
                <a16:creationId xmlns:a16="http://schemas.microsoft.com/office/drawing/2014/main" xmlns="" id="{85E04A3C-393A-2C8D-B708-549C13370EC6}"/>
              </a:ext>
            </a:extLst>
          </p:cNvPr>
          <p:cNvSpPr txBox="1"/>
          <p:nvPr/>
        </p:nvSpPr>
        <p:spPr>
          <a:xfrm>
            <a:off x="4409370" y="600307"/>
            <a:ext cx="3267635" cy="253916"/>
          </a:xfrm>
          <a:prstGeom prst="rect">
            <a:avLst/>
          </a:prstGeom>
          <a:solidFill>
            <a:schemeClr val="accent5">
              <a:lumMod val="20000"/>
              <a:lumOff val="8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s-ES" sz="1200" b="1">
                <a:latin typeface="Roboto" panose="02000000000000000000" pitchFamily="2" charset="0"/>
                <a:ea typeface="Roboto" panose="02000000000000000000" pitchFamily="2" charset="0"/>
                <a:cs typeface="Roboto" panose="02000000000000000000" pitchFamily="2" charset="0"/>
              </a:rPr>
              <a:t>MODELO  A2-a. Siero</a:t>
            </a:r>
          </a:p>
        </p:txBody>
      </p:sp>
      <p:sp>
        <p:nvSpPr>
          <p:cNvPr id="3" name="CuadroTexto 2">
            <a:extLst>
              <a:ext uri="{FF2B5EF4-FFF2-40B4-BE49-F238E27FC236}">
                <a16:creationId xmlns:a16="http://schemas.microsoft.com/office/drawing/2014/main" xmlns="" id="{CB8F8D4A-FE31-1F31-2769-7BDD4B8B9A9B}"/>
              </a:ext>
            </a:extLst>
          </p:cNvPr>
          <p:cNvSpPr txBox="1"/>
          <p:nvPr/>
        </p:nvSpPr>
        <p:spPr>
          <a:xfrm>
            <a:off x="526139" y="1077025"/>
            <a:ext cx="10972800" cy="646331"/>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s-ES" sz="1200" b="1"/>
              <a:t>CENTRO DE DESTINO</a:t>
            </a:r>
            <a:r>
              <a:rPr lang="es-ES" sz="1200"/>
              <a:t>: Servicio Común de Tramitación del Tribunal de Instancia/Sin grupo específico de Ejecución</a:t>
            </a:r>
          </a:p>
          <a:p>
            <a:pPr marL="171450" indent="-171450">
              <a:buFont typeface="Arial" panose="020B0604020202020204" pitchFamily="34" charset="0"/>
              <a:buChar char="•"/>
            </a:pPr>
            <a:r>
              <a:rPr lang="es-ES" sz="1200" b="1"/>
              <a:t>AREAS</a:t>
            </a:r>
            <a:r>
              <a:rPr lang="es-ES" sz="1200"/>
              <a:t>: No se crean Áreas en RPT.</a:t>
            </a:r>
          </a:p>
          <a:p>
            <a:pPr marL="171450" indent="-171450">
              <a:buFont typeface="Arial" panose="020B0604020202020204" pitchFamily="34" charset="0"/>
              <a:buChar char="•"/>
            </a:pPr>
            <a:r>
              <a:rPr lang="es-ES" sz="1200" b="1"/>
              <a:t>PUESTOS SINGULARIZADOS</a:t>
            </a:r>
            <a:r>
              <a:rPr lang="es-ES" sz="1200"/>
              <a:t>: único puesto singularizado: </a:t>
            </a:r>
            <a:r>
              <a:rPr lang="es-ES" sz="1200" b="1"/>
              <a:t>1 LAJ de Dirección del SCT</a:t>
            </a:r>
            <a:r>
              <a:rPr lang="es-ES" sz="1200"/>
              <a:t>.</a:t>
            </a:r>
          </a:p>
        </p:txBody>
      </p:sp>
      <p:sp>
        <p:nvSpPr>
          <p:cNvPr id="6" name="CuadroTexto 5">
            <a:extLst>
              <a:ext uri="{FF2B5EF4-FFF2-40B4-BE49-F238E27FC236}">
                <a16:creationId xmlns:a16="http://schemas.microsoft.com/office/drawing/2014/main" xmlns="" id="{65143654-27B4-9729-6233-21B6BE1F3A22}"/>
              </a:ext>
            </a:extLst>
          </p:cNvPr>
          <p:cNvSpPr txBox="1"/>
          <p:nvPr/>
        </p:nvSpPr>
        <p:spPr>
          <a:xfrm>
            <a:off x="526138" y="1946158"/>
            <a:ext cx="10972800" cy="2862322"/>
          </a:xfrm>
          <a:prstGeom prst="rect">
            <a:avLst/>
          </a:prstGeom>
          <a:solidFill>
            <a:schemeClr val="accent1">
              <a:lumMod val="20000"/>
              <a:lumOff val="80000"/>
            </a:schemeClr>
          </a:solidFill>
        </p:spPr>
        <p:txBody>
          <a:bodyPr wrap="square" rtlCol="0">
            <a:spAutoFit/>
          </a:bodyPr>
          <a:lstStyle/>
          <a:p>
            <a:r>
              <a:rPr lang="es-ES" sz="1200" b="1" u="sng" dirty="0"/>
              <a:t>Consideraciones:</a:t>
            </a:r>
          </a:p>
          <a:p>
            <a:pPr marL="171450" indent="-171450">
              <a:buFont typeface="Arial" panose="020B0604020202020204" pitchFamily="34" charset="0"/>
              <a:buChar char="•"/>
            </a:pPr>
            <a:endParaRPr lang="es-ES" sz="1200" b="1" u="sng" dirty="0"/>
          </a:p>
          <a:p>
            <a:pPr marL="171450" indent="-171450">
              <a:buFont typeface="Arial" panose="020B0604020202020204" pitchFamily="34" charset="0"/>
              <a:buChar char="•"/>
            </a:pPr>
            <a:r>
              <a:rPr lang="es-ES" sz="1200" dirty="0"/>
              <a:t>Creación de puesto singularizado (1 LAJ de Dirección del SCT) de libre designación/ Administración competente podrá optar por el concurso general.</a:t>
            </a:r>
          </a:p>
          <a:p>
            <a:pPr marL="171450" indent="-171450">
              <a:buFont typeface="Arial" panose="020B0604020202020204" pitchFamily="34" charset="0"/>
              <a:buChar char="•"/>
            </a:pPr>
            <a:r>
              <a:rPr lang="es-ES" sz="1200" dirty="0"/>
              <a:t>No se crean puestos de funcionario exclusivo del RC. </a:t>
            </a:r>
          </a:p>
          <a:p>
            <a:pPr marL="171450" indent="-171450" algn="just">
              <a:buFont typeface="Arial" panose="020B0604020202020204" pitchFamily="34" charset="0"/>
              <a:buChar char="•"/>
            </a:pPr>
            <a:r>
              <a:rPr lang="es-ES" sz="1200" dirty="0"/>
              <a:t>Se crea un puesto de LAJ que compatibiliza con actividades del RC (Se puede asignar aun puesto genérico o al puesto singularizado de Dirección del SCT.</a:t>
            </a:r>
          </a:p>
          <a:p>
            <a:pPr marL="171450" indent="-171450" algn="just">
              <a:buFont typeface="Arial" panose="020B0604020202020204" pitchFamily="34" charset="0"/>
              <a:buChar char="•"/>
            </a:pPr>
            <a:r>
              <a:rPr lang="es-ES" sz="1200" dirty="0"/>
              <a:t>Dependiendo del número de puestos de letrado/a de la Administración de Justicia y del número de plazas judiciales con servicio de guardia, podrá requerirse que el puesto de dirección del SCT o el puesto de letrado/a que compatibiliza con actividades del Registro Civil o ambos conlleven servicio de guardia.</a:t>
            </a:r>
          </a:p>
          <a:p>
            <a:pPr marL="171450" indent="-171450" algn="just">
              <a:buFont typeface="Arial" panose="020B0604020202020204" pitchFamily="34" charset="0"/>
              <a:buChar char="•"/>
            </a:pPr>
            <a:r>
              <a:rPr lang="es-ES" sz="1200" dirty="0"/>
              <a:t>Se elabora la RPT de las oficinas generales del Registro Civil atendiendo a la propuesta contenida en el Modelo de Referencia de RPT de las Oficinas Generales del Registro Civil.</a:t>
            </a:r>
          </a:p>
          <a:p>
            <a:pPr marL="171450" indent="-171450" algn="just">
              <a:buFont typeface="Arial" panose="020B0604020202020204" pitchFamily="34" charset="0"/>
              <a:buChar char="•"/>
            </a:pPr>
            <a:r>
              <a:rPr lang="es-ES" sz="1200" dirty="0"/>
              <a:t>RPT oficina judicial y RC debe llevarse a cabo de forma simultanea, con el objeto de simultanear el proceso de acoplamiento y redistribución de efectivos tanto en la Oficina Judicial como en el RC.</a:t>
            </a:r>
          </a:p>
          <a:p>
            <a:pPr marL="171450" indent="-171450" algn="just">
              <a:buFont typeface="Arial" panose="020B0604020202020204" pitchFamily="34" charset="0"/>
              <a:buChar char="•"/>
            </a:pPr>
            <a:endParaRPr lang="es-ES" sz="1200" dirty="0"/>
          </a:p>
        </p:txBody>
      </p:sp>
      <p:sp>
        <p:nvSpPr>
          <p:cNvPr id="7" name="Rectángulo 6">
            <a:extLst>
              <a:ext uri="{FF2B5EF4-FFF2-40B4-BE49-F238E27FC236}">
                <a16:creationId xmlns:a16="http://schemas.microsoft.com/office/drawing/2014/main" xmlns="" id="{C1D30CC2-A6D1-8882-4EC4-92A212D71A50}"/>
              </a:ext>
            </a:extLst>
          </p:cNvPr>
          <p:cNvSpPr/>
          <p:nvPr/>
        </p:nvSpPr>
        <p:spPr>
          <a:xfrm>
            <a:off x="491739" y="5445817"/>
            <a:ext cx="11316309" cy="1044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uadroTexto 7">
            <a:extLst>
              <a:ext uri="{FF2B5EF4-FFF2-40B4-BE49-F238E27FC236}">
                <a16:creationId xmlns:a16="http://schemas.microsoft.com/office/drawing/2014/main" xmlns="" id="{38DDE37B-1547-DEED-29AE-3125DFC66D0A}"/>
              </a:ext>
            </a:extLst>
          </p:cNvPr>
          <p:cNvSpPr txBox="1"/>
          <p:nvPr/>
        </p:nvSpPr>
        <p:spPr>
          <a:xfrm>
            <a:off x="635557" y="5536693"/>
            <a:ext cx="10972800" cy="830997"/>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s-ES" sz="1200" b="1"/>
              <a:t>PUESTO DE ENCARGADO</a:t>
            </a:r>
            <a:r>
              <a:rPr lang="es-ES" sz="1200"/>
              <a:t>: No reflejado en RPT de Registro Civil. Se contempla en la RPT de OJ y se indica compatibilidad con RC.</a:t>
            </a:r>
          </a:p>
          <a:p>
            <a:pPr marL="171450" indent="-171450">
              <a:buFont typeface="Arial" panose="020B0604020202020204" pitchFamily="34" charset="0"/>
              <a:buChar char="•"/>
            </a:pPr>
            <a:r>
              <a:rPr lang="es-ES" sz="1200" b="1"/>
              <a:t>PUESTO DE JEFATURA DE EQUIPOS</a:t>
            </a:r>
            <a:r>
              <a:rPr lang="es-ES" sz="1200"/>
              <a:t>: No necesario al tener una dotación de funcionarios inferior a 10 salvo que la Administración lo considere conveniente.</a:t>
            </a:r>
          </a:p>
          <a:p>
            <a:pPr marL="171450" indent="-171450">
              <a:buFont typeface="Arial" panose="020B0604020202020204" pitchFamily="34" charset="0"/>
              <a:buChar char="•"/>
            </a:pPr>
            <a:r>
              <a:rPr lang="es-ES" sz="1200" b="1"/>
              <a:t>COMPATIBILIDAD:</a:t>
            </a:r>
            <a:r>
              <a:rPr lang="es-ES" sz="1200"/>
              <a:t> Ningún puesto compatibiliza funciones con la OJ.</a:t>
            </a:r>
            <a:endParaRPr lang="es-ES" sz="1200" b="1"/>
          </a:p>
        </p:txBody>
      </p:sp>
      <p:sp>
        <p:nvSpPr>
          <p:cNvPr id="9" name="CuadroTexto 8">
            <a:extLst>
              <a:ext uri="{FF2B5EF4-FFF2-40B4-BE49-F238E27FC236}">
                <a16:creationId xmlns:a16="http://schemas.microsoft.com/office/drawing/2014/main" xmlns="" id="{C94A1436-CFCC-252D-C523-D64DC285DAC4}"/>
              </a:ext>
            </a:extLst>
          </p:cNvPr>
          <p:cNvSpPr txBox="1"/>
          <p:nvPr/>
        </p:nvSpPr>
        <p:spPr>
          <a:xfrm>
            <a:off x="4357901" y="5213235"/>
            <a:ext cx="3267635" cy="253916"/>
          </a:xfrm>
          <a:prstGeom prst="rect">
            <a:avLst/>
          </a:prstGeom>
          <a:solidFill>
            <a:schemeClr val="accent5">
              <a:lumMod val="20000"/>
              <a:lumOff val="8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s-ES" sz="1200" b="1">
                <a:latin typeface="Roboto" panose="02000000000000000000" pitchFamily="2" charset="0"/>
                <a:ea typeface="Roboto" panose="02000000000000000000" pitchFamily="2" charset="0"/>
                <a:cs typeface="Roboto" panose="02000000000000000000" pitchFamily="2" charset="0"/>
              </a:rPr>
              <a:t>MODELO  A1. </a:t>
            </a:r>
          </a:p>
        </p:txBody>
      </p:sp>
      <p:sp>
        <p:nvSpPr>
          <p:cNvPr id="10" name="Rectángulo 9">
            <a:extLst>
              <a:ext uri="{FF2B5EF4-FFF2-40B4-BE49-F238E27FC236}">
                <a16:creationId xmlns:a16="http://schemas.microsoft.com/office/drawing/2014/main" xmlns="" id="{4DA77A96-CE27-8293-2A60-D24360387693}"/>
              </a:ext>
            </a:extLst>
          </p:cNvPr>
          <p:cNvSpPr>
            <a:spLocks noChangeArrowheads="1"/>
          </p:cNvSpPr>
          <p:nvPr/>
        </p:nvSpPr>
        <p:spPr bwMode="auto">
          <a:xfrm>
            <a:off x="1679575" y="4921104"/>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120000"/>
              </a:lnSpc>
              <a:spcBef>
                <a:spcPts val="600"/>
              </a:spcBef>
              <a:spcAft>
                <a:spcPts val="300"/>
              </a:spcAft>
              <a:buNone/>
            </a:pPr>
            <a:r>
              <a:rPr lang="es-ES" altLang="en-US" sz="1200">
                <a:solidFill>
                  <a:schemeClr val="accent1">
                    <a:lumMod val="75000"/>
                  </a:schemeClr>
                </a:solidFill>
                <a:latin typeface="Century Gothic"/>
              </a:rPr>
              <a:t>Registro Civil</a:t>
            </a:r>
          </a:p>
        </p:txBody>
      </p:sp>
      <p:pic>
        <p:nvPicPr>
          <p:cNvPr id="11" name="Picture 2" descr="Logo - Gobierno del Principado de Asturias">
            <a:extLst>
              <a:ext uri="{FF2B5EF4-FFF2-40B4-BE49-F238E27FC236}">
                <a16:creationId xmlns:a16="http://schemas.microsoft.com/office/drawing/2014/main" xmlns="" id="{4ECDE78D-AC06-4A60-6DB4-75D60A4DCB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4751" y="6352136"/>
            <a:ext cx="1042130" cy="4233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1011074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D720B08-5526-3025-1476-42FCD818CDC4}"/>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xmlns="" id="{F6C6C7C7-7F8E-88B9-0D9B-80C0DBBC9105}"/>
              </a:ext>
            </a:extLst>
          </p:cNvPr>
          <p:cNvSpPr txBox="1">
            <a:spLocks/>
          </p:cNvSpPr>
          <p:nvPr/>
        </p:nvSpPr>
        <p:spPr>
          <a:xfrm>
            <a:off x="326346" y="172919"/>
            <a:ext cx="11135345" cy="47070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2.1.1  Modelo</a:t>
            </a:r>
            <a:r>
              <a:rPr lang="es-ES" sz="2000">
                <a:solidFill>
                  <a:srgbClr val="1C3056"/>
                </a:solidFill>
                <a:latin typeface="Century Gothic" panose="020B0502020202020204" pitchFamily="34" charset="0"/>
              </a:rPr>
              <a:t> de referencia propuesto y dotación de personal: </a:t>
            </a:r>
            <a:r>
              <a:rPr lang="es-ES" sz="2000" u="sng">
                <a:solidFill>
                  <a:srgbClr val="1C3056"/>
                </a:solidFill>
                <a:latin typeface="Century Gothic" panose="020B0502020202020204" pitchFamily="34" charset="0"/>
              </a:rPr>
              <a:t>Siero</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3A32EA1B-22AB-D73A-080E-122CDAC5AB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CBAED5FE-B9FE-C21E-0CCE-74736FCC3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94B945AB-9752-68D3-EF1D-B3E835BDA500}"/>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13</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0" name="Rectángulo 9">
            <a:extLst>
              <a:ext uri="{FF2B5EF4-FFF2-40B4-BE49-F238E27FC236}">
                <a16:creationId xmlns:a16="http://schemas.microsoft.com/office/drawing/2014/main" xmlns="" id="{AF492421-C9CD-4C45-F922-D2F424CC4892}"/>
              </a:ext>
            </a:extLst>
          </p:cNvPr>
          <p:cNvSpPr/>
          <p:nvPr/>
        </p:nvSpPr>
        <p:spPr>
          <a:xfrm>
            <a:off x="345205" y="622110"/>
            <a:ext cx="11135345"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En base a los modelos de referencia facilitado por el Ministerio de la Presidencia, Justicia y Relación con las Cortes y en base a los asuntos ingresados, ejecuciones registrados y dotación de personal se propone la adscripción a:</a:t>
            </a:r>
          </a:p>
        </p:txBody>
      </p:sp>
      <p:grpSp>
        <p:nvGrpSpPr>
          <p:cNvPr id="37" name="Grupo 36">
            <a:extLst>
              <a:ext uri="{FF2B5EF4-FFF2-40B4-BE49-F238E27FC236}">
                <a16:creationId xmlns:a16="http://schemas.microsoft.com/office/drawing/2014/main" xmlns="" id="{855C3AB0-BEDD-8E2C-B32F-8284AEAA018D}"/>
              </a:ext>
            </a:extLst>
          </p:cNvPr>
          <p:cNvGrpSpPr/>
          <p:nvPr/>
        </p:nvGrpSpPr>
        <p:grpSpPr>
          <a:xfrm>
            <a:off x="2081576" y="1314911"/>
            <a:ext cx="7561947" cy="1045815"/>
            <a:chOff x="652925" y="1675811"/>
            <a:chExt cx="7561947" cy="1045815"/>
          </a:xfrm>
        </p:grpSpPr>
        <p:sp>
          <p:nvSpPr>
            <p:cNvPr id="69" name="Rectángulo 68">
              <a:extLst>
                <a:ext uri="{FF2B5EF4-FFF2-40B4-BE49-F238E27FC236}">
                  <a16:creationId xmlns:a16="http://schemas.microsoft.com/office/drawing/2014/main" xmlns="" id="{8BC8321E-F077-9475-BE40-4F9CCB0B9A5F}"/>
                </a:ext>
              </a:extLst>
            </p:cNvPr>
            <p:cNvSpPr/>
            <p:nvPr/>
          </p:nvSpPr>
          <p:spPr>
            <a:xfrm>
              <a:off x="652925" y="1675811"/>
              <a:ext cx="7561947" cy="2359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A2 - a</a:t>
              </a:r>
            </a:p>
          </p:txBody>
        </p:sp>
        <p:sp>
          <p:nvSpPr>
            <p:cNvPr id="71" name="Rectángulo 70">
              <a:extLst>
                <a:ext uri="{FF2B5EF4-FFF2-40B4-BE49-F238E27FC236}">
                  <a16:creationId xmlns:a16="http://schemas.microsoft.com/office/drawing/2014/main" xmlns="" id="{AE8AC28A-D52D-AB37-7D03-F1C14AEF0547}"/>
                </a:ext>
              </a:extLst>
            </p:cNvPr>
            <p:cNvSpPr/>
            <p:nvPr/>
          </p:nvSpPr>
          <p:spPr>
            <a:xfrm>
              <a:off x="652926" y="2160951"/>
              <a:ext cx="188825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Con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err="1">
                  <a:solidFill>
                    <a:schemeClr val="tx1">
                      <a:lumMod val="65000"/>
                      <a:lumOff val="35000"/>
                    </a:schemeClr>
                  </a:solidFill>
                  <a:latin typeface="Century Gothic" panose="020B0502020202020204" pitchFamily="34" charset="0"/>
                </a:rPr>
                <a:t>Ejec</a:t>
              </a:r>
              <a:r>
                <a:rPr lang="es-ES" sz="900" kern="0">
                  <a:solidFill>
                    <a:schemeClr val="tx1">
                      <a:lumMod val="65000"/>
                      <a:lumOff val="35000"/>
                    </a:schemeClr>
                  </a:solidFill>
                  <a:latin typeface="Century Gothic" panose="020B0502020202020204" pitchFamily="34" charset="0"/>
                </a:rPr>
                <a:t>./año ≥ 800</a:t>
              </a:r>
            </a:p>
          </p:txBody>
        </p:sp>
        <p:sp>
          <p:nvSpPr>
            <p:cNvPr id="72" name="Rectángulo 71">
              <a:extLst>
                <a:ext uri="{FF2B5EF4-FFF2-40B4-BE49-F238E27FC236}">
                  <a16:creationId xmlns:a16="http://schemas.microsoft.com/office/drawing/2014/main" xmlns="" id="{698DB730-4C7E-76A2-5A73-B4428E8487D6}"/>
                </a:ext>
              </a:extLst>
            </p:cNvPr>
            <p:cNvSpPr/>
            <p:nvPr/>
          </p:nvSpPr>
          <p:spPr>
            <a:xfrm>
              <a:off x="2541180" y="2160951"/>
              <a:ext cx="1626782"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p:txBody>
        </p:sp>
        <p:sp>
          <p:nvSpPr>
            <p:cNvPr id="73" name="Rectángulo 72">
              <a:extLst>
                <a:ext uri="{FF2B5EF4-FFF2-40B4-BE49-F238E27FC236}">
                  <a16:creationId xmlns:a16="http://schemas.microsoft.com/office/drawing/2014/main" xmlns="" id="{D53F8D21-BA4F-5DDB-9736-200B818EC438}"/>
                </a:ext>
              </a:extLst>
            </p:cNvPr>
            <p:cNvSpPr/>
            <p:nvPr/>
          </p:nvSpPr>
          <p:spPr>
            <a:xfrm>
              <a:off x="5812071" y="2160951"/>
              <a:ext cx="2402801"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3 puesto singularizados:</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LAJ de Dirección de SCT.</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GP e Jefatura de Equipo.</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AJ de Jefatura de Equipo</a:t>
              </a:r>
            </a:p>
          </p:txBody>
        </p:sp>
        <p:sp>
          <p:nvSpPr>
            <p:cNvPr id="75" name="Rectangle 50">
              <a:extLst>
                <a:ext uri="{FF2B5EF4-FFF2-40B4-BE49-F238E27FC236}">
                  <a16:creationId xmlns:a16="http://schemas.microsoft.com/office/drawing/2014/main" xmlns="" id="{66637200-7836-EFF8-E881-F494B894E9F8}"/>
                </a:ext>
              </a:extLst>
            </p:cNvPr>
            <p:cNvSpPr>
              <a:spLocks noChangeArrowheads="1"/>
            </p:cNvSpPr>
            <p:nvPr/>
          </p:nvSpPr>
          <p:spPr bwMode="auto">
            <a:xfrm>
              <a:off x="652926" y="1911780"/>
              <a:ext cx="188825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CARACTERÍSTICAS</a:t>
              </a:r>
            </a:p>
          </p:txBody>
        </p:sp>
        <p:sp>
          <p:nvSpPr>
            <p:cNvPr id="76" name="Rectangle 50" descr="line">
              <a:extLst>
                <a:ext uri="{FF2B5EF4-FFF2-40B4-BE49-F238E27FC236}">
                  <a16:creationId xmlns:a16="http://schemas.microsoft.com/office/drawing/2014/main" xmlns="" id="{5FEE9CCD-4AEC-5724-614E-C188C6B6705B}"/>
                </a:ext>
              </a:extLst>
            </p:cNvPr>
            <p:cNvSpPr>
              <a:spLocks noChangeArrowheads="1"/>
            </p:cNvSpPr>
            <p:nvPr/>
          </p:nvSpPr>
          <p:spPr bwMode="auto">
            <a:xfrm>
              <a:off x="2549155" y="1911780"/>
              <a:ext cx="1619940"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CENTRO DE DESTINO</a:t>
              </a:r>
            </a:p>
          </p:txBody>
        </p:sp>
        <p:sp>
          <p:nvSpPr>
            <p:cNvPr id="77" name="Rectangle 50" descr="line">
              <a:extLst>
                <a:ext uri="{FF2B5EF4-FFF2-40B4-BE49-F238E27FC236}">
                  <a16:creationId xmlns:a16="http://schemas.microsoft.com/office/drawing/2014/main" xmlns="" id="{A75373E0-31E1-5AC8-4EB4-20754C3C9E8D}"/>
                </a:ext>
              </a:extLst>
            </p:cNvPr>
            <p:cNvSpPr>
              <a:spLocks noChangeArrowheads="1"/>
            </p:cNvSpPr>
            <p:nvPr/>
          </p:nvSpPr>
          <p:spPr bwMode="auto">
            <a:xfrm>
              <a:off x="5806177" y="1911780"/>
              <a:ext cx="2408695"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PUESTOS SINGULARIZADOS</a:t>
              </a:r>
            </a:p>
          </p:txBody>
        </p:sp>
        <p:sp>
          <p:nvSpPr>
            <p:cNvPr id="26" name="Rectángulo 25">
              <a:extLst>
                <a:ext uri="{FF2B5EF4-FFF2-40B4-BE49-F238E27FC236}">
                  <a16:creationId xmlns:a16="http://schemas.microsoft.com/office/drawing/2014/main" xmlns="" id="{BAF6B70A-C333-4D2A-4DE3-6103117B75D4}"/>
                </a:ext>
              </a:extLst>
            </p:cNvPr>
            <p:cNvSpPr/>
            <p:nvPr/>
          </p:nvSpPr>
          <p:spPr>
            <a:xfrm>
              <a:off x="4179561" y="2160951"/>
              <a:ext cx="162678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GP+TP&lt; 30</a:t>
              </a:r>
            </a:p>
          </p:txBody>
        </p:sp>
        <p:sp>
          <p:nvSpPr>
            <p:cNvPr id="27" name="Rectangle 50">
              <a:extLst>
                <a:ext uri="{FF2B5EF4-FFF2-40B4-BE49-F238E27FC236}">
                  <a16:creationId xmlns:a16="http://schemas.microsoft.com/office/drawing/2014/main" xmlns="" id="{08C01844-C4BE-E3CB-2CD3-F2F89A79DB3C}"/>
                </a:ext>
              </a:extLst>
            </p:cNvPr>
            <p:cNvSpPr>
              <a:spLocks noChangeArrowheads="1"/>
            </p:cNvSpPr>
            <p:nvPr/>
          </p:nvSpPr>
          <p:spPr bwMode="auto">
            <a:xfrm>
              <a:off x="4179561" y="1911780"/>
              <a:ext cx="162678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DOTACIÓN PERSONAL</a:t>
              </a:r>
            </a:p>
          </p:txBody>
        </p:sp>
      </p:grpSp>
      <p:sp>
        <p:nvSpPr>
          <p:cNvPr id="39" name="Rectángulo 38">
            <a:extLst>
              <a:ext uri="{FF2B5EF4-FFF2-40B4-BE49-F238E27FC236}">
                <a16:creationId xmlns:a16="http://schemas.microsoft.com/office/drawing/2014/main" xmlns="" id="{45D163D5-91EA-E303-03F5-25AC70F9854E}"/>
              </a:ext>
            </a:extLst>
          </p:cNvPr>
          <p:cNvSpPr/>
          <p:nvPr/>
        </p:nvSpPr>
        <p:spPr>
          <a:xfrm>
            <a:off x="376713" y="2537839"/>
            <a:ext cx="11119962" cy="1200329"/>
          </a:xfrm>
          <a:prstGeom prst="rect">
            <a:avLst/>
          </a:prstGeom>
        </p:spPr>
        <p:txBody>
          <a:bodyPr wrap="square">
            <a:spAutoFit/>
          </a:bodyPr>
          <a:lstStyle/>
          <a:p>
            <a:pPr algn="just">
              <a:defRPr/>
            </a:pPr>
            <a:r>
              <a:rPr lang="es-ES" sz="1200" b="1" dirty="0">
                <a:latin typeface="Century Gothic" panose="020B0502020202020204" pitchFamily="34" charset="0"/>
                <a:ea typeface="Calibri" panose="020F0502020204030204" pitchFamily="34" charset="0"/>
                <a:cs typeface="Times New Roman" panose="02020603050405020304" pitchFamily="18" charset="0"/>
              </a:rPr>
              <a:t>Modelo A2 – a: </a:t>
            </a:r>
            <a:r>
              <a:rPr lang="es-ES" sz="1200" dirty="0">
                <a:latin typeface="Century Gothic" panose="020B0502020202020204" pitchFamily="34" charset="0"/>
                <a:ea typeface="Calibri" panose="020F0502020204030204" pitchFamily="34" charset="0"/>
                <a:cs typeface="Times New Roman" panose="02020603050405020304" pitchFamily="18" charset="0"/>
              </a:rPr>
              <a:t>En base a la situación actual de Siero donde los asuntos </a:t>
            </a:r>
            <a:r>
              <a:rPr lang="es-ES" sz="1200" b="1" dirty="0">
                <a:latin typeface="Century Gothic" panose="020B0502020202020204" pitchFamily="34" charset="0"/>
                <a:ea typeface="Calibri" panose="020F0502020204030204" pitchFamily="34" charset="0"/>
                <a:cs typeface="Times New Roman" panose="02020603050405020304" pitchFamily="18" charset="0"/>
              </a:rPr>
              <a:t>son inferiores a 8000 ingresados </a:t>
            </a:r>
            <a:r>
              <a:rPr lang="es-ES" sz="1200" dirty="0">
                <a:latin typeface="Century Gothic" panose="020B0502020202020204" pitchFamily="34" charset="0"/>
                <a:ea typeface="Calibri" panose="020F0502020204030204" pitchFamily="34" charset="0"/>
                <a:cs typeface="Times New Roman" panose="02020603050405020304" pitchFamily="18" charset="0"/>
              </a:rPr>
              <a:t>anuales y las ejecuciones superan en cada uno de los años las </a:t>
            </a:r>
            <a:r>
              <a:rPr lang="es-ES" sz="1200" b="1" dirty="0">
                <a:latin typeface="Century Gothic" panose="020B0502020202020204" pitchFamily="34" charset="0"/>
                <a:ea typeface="Calibri" panose="020F0502020204030204" pitchFamily="34" charset="0"/>
                <a:cs typeface="Times New Roman" panose="02020603050405020304" pitchFamily="18" charset="0"/>
              </a:rPr>
              <a:t>800 anuales registradas</a:t>
            </a:r>
            <a:r>
              <a:rPr lang="es-ES" sz="1200" dirty="0">
                <a:latin typeface="Century Gothic" panose="020B0502020202020204" pitchFamily="34" charset="0"/>
                <a:ea typeface="Calibri" panose="020F0502020204030204" pitchFamily="34" charset="0"/>
                <a:cs typeface="Times New Roman" panose="02020603050405020304" pitchFamily="18" charset="0"/>
              </a:rPr>
              <a:t>, se propone un modelo con un único servicio común de tramitación, pero con un equipo de ejecución teniendo en cuenta, además, que su dotación actual de gestores y tramitadores es de </a:t>
            </a:r>
            <a:r>
              <a:rPr lang="es-ES" sz="1200" b="1" dirty="0">
                <a:latin typeface="Century Gothic" panose="020B0502020202020204" pitchFamily="34" charset="0"/>
                <a:ea typeface="Calibri" panose="020F0502020204030204" pitchFamily="34" charset="0"/>
                <a:cs typeface="Times New Roman" panose="02020603050405020304" pitchFamily="18" charset="0"/>
              </a:rPr>
              <a:t>27.</a:t>
            </a:r>
          </a:p>
          <a:p>
            <a:pPr algn="just">
              <a:defRPr/>
            </a:pPr>
            <a:endParaRPr lang="es-ES" sz="1200" b="1" dirty="0">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dirty="0">
                <a:latin typeface="Century Gothic" panose="020B0502020202020204" pitchFamily="34" charset="0"/>
                <a:ea typeface="Calibri" panose="020F0502020204030204" pitchFamily="34" charset="0"/>
                <a:cs typeface="Times New Roman" panose="02020603050405020304" pitchFamily="18" charset="0"/>
              </a:rPr>
              <a:t>La adopción de este modelo supone la creación </a:t>
            </a:r>
            <a:r>
              <a:rPr lang="es-ES" sz="1200" b="1" dirty="0">
                <a:latin typeface="Century Gothic" panose="020B0502020202020204" pitchFamily="34" charset="0"/>
                <a:ea typeface="Calibri" panose="020F0502020204030204" pitchFamily="34" charset="0"/>
                <a:cs typeface="Times New Roman" panose="02020603050405020304" pitchFamily="18" charset="0"/>
              </a:rPr>
              <a:t>de 3 puestos singularizados </a:t>
            </a:r>
            <a:r>
              <a:rPr lang="es-ES" sz="1200" dirty="0">
                <a:latin typeface="Century Gothic" panose="020B0502020202020204" pitchFamily="34" charset="0"/>
                <a:ea typeface="Calibri" panose="020F0502020204030204" pitchFamily="34" charset="0"/>
                <a:cs typeface="Times New Roman" panose="02020603050405020304" pitchFamily="18" charset="0"/>
              </a:rPr>
              <a:t>con </a:t>
            </a:r>
            <a:r>
              <a:rPr lang="es-ES" sz="1200" b="1" dirty="0">
                <a:latin typeface="Century Gothic" panose="020B0502020202020204" pitchFamily="34" charset="0"/>
                <a:ea typeface="Calibri" panose="020F0502020204030204" pitchFamily="34" charset="0"/>
                <a:cs typeface="Times New Roman" panose="02020603050405020304" pitchFamily="18" charset="0"/>
              </a:rPr>
              <a:t>un LAJ de dirección del SCT y 1 gestor procesal, así como auxilio judicial que ejercerían de jefes de equipo</a:t>
            </a:r>
            <a:r>
              <a:rPr lang="es-ES" sz="1200" dirty="0">
                <a:latin typeface="Century Gothic" panose="020B0502020202020204" pitchFamily="34" charset="0"/>
                <a:ea typeface="Calibri" panose="020F0502020204030204" pitchFamily="34" charset="0"/>
                <a:cs typeface="Times New Roman" panose="02020603050405020304" pitchFamily="18" charset="0"/>
              </a:rPr>
              <a:t>, desempeñando además las funciones propias de su categoría.</a:t>
            </a:r>
          </a:p>
        </p:txBody>
      </p:sp>
      <p:sp>
        <p:nvSpPr>
          <p:cNvPr id="40" name="Rectángulo 39">
            <a:extLst>
              <a:ext uri="{FF2B5EF4-FFF2-40B4-BE49-F238E27FC236}">
                <a16:creationId xmlns:a16="http://schemas.microsoft.com/office/drawing/2014/main" xmlns="" id="{846CEB1F-9618-9D8B-181E-D5F32C142A91}"/>
              </a:ext>
            </a:extLst>
          </p:cNvPr>
          <p:cNvSpPr/>
          <p:nvPr/>
        </p:nvSpPr>
        <p:spPr>
          <a:xfrm>
            <a:off x="376713" y="5161545"/>
            <a:ext cx="11119962" cy="1384995"/>
          </a:xfrm>
          <a:prstGeom prst="rect">
            <a:avLst/>
          </a:prstGeom>
        </p:spPr>
        <p:txBody>
          <a:bodyPr wrap="square">
            <a:spAutoFit/>
          </a:bodyPr>
          <a:lstStyle/>
          <a:p>
            <a:pPr algn="just">
              <a:defRPr/>
            </a:pPr>
            <a:r>
              <a:rPr lang="es-ES" sz="1200" b="1" dirty="0">
                <a:latin typeface="Century Gothic" panose="020B0502020202020204" pitchFamily="34" charset="0"/>
                <a:ea typeface="Calibri" panose="020F0502020204030204" pitchFamily="34" charset="0"/>
                <a:cs typeface="Times New Roman" panose="02020603050405020304" pitchFamily="18" charset="0"/>
              </a:rPr>
              <a:t>Modelo A2 – b: </a:t>
            </a:r>
            <a:r>
              <a:rPr lang="es-ES" sz="1200" dirty="0">
                <a:latin typeface="Century Gothic" panose="020B0502020202020204" pitchFamily="34" charset="0"/>
                <a:ea typeface="Calibri" panose="020F0502020204030204" pitchFamily="34" charset="0"/>
                <a:cs typeface="Times New Roman" panose="02020603050405020304" pitchFamily="18" charset="0"/>
              </a:rPr>
              <a:t>Atendiendo a la tendencia en el volumen de asuntos ingresados y ejecuciones registradas, es posible el encaje de Siero en el Modelo A2-b ya que dicho volumen tiene una </a:t>
            </a:r>
            <a:r>
              <a:rPr lang="es-ES" sz="1200" b="1" dirty="0">
                <a:latin typeface="Century Gothic" panose="020B0502020202020204" pitchFamily="34" charset="0"/>
                <a:ea typeface="Calibri" panose="020F0502020204030204" pitchFamily="34" charset="0"/>
                <a:cs typeface="Times New Roman" panose="02020603050405020304" pitchFamily="18" charset="0"/>
              </a:rPr>
              <a:t>tendencia alcista que alcanzará los más de 8.000 asuntos ingresados en 2030 </a:t>
            </a:r>
            <a:r>
              <a:rPr lang="es-ES" sz="1200" dirty="0">
                <a:latin typeface="Century Gothic" panose="020B0502020202020204" pitchFamily="34" charset="0"/>
                <a:ea typeface="Calibri" panose="020F0502020204030204" pitchFamily="34" charset="0"/>
                <a:cs typeface="Times New Roman" panose="02020603050405020304" pitchFamily="18" charset="0"/>
              </a:rPr>
              <a:t>y, por su parte, las </a:t>
            </a:r>
            <a:r>
              <a:rPr lang="es-ES" sz="1200" b="1" dirty="0">
                <a:latin typeface="Century Gothic" panose="020B0502020202020204" pitchFamily="34" charset="0"/>
                <a:ea typeface="Calibri" panose="020F0502020204030204" pitchFamily="34" charset="0"/>
                <a:cs typeface="Times New Roman" panose="02020603050405020304" pitchFamily="18" charset="0"/>
              </a:rPr>
              <a:t>ejecuciones registradas continuarán ascendiendo y situándose por encima de las 800</a:t>
            </a:r>
            <a:r>
              <a:rPr lang="es-ES" sz="1200" dirty="0">
                <a:latin typeface="Century Gothic" panose="020B0502020202020204" pitchFamily="34" charset="0"/>
                <a:ea typeface="Calibri" panose="020F0502020204030204" pitchFamily="34" charset="0"/>
                <a:cs typeface="Times New Roman" panose="02020603050405020304" pitchFamily="18" charset="0"/>
              </a:rPr>
              <a:t>.</a:t>
            </a:r>
          </a:p>
          <a:p>
            <a:pPr algn="just">
              <a:defRPr/>
            </a:pPr>
            <a:endParaRPr lang="es-ES" sz="1200" dirty="0">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dirty="0">
                <a:latin typeface="Century Gothic" panose="020B0502020202020204" pitchFamily="34" charset="0"/>
                <a:ea typeface="Calibri" panose="020F0502020204030204" pitchFamily="34" charset="0"/>
                <a:cs typeface="Times New Roman" panose="02020603050405020304" pitchFamily="18" charset="0"/>
              </a:rPr>
              <a:t>Aunque el número de GP+TP es menos de 30, se sitúa cerca de esta cifra. La creación de </a:t>
            </a:r>
            <a:r>
              <a:rPr lang="es-ES" sz="1200" b="1" dirty="0">
                <a:latin typeface="Century Gothic" panose="020B0502020202020204" pitchFamily="34" charset="0"/>
                <a:ea typeface="Calibri" panose="020F0502020204030204" pitchFamily="34" charset="0"/>
                <a:cs typeface="Times New Roman" panose="02020603050405020304" pitchFamily="18" charset="0"/>
              </a:rPr>
              <a:t>un puesto singularizado más respecto a modelo anterior </a:t>
            </a:r>
            <a:r>
              <a:rPr lang="es-ES" sz="1200" dirty="0">
                <a:latin typeface="Century Gothic" panose="020B0502020202020204" pitchFamily="34" charset="0"/>
                <a:ea typeface="Calibri" panose="020F0502020204030204" pitchFamily="34" charset="0"/>
                <a:cs typeface="Times New Roman" panose="02020603050405020304" pitchFamily="18" charset="0"/>
              </a:rPr>
              <a:t>que se corresponde con </a:t>
            </a:r>
            <a:r>
              <a:rPr lang="es-ES" sz="1200" b="1" dirty="0">
                <a:latin typeface="Century Gothic" panose="020B0502020202020204" pitchFamily="34" charset="0"/>
                <a:ea typeface="Calibri" panose="020F0502020204030204" pitchFamily="34" charset="0"/>
                <a:cs typeface="Times New Roman" panose="02020603050405020304" pitchFamily="18" charset="0"/>
              </a:rPr>
              <a:t>un LAJ adjunto al de Dirección</a:t>
            </a:r>
            <a:r>
              <a:rPr lang="es-ES" sz="1200" dirty="0">
                <a:latin typeface="Century Gothic" panose="020B0502020202020204" pitchFamily="34" charset="0"/>
                <a:ea typeface="Calibri" panose="020F0502020204030204" pitchFamily="34" charset="0"/>
                <a:cs typeface="Times New Roman" panose="02020603050405020304" pitchFamily="18" charset="0"/>
              </a:rPr>
              <a:t>, junto con los puestos singularizados de GP+AJ como jefes de equipo, darían respuesta a un partido judicial creciente.</a:t>
            </a:r>
          </a:p>
        </p:txBody>
      </p:sp>
      <p:grpSp>
        <p:nvGrpSpPr>
          <p:cNvPr id="2" name="Grupo 1">
            <a:extLst>
              <a:ext uri="{FF2B5EF4-FFF2-40B4-BE49-F238E27FC236}">
                <a16:creationId xmlns:a16="http://schemas.microsoft.com/office/drawing/2014/main" xmlns="" id="{B9C4FD52-9468-115A-FF6D-69D21E1DAD2B}"/>
              </a:ext>
            </a:extLst>
          </p:cNvPr>
          <p:cNvGrpSpPr/>
          <p:nvPr/>
        </p:nvGrpSpPr>
        <p:grpSpPr>
          <a:xfrm>
            <a:off x="2081575" y="3851843"/>
            <a:ext cx="7561947" cy="1196027"/>
            <a:chOff x="652925" y="1675811"/>
            <a:chExt cx="7561947" cy="1196027"/>
          </a:xfrm>
        </p:grpSpPr>
        <p:sp>
          <p:nvSpPr>
            <p:cNvPr id="3" name="Rectángulo 2">
              <a:extLst>
                <a:ext uri="{FF2B5EF4-FFF2-40B4-BE49-F238E27FC236}">
                  <a16:creationId xmlns:a16="http://schemas.microsoft.com/office/drawing/2014/main" xmlns="" id="{017CA5BB-D347-FA23-D4D6-E834CC6AEE4B}"/>
                </a:ext>
              </a:extLst>
            </p:cNvPr>
            <p:cNvSpPr/>
            <p:nvPr/>
          </p:nvSpPr>
          <p:spPr>
            <a:xfrm>
              <a:off x="652925" y="1675811"/>
              <a:ext cx="7561947" cy="2359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A2 - b</a:t>
              </a:r>
            </a:p>
          </p:txBody>
        </p:sp>
        <p:sp>
          <p:nvSpPr>
            <p:cNvPr id="9" name="Rectángulo 8">
              <a:extLst>
                <a:ext uri="{FF2B5EF4-FFF2-40B4-BE49-F238E27FC236}">
                  <a16:creationId xmlns:a16="http://schemas.microsoft.com/office/drawing/2014/main" xmlns="" id="{FD3541C9-F2B7-43A2-DDBA-3434A6180945}"/>
                </a:ext>
              </a:extLst>
            </p:cNvPr>
            <p:cNvSpPr/>
            <p:nvPr/>
          </p:nvSpPr>
          <p:spPr>
            <a:xfrm>
              <a:off x="652926" y="2160951"/>
              <a:ext cx="1888253" cy="7108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&gt; 800</a:t>
              </a:r>
            </a:p>
          </p:txBody>
        </p:sp>
        <p:sp>
          <p:nvSpPr>
            <p:cNvPr id="11" name="Rectángulo 10">
              <a:extLst>
                <a:ext uri="{FF2B5EF4-FFF2-40B4-BE49-F238E27FC236}">
                  <a16:creationId xmlns:a16="http://schemas.microsoft.com/office/drawing/2014/main" xmlns="" id="{6C6E3C4D-5748-D73E-6A67-EC815F0CF6FB}"/>
                </a:ext>
              </a:extLst>
            </p:cNvPr>
            <p:cNvSpPr/>
            <p:nvPr/>
          </p:nvSpPr>
          <p:spPr>
            <a:xfrm>
              <a:off x="2541180" y="2160951"/>
              <a:ext cx="1626782" cy="7108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p:txBody>
        </p:sp>
        <p:sp>
          <p:nvSpPr>
            <p:cNvPr id="12" name="Rectángulo 11">
              <a:extLst>
                <a:ext uri="{FF2B5EF4-FFF2-40B4-BE49-F238E27FC236}">
                  <a16:creationId xmlns:a16="http://schemas.microsoft.com/office/drawing/2014/main" xmlns="" id="{F45DB264-7495-D31E-3896-F854F19C4D82}"/>
                </a:ext>
              </a:extLst>
            </p:cNvPr>
            <p:cNvSpPr/>
            <p:nvPr/>
          </p:nvSpPr>
          <p:spPr>
            <a:xfrm>
              <a:off x="5812071" y="2160951"/>
              <a:ext cx="2402801" cy="7108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4 puesto singularizados:</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LAJ de Dirección de SCT.</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LAJ adjunto/a Dirección</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GP + 1 AJ de jefatura de equipo</a:t>
              </a:r>
            </a:p>
          </p:txBody>
        </p:sp>
        <p:sp>
          <p:nvSpPr>
            <p:cNvPr id="13" name="Rectangle 50">
              <a:extLst>
                <a:ext uri="{FF2B5EF4-FFF2-40B4-BE49-F238E27FC236}">
                  <a16:creationId xmlns:a16="http://schemas.microsoft.com/office/drawing/2014/main" xmlns="" id="{8809E429-1472-F190-0AC7-19ADAC4A032F}"/>
                </a:ext>
              </a:extLst>
            </p:cNvPr>
            <p:cNvSpPr>
              <a:spLocks noChangeArrowheads="1"/>
            </p:cNvSpPr>
            <p:nvPr/>
          </p:nvSpPr>
          <p:spPr bwMode="auto">
            <a:xfrm>
              <a:off x="652926" y="1911780"/>
              <a:ext cx="188825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CARACTERÍSTICAS</a:t>
              </a:r>
            </a:p>
          </p:txBody>
        </p:sp>
        <p:sp>
          <p:nvSpPr>
            <p:cNvPr id="14" name="Rectangle 50" descr="line">
              <a:extLst>
                <a:ext uri="{FF2B5EF4-FFF2-40B4-BE49-F238E27FC236}">
                  <a16:creationId xmlns:a16="http://schemas.microsoft.com/office/drawing/2014/main" xmlns="" id="{45813C85-0059-77D0-8A7C-956E45867B64}"/>
                </a:ext>
              </a:extLst>
            </p:cNvPr>
            <p:cNvSpPr>
              <a:spLocks noChangeArrowheads="1"/>
            </p:cNvSpPr>
            <p:nvPr/>
          </p:nvSpPr>
          <p:spPr bwMode="auto">
            <a:xfrm>
              <a:off x="2549155" y="1911780"/>
              <a:ext cx="1619940"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CENTRO DE DESTINO</a:t>
              </a:r>
            </a:p>
          </p:txBody>
        </p:sp>
        <p:sp>
          <p:nvSpPr>
            <p:cNvPr id="15" name="Rectangle 50" descr="line">
              <a:extLst>
                <a:ext uri="{FF2B5EF4-FFF2-40B4-BE49-F238E27FC236}">
                  <a16:creationId xmlns:a16="http://schemas.microsoft.com/office/drawing/2014/main" xmlns="" id="{56F15490-4465-7D14-3C7D-EF3334B6BF46}"/>
                </a:ext>
              </a:extLst>
            </p:cNvPr>
            <p:cNvSpPr>
              <a:spLocks noChangeArrowheads="1"/>
            </p:cNvSpPr>
            <p:nvPr/>
          </p:nvSpPr>
          <p:spPr bwMode="auto">
            <a:xfrm>
              <a:off x="5806177" y="1911780"/>
              <a:ext cx="2408695"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PUESTOS SINGULARIZADOS</a:t>
              </a:r>
            </a:p>
          </p:txBody>
        </p:sp>
        <p:sp>
          <p:nvSpPr>
            <p:cNvPr id="16" name="Rectángulo 15">
              <a:extLst>
                <a:ext uri="{FF2B5EF4-FFF2-40B4-BE49-F238E27FC236}">
                  <a16:creationId xmlns:a16="http://schemas.microsoft.com/office/drawing/2014/main" xmlns="" id="{7EB27D0F-48C0-A5D8-9A50-5E6F647DD489}"/>
                </a:ext>
              </a:extLst>
            </p:cNvPr>
            <p:cNvSpPr/>
            <p:nvPr/>
          </p:nvSpPr>
          <p:spPr>
            <a:xfrm>
              <a:off x="4179561" y="2160951"/>
              <a:ext cx="1626783" cy="7108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GP+TP ≥ 30</a:t>
              </a:r>
            </a:p>
          </p:txBody>
        </p:sp>
        <p:sp>
          <p:nvSpPr>
            <p:cNvPr id="17" name="Rectangle 50">
              <a:extLst>
                <a:ext uri="{FF2B5EF4-FFF2-40B4-BE49-F238E27FC236}">
                  <a16:creationId xmlns:a16="http://schemas.microsoft.com/office/drawing/2014/main" xmlns="" id="{C81641DC-588A-589C-D48F-2BF653F32B8D}"/>
                </a:ext>
              </a:extLst>
            </p:cNvPr>
            <p:cNvSpPr>
              <a:spLocks noChangeArrowheads="1"/>
            </p:cNvSpPr>
            <p:nvPr/>
          </p:nvSpPr>
          <p:spPr bwMode="auto">
            <a:xfrm>
              <a:off x="4179561" y="1911780"/>
              <a:ext cx="162678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DOTACIÓN PERSONAL</a:t>
              </a:r>
            </a:p>
          </p:txBody>
        </p:sp>
      </p:grpSp>
    </p:spTree>
    <p:extLst>
      <p:ext uri="{BB962C8B-B14F-4D97-AF65-F5344CB8AC3E}">
        <p14:creationId xmlns:p14="http://schemas.microsoft.com/office/powerpoint/2010/main" val="31620160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DBCD4C-9362-58B2-99B5-8706D831C32A}"/>
            </a:ext>
          </a:extLst>
        </p:cNvPr>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xmlns="" id="{F02A2903-8C92-39FA-0042-795E881D4DE1}"/>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6" imgW="270" imgH="270" progId="TCLayout.ActiveDocument.1">
                  <p:embed/>
                </p:oleObj>
              </mc:Choice>
              <mc:Fallback>
                <p:oleObj name="think-cell Slide" r:id="rId6" imgW="270" imgH="270" progId="TCLayout.ActiveDocument.1">
                  <p:embed/>
                  <p:pic>
                    <p:nvPicPr>
                      <p:cNvPr id="21" name="Object 20" hidden="1">
                        <a:extLst>
                          <a:ext uri="{FF2B5EF4-FFF2-40B4-BE49-F238E27FC236}">
                            <a16:creationId xmlns:a16="http://schemas.microsoft.com/office/drawing/2014/main" xmlns="" id="{F02A2903-8C92-39FA-0042-795E881D4DE1}"/>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3" name="Título 1">
            <a:extLst>
              <a:ext uri="{FF2B5EF4-FFF2-40B4-BE49-F238E27FC236}">
                <a16:creationId xmlns:a16="http://schemas.microsoft.com/office/drawing/2014/main" xmlns="" id="{6AB8BBF2-96EE-564C-ABF6-8C756ADA1937}"/>
              </a:ext>
            </a:extLst>
          </p:cNvPr>
          <p:cNvSpPr txBox="1">
            <a:spLocks/>
          </p:cNvSpPr>
          <p:nvPr/>
        </p:nvSpPr>
        <p:spPr>
          <a:xfrm>
            <a:off x="280374" y="200812"/>
            <a:ext cx="8373432"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2</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.2  Modelo</a:t>
            </a:r>
            <a:r>
              <a:rPr lang="es-ES" sz="2000">
                <a:solidFill>
                  <a:srgbClr val="1C3056"/>
                </a:solidFill>
                <a:latin typeface="Century Gothic" panose="020B0502020202020204" pitchFamily="34" charset="0"/>
              </a:rPr>
              <a:t> de referencia propuesto: </a:t>
            </a:r>
            <a:r>
              <a:rPr lang="es-ES" sz="2000" u="sng">
                <a:solidFill>
                  <a:srgbClr val="1C3056"/>
                </a:solidFill>
                <a:latin typeface="Century Gothic" panose="020B0502020202020204" pitchFamily="34" charset="0"/>
              </a:rPr>
              <a:t>Grado, Lena, Laviana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sp>
        <p:nvSpPr>
          <p:cNvPr id="15" name="Slide Number Placeholder 3">
            <a:extLst>
              <a:ext uri="{FF2B5EF4-FFF2-40B4-BE49-F238E27FC236}">
                <a16:creationId xmlns:a16="http://schemas.microsoft.com/office/drawing/2014/main" xmlns="" id="{C4411AC3-630B-735F-FE2D-C2911A80EC96}"/>
              </a:ext>
            </a:extLst>
          </p:cNvPr>
          <p:cNvSpPr txBox="1">
            <a:spLocks/>
          </p:cNvSpPr>
          <p:nvPr/>
        </p:nvSpPr>
        <p:spPr>
          <a:xfrm>
            <a:off x="5953125" y="6045055"/>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14</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2" name="Rectángulo 1">
            <a:extLst>
              <a:ext uri="{FF2B5EF4-FFF2-40B4-BE49-F238E27FC236}">
                <a16:creationId xmlns:a16="http://schemas.microsoft.com/office/drawing/2014/main" xmlns="" id="{101053F0-4160-C258-E5A2-FC4AA8D85A69}"/>
              </a:ext>
            </a:extLst>
          </p:cNvPr>
          <p:cNvSpPr/>
          <p:nvPr/>
        </p:nvSpPr>
        <p:spPr>
          <a:xfrm>
            <a:off x="496431" y="955214"/>
            <a:ext cx="11199137" cy="38786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adroTexto 17">
            <a:extLst>
              <a:ext uri="{FF2B5EF4-FFF2-40B4-BE49-F238E27FC236}">
                <a16:creationId xmlns:a16="http://schemas.microsoft.com/office/drawing/2014/main" xmlns="" id="{85E04A3C-393A-2C8D-B708-549C13370EC6}"/>
              </a:ext>
            </a:extLst>
          </p:cNvPr>
          <p:cNvSpPr txBox="1"/>
          <p:nvPr/>
        </p:nvSpPr>
        <p:spPr>
          <a:xfrm>
            <a:off x="4461144" y="774168"/>
            <a:ext cx="3267635" cy="253916"/>
          </a:xfrm>
          <a:prstGeom prst="rect">
            <a:avLst/>
          </a:prstGeom>
          <a:solidFill>
            <a:schemeClr val="accent5">
              <a:lumMod val="20000"/>
              <a:lumOff val="8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s-ES" sz="1200" b="1">
                <a:latin typeface="Roboto" panose="02000000000000000000" pitchFamily="2" charset="0"/>
                <a:ea typeface="Roboto" panose="02000000000000000000" pitchFamily="2" charset="0"/>
                <a:cs typeface="Roboto" panose="02000000000000000000" pitchFamily="2" charset="0"/>
              </a:rPr>
              <a:t>MODELO  A1-b. GRADO, LENA Y LAVIANA</a:t>
            </a:r>
          </a:p>
        </p:txBody>
      </p:sp>
      <p:sp>
        <p:nvSpPr>
          <p:cNvPr id="3" name="CuadroTexto 2">
            <a:extLst>
              <a:ext uri="{FF2B5EF4-FFF2-40B4-BE49-F238E27FC236}">
                <a16:creationId xmlns:a16="http://schemas.microsoft.com/office/drawing/2014/main" xmlns="" id="{CB8F8D4A-FE31-1F31-2769-7BDD4B8B9A9B}"/>
              </a:ext>
            </a:extLst>
          </p:cNvPr>
          <p:cNvSpPr txBox="1"/>
          <p:nvPr/>
        </p:nvSpPr>
        <p:spPr>
          <a:xfrm>
            <a:off x="577913" y="1093871"/>
            <a:ext cx="10972800" cy="646331"/>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s-ES" sz="1200" b="1"/>
              <a:t>CENTRO DE DESTINO</a:t>
            </a:r>
            <a:r>
              <a:rPr lang="es-ES" sz="1200"/>
              <a:t>: Servicio Común de Tramitación del Tribunal de Instancia/Sin grupo específico de Ejecución</a:t>
            </a:r>
          </a:p>
          <a:p>
            <a:pPr marL="171450" indent="-171450">
              <a:buFont typeface="Arial" panose="020B0604020202020204" pitchFamily="34" charset="0"/>
              <a:buChar char="•"/>
            </a:pPr>
            <a:r>
              <a:rPr lang="es-ES" sz="1200" b="1"/>
              <a:t>AREAS</a:t>
            </a:r>
            <a:r>
              <a:rPr lang="es-ES" sz="1200"/>
              <a:t>: No se crean Áreas en RPT.</a:t>
            </a:r>
          </a:p>
          <a:p>
            <a:pPr marL="171450" indent="-171450">
              <a:buFont typeface="Arial" panose="020B0604020202020204" pitchFamily="34" charset="0"/>
              <a:buChar char="•"/>
            </a:pPr>
            <a:r>
              <a:rPr lang="es-ES" sz="1200" b="1"/>
              <a:t>PUESTOS SINGULARIZADOS</a:t>
            </a:r>
            <a:r>
              <a:rPr lang="es-ES" sz="1200"/>
              <a:t>: único puesto singularizado: </a:t>
            </a:r>
            <a:r>
              <a:rPr lang="es-ES" sz="1200" b="1"/>
              <a:t>1 LAJ de Dirección del SCT</a:t>
            </a:r>
            <a:r>
              <a:rPr lang="es-ES" sz="1200"/>
              <a:t>.</a:t>
            </a:r>
          </a:p>
        </p:txBody>
      </p:sp>
      <p:sp>
        <p:nvSpPr>
          <p:cNvPr id="6" name="CuadroTexto 5">
            <a:extLst>
              <a:ext uri="{FF2B5EF4-FFF2-40B4-BE49-F238E27FC236}">
                <a16:creationId xmlns:a16="http://schemas.microsoft.com/office/drawing/2014/main" xmlns="" id="{65143654-27B4-9729-6233-21B6BE1F3A22}"/>
              </a:ext>
            </a:extLst>
          </p:cNvPr>
          <p:cNvSpPr txBox="1"/>
          <p:nvPr/>
        </p:nvSpPr>
        <p:spPr>
          <a:xfrm>
            <a:off x="577912" y="1824454"/>
            <a:ext cx="10972800" cy="2954655"/>
          </a:xfrm>
          <a:prstGeom prst="rect">
            <a:avLst/>
          </a:prstGeom>
          <a:solidFill>
            <a:schemeClr val="accent1">
              <a:lumMod val="20000"/>
              <a:lumOff val="80000"/>
            </a:schemeClr>
          </a:solidFill>
        </p:spPr>
        <p:txBody>
          <a:bodyPr wrap="square" rtlCol="0">
            <a:spAutoFit/>
          </a:bodyPr>
          <a:lstStyle/>
          <a:p>
            <a:r>
              <a:rPr lang="es-ES" sz="1200" b="1" u="sng"/>
              <a:t>Consideraciones:</a:t>
            </a:r>
          </a:p>
          <a:p>
            <a:pPr marL="171450" indent="-171450">
              <a:spcBef>
                <a:spcPts val="600"/>
              </a:spcBef>
              <a:buFont typeface="Arial" panose="020B0604020202020204" pitchFamily="34" charset="0"/>
              <a:buChar char="•"/>
            </a:pPr>
            <a:r>
              <a:rPr lang="es-ES" sz="1200"/>
              <a:t>Creación de puesto singularizado (1 LAJ de Dirección del SCT) de libre designación/ Administración competente podrá optar por el concurso general.</a:t>
            </a:r>
          </a:p>
          <a:p>
            <a:pPr marL="171450" indent="-171450">
              <a:spcBef>
                <a:spcPts val="600"/>
              </a:spcBef>
              <a:buFont typeface="Arial" panose="020B0604020202020204" pitchFamily="34" charset="0"/>
              <a:buChar char="•"/>
            </a:pPr>
            <a:r>
              <a:rPr lang="es-ES" sz="1200"/>
              <a:t>No se crean puestos de funcionario exclusivo del RC. </a:t>
            </a:r>
          </a:p>
          <a:p>
            <a:pPr marL="171450" indent="-171450" algn="just">
              <a:spcBef>
                <a:spcPts val="600"/>
              </a:spcBef>
              <a:buFont typeface="Arial" panose="020B0604020202020204" pitchFamily="34" charset="0"/>
              <a:buChar char="•"/>
            </a:pPr>
            <a:r>
              <a:rPr lang="es-ES" sz="1200"/>
              <a:t>Se crea un puesto de LAJ que compatibiliza con actividades del RC (Se puede asignar aun puesto genérico o al puesto singularizado de Dirección del SCT.</a:t>
            </a:r>
          </a:p>
          <a:p>
            <a:pPr marL="171450" indent="-171450" algn="just">
              <a:spcBef>
                <a:spcPts val="600"/>
              </a:spcBef>
              <a:buFont typeface="Arial" panose="020B0604020202020204" pitchFamily="34" charset="0"/>
              <a:buChar char="•"/>
            </a:pPr>
            <a:r>
              <a:rPr lang="es-ES" sz="1200"/>
              <a:t>Dependiendo del número de puestos de letrado/a de la Administración de Justicia y del número de plazas judiciales con servicio de guardia, podrá requerirse que el puesto de dirección del SCT o el puesto de letrado/a que compatibiliza con actividades del Registro Civil o ambos conlleven servicio de guardia.</a:t>
            </a:r>
          </a:p>
          <a:p>
            <a:pPr marL="171450" indent="-171450" algn="just">
              <a:spcBef>
                <a:spcPts val="600"/>
              </a:spcBef>
              <a:buFont typeface="Arial" panose="020B0604020202020204" pitchFamily="34" charset="0"/>
              <a:buChar char="•"/>
            </a:pPr>
            <a:r>
              <a:rPr lang="es-ES" sz="1200"/>
              <a:t>Se elabora la RPT de las oficinas generales del Registro Civil atendiendo a la propuesta contenida en el Modelo de Referencia de RPT de las Oficinas Generales del Registro Civil.</a:t>
            </a:r>
          </a:p>
          <a:p>
            <a:pPr marL="171450" indent="-171450" algn="just">
              <a:spcBef>
                <a:spcPts val="600"/>
              </a:spcBef>
              <a:buFont typeface="Arial" panose="020B0604020202020204" pitchFamily="34" charset="0"/>
              <a:buChar char="•"/>
            </a:pPr>
            <a:r>
              <a:rPr lang="es-ES" sz="1200"/>
              <a:t>RPT oficina judicial y RC debe llevarse a cabo de forma simultanea, con el objeto de simultanear el proceso de acoplamiento y redistribución de efectivos tanto en la Oficina Judicial como en el RC.</a:t>
            </a:r>
          </a:p>
        </p:txBody>
      </p:sp>
      <p:sp>
        <p:nvSpPr>
          <p:cNvPr id="5" name="Rectángulo 4">
            <a:extLst>
              <a:ext uri="{FF2B5EF4-FFF2-40B4-BE49-F238E27FC236}">
                <a16:creationId xmlns:a16="http://schemas.microsoft.com/office/drawing/2014/main" xmlns="" id="{80A530A2-7E2A-AFDE-7283-F470738642F9}"/>
              </a:ext>
            </a:extLst>
          </p:cNvPr>
          <p:cNvSpPr>
            <a:spLocks noChangeArrowheads="1"/>
          </p:cNvSpPr>
          <p:nvPr/>
        </p:nvSpPr>
        <p:spPr bwMode="auto">
          <a:xfrm>
            <a:off x="5342309" y="511572"/>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Oficina Judicial</a:t>
            </a:r>
          </a:p>
        </p:txBody>
      </p:sp>
      <p:sp>
        <p:nvSpPr>
          <p:cNvPr id="7" name="Rectángulo 6">
            <a:extLst>
              <a:ext uri="{FF2B5EF4-FFF2-40B4-BE49-F238E27FC236}">
                <a16:creationId xmlns:a16="http://schemas.microsoft.com/office/drawing/2014/main" xmlns="" id="{10E58394-A37E-0060-6A0B-3C59152657F6}"/>
              </a:ext>
            </a:extLst>
          </p:cNvPr>
          <p:cNvSpPr>
            <a:spLocks noChangeArrowheads="1"/>
          </p:cNvSpPr>
          <p:nvPr/>
        </p:nvSpPr>
        <p:spPr bwMode="auto">
          <a:xfrm>
            <a:off x="1689100" y="486118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120000"/>
              </a:lnSpc>
              <a:spcBef>
                <a:spcPts val="600"/>
              </a:spcBef>
              <a:spcAft>
                <a:spcPts val="300"/>
              </a:spcAft>
              <a:buNone/>
            </a:pPr>
            <a:r>
              <a:rPr lang="es-ES" altLang="en-US" sz="1200">
                <a:solidFill>
                  <a:schemeClr val="accent1">
                    <a:lumMod val="75000"/>
                  </a:schemeClr>
                </a:solidFill>
                <a:latin typeface="Century Gothic"/>
              </a:rPr>
              <a:t>Registro Civil</a:t>
            </a:r>
          </a:p>
        </p:txBody>
      </p:sp>
      <p:sp>
        <p:nvSpPr>
          <p:cNvPr id="8" name="Rectángulo 7">
            <a:extLst>
              <a:ext uri="{FF2B5EF4-FFF2-40B4-BE49-F238E27FC236}">
                <a16:creationId xmlns:a16="http://schemas.microsoft.com/office/drawing/2014/main" xmlns="" id="{A8FB2621-2C0C-4A79-37FE-A1A0E36CF107}"/>
              </a:ext>
            </a:extLst>
          </p:cNvPr>
          <p:cNvSpPr/>
          <p:nvPr/>
        </p:nvSpPr>
        <p:spPr>
          <a:xfrm>
            <a:off x="505956" y="5319525"/>
            <a:ext cx="11199137" cy="1044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xmlns="" id="{452A11C0-7F7C-7498-889E-C88C5D88D302}"/>
              </a:ext>
            </a:extLst>
          </p:cNvPr>
          <p:cNvSpPr txBox="1"/>
          <p:nvPr/>
        </p:nvSpPr>
        <p:spPr>
          <a:xfrm>
            <a:off x="4470669" y="5138481"/>
            <a:ext cx="3267635" cy="253916"/>
          </a:xfrm>
          <a:prstGeom prst="rect">
            <a:avLst/>
          </a:prstGeom>
          <a:solidFill>
            <a:schemeClr val="accent5">
              <a:lumMod val="20000"/>
              <a:lumOff val="8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s-ES" sz="1200" b="1">
                <a:latin typeface="Roboto" panose="02000000000000000000" pitchFamily="2" charset="0"/>
                <a:ea typeface="Roboto" panose="02000000000000000000" pitchFamily="2" charset="0"/>
                <a:cs typeface="Roboto" panose="02000000000000000000" pitchFamily="2" charset="0"/>
              </a:rPr>
              <a:t>MODELO  A3. GRADO, LENA Y LAVIANA</a:t>
            </a:r>
          </a:p>
        </p:txBody>
      </p:sp>
      <p:sp>
        <p:nvSpPr>
          <p:cNvPr id="10" name="CuadroTexto 9">
            <a:extLst>
              <a:ext uri="{FF2B5EF4-FFF2-40B4-BE49-F238E27FC236}">
                <a16:creationId xmlns:a16="http://schemas.microsoft.com/office/drawing/2014/main" xmlns="" id="{3F9CC8B4-AFC5-5C61-C87F-CF212D34F408}"/>
              </a:ext>
            </a:extLst>
          </p:cNvPr>
          <p:cNvSpPr txBox="1"/>
          <p:nvPr/>
        </p:nvSpPr>
        <p:spPr>
          <a:xfrm>
            <a:off x="587438" y="5458184"/>
            <a:ext cx="10972800" cy="830997"/>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s-ES" sz="1200" b="1"/>
              <a:t>PUESTO DE ENCARGADO</a:t>
            </a:r>
            <a:r>
              <a:rPr lang="es-ES" sz="1200"/>
              <a:t>: No reflejado en RPT de Registro Civil</a:t>
            </a:r>
          </a:p>
          <a:p>
            <a:pPr marL="171450" indent="-171450">
              <a:buFont typeface="Arial" panose="020B0604020202020204" pitchFamily="34" charset="0"/>
              <a:buChar char="•"/>
            </a:pPr>
            <a:r>
              <a:rPr lang="es-ES" sz="1200" b="1"/>
              <a:t>PUESTO DE JEFATURA DE EQUIPOS</a:t>
            </a:r>
            <a:r>
              <a:rPr lang="es-ES" sz="1200"/>
              <a:t>: No necesario al tener una dotación de funcionarios inferior a 10 salvo que la Administración lo considere conveniente.</a:t>
            </a:r>
          </a:p>
          <a:p>
            <a:pPr marL="171450" indent="-171450">
              <a:buFont typeface="Arial" panose="020B0604020202020204" pitchFamily="34" charset="0"/>
              <a:buChar char="•"/>
            </a:pPr>
            <a:r>
              <a:rPr lang="es-ES" sz="1200" b="1"/>
              <a:t>COMPATIBILIDAD:</a:t>
            </a:r>
            <a:r>
              <a:rPr lang="es-ES" sz="1200"/>
              <a:t> Algún puesto compatible con OJ</a:t>
            </a:r>
            <a:endParaRPr lang="es-ES" sz="1200" b="1"/>
          </a:p>
        </p:txBody>
      </p:sp>
      <p:pic>
        <p:nvPicPr>
          <p:cNvPr id="16" name="Picture 14" descr="NTT DATA | iAgua">
            <a:extLst>
              <a:ext uri="{FF2B5EF4-FFF2-40B4-BE49-F238E27FC236}">
                <a16:creationId xmlns:a16="http://schemas.microsoft.com/office/drawing/2014/main" xmlns="" id="{313E3768-5E20-89E6-3CD6-8957C0A89E8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Logo - Gobierno del Principado de Asturias">
            <a:extLst>
              <a:ext uri="{FF2B5EF4-FFF2-40B4-BE49-F238E27FC236}">
                <a16:creationId xmlns:a16="http://schemas.microsoft.com/office/drawing/2014/main" xmlns="" id="{4A3B21B4-4A0E-28AB-2954-DEC5A5BA15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224878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D720B08-5526-3025-1476-42FCD818CDC4}"/>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xmlns="" id="{F6C6C7C7-7F8E-88B9-0D9B-80C0DBBC9105}"/>
              </a:ext>
            </a:extLst>
          </p:cNvPr>
          <p:cNvSpPr txBox="1">
            <a:spLocks/>
          </p:cNvSpPr>
          <p:nvPr/>
        </p:nvSpPr>
        <p:spPr>
          <a:xfrm>
            <a:off x="326346" y="172919"/>
            <a:ext cx="11135345" cy="47070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2.2.1  Modelo</a:t>
            </a:r>
            <a:r>
              <a:rPr lang="es-ES" sz="2000">
                <a:solidFill>
                  <a:srgbClr val="1C3056"/>
                </a:solidFill>
                <a:latin typeface="Century Gothic" panose="020B0502020202020204" pitchFamily="34" charset="0"/>
              </a:rPr>
              <a:t> de referencia propuesto y dotación de personal: </a:t>
            </a:r>
            <a:r>
              <a:rPr lang="es-ES" sz="2000" u="sng">
                <a:solidFill>
                  <a:srgbClr val="1C3056"/>
                </a:solidFill>
                <a:latin typeface="Century Gothic" panose="020B0502020202020204" pitchFamily="34" charset="0"/>
              </a:rPr>
              <a:t>Grado</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3A32EA1B-22AB-D73A-080E-122CDAC5AB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CBAED5FE-B9FE-C21E-0CCE-74736FCC3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94B945AB-9752-68D3-EF1D-B3E835BDA500}"/>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15</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0" name="Rectángulo 9">
            <a:extLst>
              <a:ext uri="{FF2B5EF4-FFF2-40B4-BE49-F238E27FC236}">
                <a16:creationId xmlns:a16="http://schemas.microsoft.com/office/drawing/2014/main" xmlns="" id="{AF492421-C9CD-4C45-F922-D2F424CC4892}"/>
              </a:ext>
            </a:extLst>
          </p:cNvPr>
          <p:cNvSpPr/>
          <p:nvPr/>
        </p:nvSpPr>
        <p:spPr>
          <a:xfrm>
            <a:off x="326344" y="860259"/>
            <a:ext cx="11135345"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En base a los modelos de referencia facilitado por el Ministerio de la Presidencia, Justicia y Relación con las Cortes y en base a los asuntos ingresados, ejecuciones registrados y dotación de personal se propone la adscripción a:</a:t>
            </a:r>
          </a:p>
        </p:txBody>
      </p:sp>
      <p:grpSp>
        <p:nvGrpSpPr>
          <p:cNvPr id="2" name="Grupo 1">
            <a:extLst>
              <a:ext uri="{FF2B5EF4-FFF2-40B4-BE49-F238E27FC236}">
                <a16:creationId xmlns:a16="http://schemas.microsoft.com/office/drawing/2014/main" xmlns="" id="{C5997CEE-F1C8-F705-543B-BC68491F2D78}"/>
              </a:ext>
            </a:extLst>
          </p:cNvPr>
          <p:cNvGrpSpPr/>
          <p:nvPr/>
        </p:nvGrpSpPr>
        <p:grpSpPr>
          <a:xfrm>
            <a:off x="2113044" y="1708340"/>
            <a:ext cx="7561947" cy="1035876"/>
            <a:chOff x="2113044" y="1708340"/>
            <a:chExt cx="7561947" cy="1035876"/>
          </a:xfrm>
        </p:grpSpPr>
        <p:sp>
          <p:nvSpPr>
            <p:cNvPr id="69" name="Rectángulo 68">
              <a:extLst>
                <a:ext uri="{FF2B5EF4-FFF2-40B4-BE49-F238E27FC236}">
                  <a16:creationId xmlns:a16="http://schemas.microsoft.com/office/drawing/2014/main" xmlns="" id="{8BC8321E-F077-9475-BE40-4F9CCB0B9A5F}"/>
                </a:ext>
              </a:extLst>
            </p:cNvPr>
            <p:cNvSpPr/>
            <p:nvPr/>
          </p:nvSpPr>
          <p:spPr>
            <a:xfrm>
              <a:off x="2113044" y="1708340"/>
              <a:ext cx="7561947" cy="2359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A1 - b</a:t>
              </a:r>
            </a:p>
          </p:txBody>
        </p:sp>
        <p:sp>
          <p:nvSpPr>
            <p:cNvPr id="71" name="Rectángulo 70">
              <a:extLst>
                <a:ext uri="{FF2B5EF4-FFF2-40B4-BE49-F238E27FC236}">
                  <a16:creationId xmlns:a16="http://schemas.microsoft.com/office/drawing/2014/main" xmlns="" id="{AE8AC28A-D52D-AB37-7D03-F1C14AEF0547}"/>
                </a:ext>
              </a:extLst>
            </p:cNvPr>
            <p:cNvSpPr/>
            <p:nvPr/>
          </p:nvSpPr>
          <p:spPr>
            <a:xfrm>
              <a:off x="2113045" y="2183541"/>
              <a:ext cx="188825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&lt; 800</a:t>
              </a:r>
            </a:p>
          </p:txBody>
        </p:sp>
        <p:sp>
          <p:nvSpPr>
            <p:cNvPr id="72" name="Rectángulo 71">
              <a:extLst>
                <a:ext uri="{FF2B5EF4-FFF2-40B4-BE49-F238E27FC236}">
                  <a16:creationId xmlns:a16="http://schemas.microsoft.com/office/drawing/2014/main" xmlns="" id="{698DB730-4C7E-76A2-5A73-B4428E8487D6}"/>
                </a:ext>
              </a:extLst>
            </p:cNvPr>
            <p:cNvSpPr/>
            <p:nvPr/>
          </p:nvSpPr>
          <p:spPr>
            <a:xfrm>
              <a:off x="4001299" y="2183541"/>
              <a:ext cx="1626782"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p:txBody>
        </p:sp>
        <p:sp>
          <p:nvSpPr>
            <p:cNvPr id="73" name="Rectángulo 72">
              <a:extLst>
                <a:ext uri="{FF2B5EF4-FFF2-40B4-BE49-F238E27FC236}">
                  <a16:creationId xmlns:a16="http://schemas.microsoft.com/office/drawing/2014/main" xmlns="" id="{D53F8D21-BA4F-5DDB-9736-200B818EC438}"/>
                </a:ext>
              </a:extLst>
            </p:cNvPr>
            <p:cNvSpPr/>
            <p:nvPr/>
          </p:nvSpPr>
          <p:spPr>
            <a:xfrm>
              <a:off x="7272190" y="2183541"/>
              <a:ext cx="2402801"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1 puesto singularizados:</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LAJ de Dirección de SCT.</a:t>
              </a:r>
            </a:p>
          </p:txBody>
        </p:sp>
        <p:sp>
          <p:nvSpPr>
            <p:cNvPr id="75" name="Rectangle 50">
              <a:extLst>
                <a:ext uri="{FF2B5EF4-FFF2-40B4-BE49-F238E27FC236}">
                  <a16:creationId xmlns:a16="http://schemas.microsoft.com/office/drawing/2014/main" xmlns="" id="{66637200-7836-EFF8-E881-F494B894E9F8}"/>
                </a:ext>
              </a:extLst>
            </p:cNvPr>
            <p:cNvSpPr>
              <a:spLocks noChangeArrowheads="1"/>
            </p:cNvSpPr>
            <p:nvPr/>
          </p:nvSpPr>
          <p:spPr bwMode="auto">
            <a:xfrm>
              <a:off x="2113045" y="1944309"/>
              <a:ext cx="188825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CARACTERÍSTICAS</a:t>
              </a:r>
            </a:p>
          </p:txBody>
        </p:sp>
        <p:sp>
          <p:nvSpPr>
            <p:cNvPr id="76" name="Rectangle 50" descr="line">
              <a:extLst>
                <a:ext uri="{FF2B5EF4-FFF2-40B4-BE49-F238E27FC236}">
                  <a16:creationId xmlns:a16="http://schemas.microsoft.com/office/drawing/2014/main" xmlns="" id="{5FEE9CCD-4AEC-5724-614E-C188C6B6705B}"/>
                </a:ext>
              </a:extLst>
            </p:cNvPr>
            <p:cNvSpPr>
              <a:spLocks noChangeArrowheads="1"/>
            </p:cNvSpPr>
            <p:nvPr/>
          </p:nvSpPr>
          <p:spPr bwMode="auto">
            <a:xfrm>
              <a:off x="4009274" y="1944309"/>
              <a:ext cx="1619940"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CENTRO DE DESTINO</a:t>
              </a:r>
            </a:p>
          </p:txBody>
        </p:sp>
        <p:sp>
          <p:nvSpPr>
            <p:cNvPr id="77" name="Rectangle 50" descr="line">
              <a:extLst>
                <a:ext uri="{FF2B5EF4-FFF2-40B4-BE49-F238E27FC236}">
                  <a16:creationId xmlns:a16="http://schemas.microsoft.com/office/drawing/2014/main" xmlns="" id="{A75373E0-31E1-5AC8-4EB4-20754C3C9E8D}"/>
                </a:ext>
              </a:extLst>
            </p:cNvPr>
            <p:cNvSpPr>
              <a:spLocks noChangeArrowheads="1"/>
            </p:cNvSpPr>
            <p:nvPr/>
          </p:nvSpPr>
          <p:spPr bwMode="auto">
            <a:xfrm>
              <a:off x="7266296" y="1944309"/>
              <a:ext cx="2408695"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PUESTOS SINGULARIZADOS</a:t>
              </a:r>
            </a:p>
          </p:txBody>
        </p:sp>
        <p:sp>
          <p:nvSpPr>
            <p:cNvPr id="26" name="Rectángulo 25">
              <a:extLst>
                <a:ext uri="{FF2B5EF4-FFF2-40B4-BE49-F238E27FC236}">
                  <a16:creationId xmlns:a16="http://schemas.microsoft.com/office/drawing/2014/main" xmlns="" id="{BAF6B70A-C333-4D2A-4DE3-6103117B75D4}"/>
                </a:ext>
              </a:extLst>
            </p:cNvPr>
            <p:cNvSpPr/>
            <p:nvPr/>
          </p:nvSpPr>
          <p:spPr>
            <a:xfrm>
              <a:off x="5639680" y="2183541"/>
              <a:ext cx="162678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GP+TP&lt; 30</a:t>
              </a:r>
            </a:p>
          </p:txBody>
        </p:sp>
        <p:sp>
          <p:nvSpPr>
            <p:cNvPr id="27" name="Rectangle 50">
              <a:extLst>
                <a:ext uri="{FF2B5EF4-FFF2-40B4-BE49-F238E27FC236}">
                  <a16:creationId xmlns:a16="http://schemas.microsoft.com/office/drawing/2014/main" xmlns="" id="{08C01844-C4BE-E3CB-2CD3-F2F89A79DB3C}"/>
                </a:ext>
              </a:extLst>
            </p:cNvPr>
            <p:cNvSpPr>
              <a:spLocks noChangeArrowheads="1"/>
            </p:cNvSpPr>
            <p:nvPr/>
          </p:nvSpPr>
          <p:spPr bwMode="auto">
            <a:xfrm>
              <a:off x="5639680" y="1944309"/>
              <a:ext cx="162678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DOTACIÓN PERSONAL</a:t>
              </a:r>
            </a:p>
          </p:txBody>
        </p:sp>
      </p:grpSp>
      <p:sp>
        <p:nvSpPr>
          <p:cNvPr id="39" name="Rectángulo 38">
            <a:extLst>
              <a:ext uri="{FF2B5EF4-FFF2-40B4-BE49-F238E27FC236}">
                <a16:creationId xmlns:a16="http://schemas.microsoft.com/office/drawing/2014/main" xmlns="" id="{45D163D5-91EA-E303-03F5-25AC70F9854E}"/>
              </a:ext>
            </a:extLst>
          </p:cNvPr>
          <p:cNvSpPr/>
          <p:nvPr/>
        </p:nvSpPr>
        <p:spPr>
          <a:xfrm>
            <a:off x="383619" y="2923224"/>
            <a:ext cx="11119962" cy="3046988"/>
          </a:xfrm>
          <a:prstGeom prst="rect">
            <a:avLst/>
          </a:prstGeom>
        </p:spPr>
        <p:txBody>
          <a:bodyPr wrap="square">
            <a:spAutoFit/>
          </a:bodyPr>
          <a:lstStyle/>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Oficina Judicial Modelo A1 – b</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En base a la situación actual de Grado:</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anualmente no superan en ningún caso los 8000,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1578 entre los años 2018 y 2024</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ejecuciones no superan las 800 registradas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221 anuales</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cuerpo de gestores y tramitadores procesales está formado por un </a:t>
            </a:r>
            <a:r>
              <a:rPr lang="es-ES" sz="1200" b="1">
                <a:latin typeface="Century Gothic" panose="020B0502020202020204" pitchFamily="34" charset="0"/>
                <a:ea typeface="Calibri" panose="020F0502020204030204" pitchFamily="34" charset="0"/>
                <a:cs typeface="Times New Roman" panose="02020603050405020304" pitchFamily="18" charset="0"/>
              </a:rPr>
              <a:t>total de 11 personas.</a:t>
            </a:r>
          </a:p>
          <a:p>
            <a:pPr marL="171450" indent="-171450" algn="just">
              <a:buFont typeface="Arial" panose="020B060402020202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endParaRPr lang="es-ES" sz="1200" b="1">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propone como modelo de referencia el A1-b con </a:t>
            </a:r>
            <a:r>
              <a:rPr lang="es-ES" sz="1200" b="1">
                <a:latin typeface="Century Gothic" panose="020B0502020202020204" pitchFamily="34" charset="0"/>
                <a:ea typeface="Calibri" panose="020F0502020204030204" pitchFamily="34" charset="0"/>
                <a:cs typeface="Times New Roman" panose="02020603050405020304" pitchFamily="18" charset="0"/>
              </a:rPr>
              <a:t>un único SCT y sin equipo de ejecución</a:t>
            </a:r>
            <a:r>
              <a:rPr lang="es-ES" sz="1200">
                <a:latin typeface="Century Gothic" panose="020B0502020202020204" pitchFamily="34" charset="0"/>
                <a:ea typeface="Calibri" panose="020F0502020204030204" pitchFamily="34" charset="0"/>
                <a:cs typeface="Times New Roman" panose="02020603050405020304" pitchFamily="18" charset="0"/>
              </a:rPr>
              <a:t> ante el volumen bajo de ejecuciones registradas y una </a:t>
            </a:r>
            <a:r>
              <a:rPr lang="es-ES" sz="1200" b="1">
                <a:latin typeface="Century Gothic" panose="020B0502020202020204" pitchFamily="34" charset="0"/>
                <a:ea typeface="Calibri" panose="020F0502020204030204" pitchFamily="34" charset="0"/>
                <a:cs typeface="Times New Roman" panose="02020603050405020304" pitchFamily="18" charset="0"/>
              </a:rPr>
              <a:t>dotación de personal inferior a la ratio de 30.</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Este modelo supone la creación de un </a:t>
            </a:r>
            <a:r>
              <a:rPr lang="es-ES" sz="1200" b="1">
                <a:latin typeface="Century Gothic" panose="020B0502020202020204" pitchFamily="34" charset="0"/>
                <a:ea typeface="Calibri" panose="020F0502020204030204" pitchFamily="34" charset="0"/>
                <a:cs typeface="Times New Roman" panose="02020603050405020304" pitchFamily="18" charset="0"/>
              </a:rPr>
              <a:t>puesto singularizado de LAJ </a:t>
            </a:r>
            <a:r>
              <a:rPr lang="es-ES" sz="1200">
                <a:latin typeface="Century Gothic" panose="020B0502020202020204" pitchFamily="34" charset="0"/>
                <a:ea typeface="Calibri" panose="020F0502020204030204" pitchFamily="34" charset="0"/>
                <a:cs typeface="Times New Roman" panose="02020603050405020304" pitchFamily="18" charset="0"/>
              </a:rPr>
              <a:t>que, además de las funciones propias de LAJ, ejercerá también como director/a del servicio común de tramitación.</a:t>
            </a:r>
          </a:p>
          <a:p>
            <a:pPr algn="just">
              <a:defRPr/>
            </a:pPr>
            <a:endParaRPr lang="es-ES" sz="1200" b="1">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Registro Civil Modelo A3</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La dotación asignada a los puestos de la Oficina General del Registro Civil </a:t>
            </a:r>
            <a:r>
              <a:rPr lang="es-ES" sz="1200" b="1">
                <a:latin typeface="Century Gothic" panose="020B0502020202020204" pitchFamily="34" charset="0"/>
                <a:ea typeface="Calibri" panose="020F0502020204030204" pitchFamily="34" charset="0"/>
                <a:cs typeface="Times New Roman" panose="02020603050405020304" pitchFamily="18" charset="0"/>
              </a:rPr>
              <a:t>supera el 20 %</a:t>
            </a:r>
            <a:r>
              <a:rPr lang="es-ES" sz="1200">
                <a:latin typeface="Century Gothic" panose="020B0502020202020204" pitchFamily="34" charset="0"/>
                <a:ea typeface="Calibri" panose="020F0502020204030204" pitchFamily="34" charset="0"/>
                <a:cs typeface="Times New Roman" panose="02020603050405020304" pitchFamily="18" charset="0"/>
              </a:rPr>
              <a:t> de la dotación de la Oficina Judicial de Grado. Por lo tanto, alguno de los puestos se crea con </a:t>
            </a:r>
            <a:r>
              <a:rPr lang="es-ES" sz="1200" b="1">
                <a:latin typeface="Century Gothic" panose="020B0502020202020204" pitchFamily="34" charset="0"/>
                <a:ea typeface="Calibri" panose="020F0502020204030204" pitchFamily="34" charset="0"/>
                <a:cs typeface="Times New Roman" panose="02020603050405020304" pitchFamily="18" charset="0"/>
              </a:rPr>
              <a:t>compatibilidad con actividades de la Oficina Judicial</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84080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4B28989-A819-6886-3C75-C38717C1CD3B}"/>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xmlns="" id="{0166172E-C625-8908-5FED-5847EC46B4F7}"/>
              </a:ext>
            </a:extLst>
          </p:cNvPr>
          <p:cNvSpPr txBox="1">
            <a:spLocks/>
          </p:cNvSpPr>
          <p:nvPr/>
        </p:nvSpPr>
        <p:spPr>
          <a:xfrm>
            <a:off x="326346" y="172919"/>
            <a:ext cx="11135345" cy="47070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2.2.2  Modelo</a:t>
            </a:r>
            <a:r>
              <a:rPr lang="es-ES" sz="2000">
                <a:solidFill>
                  <a:srgbClr val="1C3056"/>
                </a:solidFill>
                <a:latin typeface="Century Gothic" panose="020B0502020202020204" pitchFamily="34" charset="0"/>
              </a:rPr>
              <a:t> de referencia propuesto y dotación de personal: </a:t>
            </a:r>
            <a:r>
              <a:rPr lang="es-ES" sz="2000" u="sng">
                <a:solidFill>
                  <a:srgbClr val="1C3056"/>
                </a:solidFill>
                <a:latin typeface="Century Gothic" panose="020B0502020202020204" pitchFamily="34" charset="0"/>
              </a:rPr>
              <a:t>Laviana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2F19C57A-D90F-7228-8BDB-C71344CBC4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1E5C4E48-7D08-7112-6B80-17A1A5814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568FBA37-5C26-C168-8329-267CD23F4687}"/>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16</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0" name="Rectángulo 9">
            <a:extLst>
              <a:ext uri="{FF2B5EF4-FFF2-40B4-BE49-F238E27FC236}">
                <a16:creationId xmlns:a16="http://schemas.microsoft.com/office/drawing/2014/main" xmlns="" id="{DA4FEEC3-5F37-06AA-4517-8F9B7036B63E}"/>
              </a:ext>
            </a:extLst>
          </p:cNvPr>
          <p:cNvSpPr/>
          <p:nvPr/>
        </p:nvSpPr>
        <p:spPr>
          <a:xfrm>
            <a:off x="326344" y="860259"/>
            <a:ext cx="11135345"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En base a los modelos de referencia facilitado por el Ministerio de la Presidencia, Justicia y Relación con las Cortes y en base a los asuntos ingresados, ejecuciones registrados y dotación de personal se propone la adscripción a:</a:t>
            </a:r>
          </a:p>
        </p:txBody>
      </p:sp>
      <p:grpSp>
        <p:nvGrpSpPr>
          <p:cNvPr id="2" name="Grupo 1">
            <a:extLst>
              <a:ext uri="{FF2B5EF4-FFF2-40B4-BE49-F238E27FC236}">
                <a16:creationId xmlns:a16="http://schemas.microsoft.com/office/drawing/2014/main" xmlns="" id="{8EA2FFA0-90B0-795C-6E8F-5A064357C005}"/>
              </a:ext>
            </a:extLst>
          </p:cNvPr>
          <p:cNvGrpSpPr/>
          <p:nvPr/>
        </p:nvGrpSpPr>
        <p:grpSpPr>
          <a:xfrm>
            <a:off x="2113044" y="1708340"/>
            <a:ext cx="7561947" cy="1035876"/>
            <a:chOff x="2113044" y="1708340"/>
            <a:chExt cx="7561947" cy="1035876"/>
          </a:xfrm>
        </p:grpSpPr>
        <p:sp>
          <p:nvSpPr>
            <p:cNvPr id="69" name="Rectángulo 68">
              <a:extLst>
                <a:ext uri="{FF2B5EF4-FFF2-40B4-BE49-F238E27FC236}">
                  <a16:creationId xmlns:a16="http://schemas.microsoft.com/office/drawing/2014/main" xmlns="" id="{2DDCA94B-8D28-809B-F33B-71D15AB98139}"/>
                </a:ext>
              </a:extLst>
            </p:cNvPr>
            <p:cNvSpPr/>
            <p:nvPr/>
          </p:nvSpPr>
          <p:spPr>
            <a:xfrm>
              <a:off x="2113044" y="1708340"/>
              <a:ext cx="7561947" cy="2359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A1 - b</a:t>
              </a:r>
            </a:p>
          </p:txBody>
        </p:sp>
        <p:sp>
          <p:nvSpPr>
            <p:cNvPr id="71" name="Rectángulo 70">
              <a:extLst>
                <a:ext uri="{FF2B5EF4-FFF2-40B4-BE49-F238E27FC236}">
                  <a16:creationId xmlns:a16="http://schemas.microsoft.com/office/drawing/2014/main" xmlns="" id="{E592D1DA-CDE1-8714-10D9-8F58A881AAE9}"/>
                </a:ext>
              </a:extLst>
            </p:cNvPr>
            <p:cNvSpPr/>
            <p:nvPr/>
          </p:nvSpPr>
          <p:spPr>
            <a:xfrm>
              <a:off x="2113045" y="2183541"/>
              <a:ext cx="188825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&lt; 800</a:t>
              </a:r>
            </a:p>
          </p:txBody>
        </p:sp>
        <p:sp>
          <p:nvSpPr>
            <p:cNvPr id="72" name="Rectángulo 71">
              <a:extLst>
                <a:ext uri="{FF2B5EF4-FFF2-40B4-BE49-F238E27FC236}">
                  <a16:creationId xmlns:a16="http://schemas.microsoft.com/office/drawing/2014/main" xmlns="" id="{1C76AB0E-F111-9FF9-2758-74515208141A}"/>
                </a:ext>
              </a:extLst>
            </p:cNvPr>
            <p:cNvSpPr/>
            <p:nvPr/>
          </p:nvSpPr>
          <p:spPr>
            <a:xfrm>
              <a:off x="4001299" y="2183541"/>
              <a:ext cx="1626782"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p:txBody>
        </p:sp>
        <p:sp>
          <p:nvSpPr>
            <p:cNvPr id="73" name="Rectángulo 72">
              <a:extLst>
                <a:ext uri="{FF2B5EF4-FFF2-40B4-BE49-F238E27FC236}">
                  <a16:creationId xmlns:a16="http://schemas.microsoft.com/office/drawing/2014/main" xmlns="" id="{8483CD69-2EAC-E501-6B3A-9243F3711CD6}"/>
                </a:ext>
              </a:extLst>
            </p:cNvPr>
            <p:cNvSpPr/>
            <p:nvPr/>
          </p:nvSpPr>
          <p:spPr>
            <a:xfrm>
              <a:off x="7272190" y="2183541"/>
              <a:ext cx="2402801"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1 puesto singularizados:</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LAJ de Dirección de SCT.</a:t>
              </a:r>
            </a:p>
          </p:txBody>
        </p:sp>
        <p:sp>
          <p:nvSpPr>
            <p:cNvPr id="75" name="Rectangle 50">
              <a:extLst>
                <a:ext uri="{FF2B5EF4-FFF2-40B4-BE49-F238E27FC236}">
                  <a16:creationId xmlns:a16="http://schemas.microsoft.com/office/drawing/2014/main" xmlns="" id="{6C2DBEDC-C700-2B19-48ED-4B542B8E23BB}"/>
                </a:ext>
              </a:extLst>
            </p:cNvPr>
            <p:cNvSpPr>
              <a:spLocks noChangeArrowheads="1"/>
            </p:cNvSpPr>
            <p:nvPr/>
          </p:nvSpPr>
          <p:spPr bwMode="auto">
            <a:xfrm>
              <a:off x="2113045" y="1944309"/>
              <a:ext cx="188825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CARACTERÍSTICAS</a:t>
              </a:r>
            </a:p>
          </p:txBody>
        </p:sp>
        <p:sp>
          <p:nvSpPr>
            <p:cNvPr id="76" name="Rectangle 50" descr="line">
              <a:extLst>
                <a:ext uri="{FF2B5EF4-FFF2-40B4-BE49-F238E27FC236}">
                  <a16:creationId xmlns:a16="http://schemas.microsoft.com/office/drawing/2014/main" xmlns="" id="{76BE12EA-C8AF-346D-04D1-CF15B46D6C0F}"/>
                </a:ext>
              </a:extLst>
            </p:cNvPr>
            <p:cNvSpPr>
              <a:spLocks noChangeArrowheads="1"/>
            </p:cNvSpPr>
            <p:nvPr/>
          </p:nvSpPr>
          <p:spPr bwMode="auto">
            <a:xfrm>
              <a:off x="4009274" y="1944309"/>
              <a:ext cx="1619940"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CENTRO DE DESTINO</a:t>
              </a:r>
            </a:p>
          </p:txBody>
        </p:sp>
        <p:sp>
          <p:nvSpPr>
            <p:cNvPr id="77" name="Rectangle 50" descr="line">
              <a:extLst>
                <a:ext uri="{FF2B5EF4-FFF2-40B4-BE49-F238E27FC236}">
                  <a16:creationId xmlns:a16="http://schemas.microsoft.com/office/drawing/2014/main" xmlns="" id="{A6279702-6981-0856-8114-DA5F5CFA8EE2}"/>
                </a:ext>
              </a:extLst>
            </p:cNvPr>
            <p:cNvSpPr>
              <a:spLocks noChangeArrowheads="1"/>
            </p:cNvSpPr>
            <p:nvPr/>
          </p:nvSpPr>
          <p:spPr bwMode="auto">
            <a:xfrm>
              <a:off x="7266296" y="1944309"/>
              <a:ext cx="2408695"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PUESTOS SINGULARIZADOS</a:t>
              </a:r>
            </a:p>
          </p:txBody>
        </p:sp>
        <p:sp>
          <p:nvSpPr>
            <p:cNvPr id="26" name="Rectángulo 25">
              <a:extLst>
                <a:ext uri="{FF2B5EF4-FFF2-40B4-BE49-F238E27FC236}">
                  <a16:creationId xmlns:a16="http://schemas.microsoft.com/office/drawing/2014/main" xmlns="" id="{5888CA37-C8E6-7B0D-1C3E-5B3E82E71B33}"/>
                </a:ext>
              </a:extLst>
            </p:cNvPr>
            <p:cNvSpPr/>
            <p:nvPr/>
          </p:nvSpPr>
          <p:spPr>
            <a:xfrm>
              <a:off x="5639680" y="2183541"/>
              <a:ext cx="162678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GP+TP&lt; 30</a:t>
              </a:r>
            </a:p>
          </p:txBody>
        </p:sp>
        <p:sp>
          <p:nvSpPr>
            <p:cNvPr id="27" name="Rectangle 50">
              <a:extLst>
                <a:ext uri="{FF2B5EF4-FFF2-40B4-BE49-F238E27FC236}">
                  <a16:creationId xmlns:a16="http://schemas.microsoft.com/office/drawing/2014/main" xmlns="" id="{77B061A0-2DD5-81C0-72AF-F867D48EA2A5}"/>
                </a:ext>
              </a:extLst>
            </p:cNvPr>
            <p:cNvSpPr>
              <a:spLocks noChangeArrowheads="1"/>
            </p:cNvSpPr>
            <p:nvPr/>
          </p:nvSpPr>
          <p:spPr bwMode="auto">
            <a:xfrm>
              <a:off x="5639680" y="1944309"/>
              <a:ext cx="162678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DOTACIÓN PERSONAL</a:t>
              </a:r>
            </a:p>
          </p:txBody>
        </p:sp>
      </p:grpSp>
      <p:sp>
        <p:nvSpPr>
          <p:cNvPr id="39" name="Rectángulo 38">
            <a:extLst>
              <a:ext uri="{FF2B5EF4-FFF2-40B4-BE49-F238E27FC236}">
                <a16:creationId xmlns:a16="http://schemas.microsoft.com/office/drawing/2014/main" xmlns="" id="{FA51C32D-9F08-C241-E99E-9276BAEC7437}"/>
              </a:ext>
            </a:extLst>
          </p:cNvPr>
          <p:cNvSpPr/>
          <p:nvPr/>
        </p:nvSpPr>
        <p:spPr>
          <a:xfrm>
            <a:off x="380936" y="2927053"/>
            <a:ext cx="11119962" cy="2862322"/>
          </a:xfrm>
          <a:prstGeom prst="rect">
            <a:avLst/>
          </a:prstGeom>
        </p:spPr>
        <p:txBody>
          <a:bodyPr wrap="square">
            <a:spAutoFit/>
          </a:bodyPr>
          <a:lstStyle/>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Oficina Judicial Modelo A1 – b</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En base a la situación actual de Laviana:</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anualmente no superan en ningún caso los 8000,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2110 entre los años 2018 y 2024</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ejecuciones no superan las 800 registradas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374 anuales</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cuerpo de gestores y tramitadores procesales está formado por un </a:t>
            </a:r>
            <a:r>
              <a:rPr lang="es-ES" sz="1200" b="1">
                <a:latin typeface="Century Gothic" panose="020B0502020202020204" pitchFamily="34" charset="0"/>
                <a:ea typeface="Calibri" panose="020F0502020204030204" pitchFamily="34" charset="0"/>
                <a:cs typeface="Times New Roman" panose="02020603050405020304" pitchFamily="18" charset="0"/>
              </a:rPr>
              <a:t>total de 11 personas.</a:t>
            </a:r>
          </a:p>
          <a:p>
            <a:pPr marL="171450" indent="-171450" algn="just">
              <a:buFont typeface="Arial" panose="020B060402020202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endParaRPr lang="es-ES" sz="1200" b="1">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propone como modelo de referencia el A1-b con </a:t>
            </a:r>
            <a:r>
              <a:rPr lang="es-ES" sz="1200" b="1">
                <a:latin typeface="Century Gothic" panose="020B0502020202020204" pitchFamily="34" charset="0"/>
                <a:ea typeface="Calibri" panose="020F0502020204030204" pitchFamily="34" charset="0"/>
                <a:cs typeface="Times New Roman" panose="02020603050405020304" pitchFamily="18" charset="0"/>
              </a:rPr>
              <a:t>un único SCT y sin equipo de ejecución</a:t>
            </a:r>
            <a:r>
              <a:rPr lang="es-ES" sz="1200">
                <a:latin typeface="Century Gothic" panose="020B0502020202020204" pitchFamily="34" charset="0"/>
                <a:ea typeface="Calibri" panose="020F0502020204030204" pitchFamily="34" charset="0"/>
                <a:cs typeface="Times New Roman" panose="02020603050405020304" pitchFamily="18" charset="0"/>
              </a:rPr>
              <a:t> ante el volumen bajo de ejecuciones registradas y una </a:t>
            </a:r>
            <a:r>
              <a:rPr lang="es-ES" sz="1200" b="1">
                <a:latin typeface="Century Gothic" panose="020B0502020202020204" pitchFamily="34" charset="0"/>
                <a:ea typeface="Calibri" panose="020F0502020204030204" pitchFamily="34" charset="0"/>
                <a:cs typeface="Times New Roman" panose="02020603050405020304" pitchFamily="18" charset="0"/>
              </a:rPr>
              <a:t>dotación de personal inferior a la ratio de 30.</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Este modelo supone la creación de un </a:t>
            </a:r>
            <a:r>
              <a:rPr lang="es-ES" sz="1200" b="1">
                <a:latin typeface="Century Gothic" panose="020B0502020202020204" pitchFamily="34" charset="0"/>
                <a:ea typeface="Calibri" panose="020F0502020204030204" pitchFamily="34" charset="0"/>
                <a:cs typeface="Times New Roman" panose="02020603050405020304" pitchFamily="18" charset="0"/>
              </a:rPr>
              <a:t>puesto singularizado de LAJ </a:t>
            </a:r>
            <a:r>
              <a:rPr lang="es-ES" sz="1200">
                <a:latin typeface="Century Gothic" panose="020B0502020202020204" pitchFamily="34" charset="0"/>
                <a:ea typeface="Calibri" panose="020F0502020204030204" pitchFamily="34" charset="0"/>
                <a:cs typeface="Times New Roman" panose="02020603050405020304" pitchFamily="18" charset="0"/>
              </a:rPr>
              <a:t>que, además de las funciones propias de LAJ, ejercerá también como director/a del servicio común de tramitación.</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Registro Civil Modelo A3</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La dotación asignada a los puestos de la Oficina General del Registro Civil </a:t>
            </a:r>
            <a:r>
              <a:rPr lang="es-ES" sz="1200" b="1">
                <a:latin typeface="Century Gothic" panose="020B0502020202020204" pitchFamily="34" charset="0"/>
                <a:ea typeface="Calibri" panose="020F0502020204030204" pitchFamily="34" charset="0"/>
                <a:cs typeface="Times New Roman" panose="02020603050405020304" pitchFamily="18" charset="0"/>
              </a:rPr>
              <a:t>supera el 20 %</a:t>
            </a:r>
            <a:r>
              <a:rPr lang="es-ES" sz="1200">
                <a:latin typeface="Century Gothic" panose="020B0502020202020204" pitchFamily="34" charset="0"/>
                <a:ea typeface="Calibri" panose="020F0502020204030204" pitchFamily="34" charset="0"/>
                <a:cs typeface="Times New Roman" panose="02020603050405020304" pitchFamily="18" charset="0"/>
              </a:rPr>
              <a:t> de la dotación de la Oficina Judicial de Laviana. Por lo tanto, alguno de los puestos se crea con </a:t>
            </a:r>
            <a:r>
              <a:rPr lang="es-ES" sz="1200" b="1">
                <a:latin typeface="Century Gothic" panose="020B0502020202020204" pitchFamily="34" charset="0"/>
                <a:ea typeface="Calibri" panose="020F0502020204030204" pitchFamily="34" charset="0"/>
                <a:cs typeface="Times New Roman" panose="02020603050405020304" pitchFamily="18" charset="0"/>
              </a:rPr>
              <a:t>compatibilidad con actividades de la Oficina Judicial</a:t>
            </a:r>
            <a:r>
              <a:rPr lang="es-ES" sz="1200">
                <a:latin typeface="Century Gothic" panose="020B0502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226138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391B43-32DE-1D71-FF8E-169982CA066B}"/>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xmlns="" id="{34CC4737-9F9F-5AB8-D242-17CCEFE84A87}"/>
              </a:ext>
            </a:extLst>
          </p:cNvPr>
          <p:cNvSpPr txBox="1">
            <a:spLocks/>
          </p:cNvSpPr>
          <p:nvPr/>
        </p:nvSpPr>
        <p:spPr>
          <a:xfrm>
            <a:off x="326346" y="172919"/>
            <a:ext cx="11135345" cy="47070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2.2.3  Modelo</a:t>
            </a:r>
            <a:r>
              <a:rPr lang="es-ES" sz="2000">
                <a:solidFill>
                  <a:srgbClr val="1C3056"/>
                </a:solidFill>
                <a:latin typeface="Century Gothic" panose="020B0502020202020204" pitchFamily="34" charset="0"/>
              </a:rPr>
              <a:t> de referencia propuesto y dotación de personal: </a:t>
            </a:r>
            <a:r>
              <a:rPr lang="es-ES" sz="2000" u="sng">
                <a:solidFill>
                  <a:srgbClr val="1C3056"/>
                </a:solidFill>
                <a:latin typeface="Century Gothic" panose="020B0502020202020204" pitchFamily="34" charset="0"/>
              </a:rPr>
              <a:t>Lena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BE47B494-F85D-061A-69FE-A18CEBD615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9D779339-A4C4-AF20-BC25-8074AEE2B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0BB9A1FF-F14F-95A5-25A0-1CDBDEF75695}"/>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17</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0" name="Rectángulo 9">
            <a:extLst>
              <a:ext uri="{FF2B5EF4-FFF2-40B4-BE49-F238E27FC236}">
                <a16:creationId xmlns:a16="http://schemas.microsoft.com/office/drawing/2014/main" xmlns="" id="{7B24176A-C842-78A2-984F-438A8A997C2C}"/>
              </a:ext>
            </a:extLst>
          </p:cNvPr>
          <p:cNvSpPr/>
          <p:nvPr/>
        </p:nvSpPr>
        <p:spPr>
          <a:xfrm>
            <a:off x="326344" y="860259"/>
            <a:ext cx="11135345"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En base a los modelos de referencia facilitado por el Ministerio de la Presidencia, Justicia y Relación con las Cortes y en base a los asuntos ingresados, ejecuciones registrados y dotación de personal se propone la adscripción a:</a:t>
            </a:r>
          </a:p>
        </p:txBody>
      </p:sp>
      <p:grpSp>
        <p:nvGrpSpPr>
          <p:cNvPr id="2" name="Grupo 1">
            <a:extLst>
              <a:ext uri="{FF2B5EF4-FFF2-40B4-BE49-F238E27FC236}">
                <a16:creationId xmlns:a16="http://schemas.microsoft.com/office/drawing/2014/main" xmlns="" id="{64A83DD8-D671-B5B6-8CCD-7C73A0BE1451}"/>
              </a:ext>
            </a:extLst>
          </p:cNvPr>
          <p:cNvGrpSpPr/>
          <p:nvPr/>
        </p:nvGrpSpPr>
        <p:grpSpPr>
          <a:xfrm>
            <a:off x="2113044" y="1708340"/>
            <a:ext cx="7561947" cy="1035876"/>
            <a:chOff x="2113044" y="1708340"/>
            <a:chExt cx="7561947" cy="1035876"/>
          </a:xfrm>
        </p:grpSpPr>
        <p:sp>
          <p:nvSpPr>
            <p:cNvPr id="69" name="Rectángulo 68">
              <a:extLst>
                <a:ext uri="{FF2B5EF4-FFF2-40B4-BE49-F238E27FC236}">
                  <a16:creationId xmlns:a16="http://schemas.microsoft.com/office/drawing/2014/main" xmlns="" id="{2D448F85-9975-B8E6-8465-9D2FA093F3F6}"/>
                </a:ext>
              </a:extLst>
            </p:cNvPr>
            <p:cNvSpPr/>
            <p:nvPr/>
          </p:nvSpPr>
          <p:spPr>
            <a:xfrm>
              <a:off x="2113044" y="1708340"/>
              <a:ext cx="7561947" cy="2359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A1 - b</a:t>
              </a:r>
            </a:p>
          </p:txBody>
        </p:sp>
        <p:sp>
          <p:nvSpPr>
            <p:cNvPr id="71" name="Rectángulo 70">
              <a:extLst>
                <a:ext uri="{FF2B5EF4-FFF2-40B4-BE49-F238E27FC236}">
                  <a16:creationId xmlns:a16="http://schemas.microsoft.com/office/drawing/2014/main" xmlns="" id="{F77D6883-9B35-7342-B619-E24BE9B6484B}"/>
                </a:ext>
              </a:extLst>
            </p:cNvPr>
            <p:cNvSpPr/>
            <p:nvPr/>
          </p:nvSpPr>
          <p:spPr>
            <a:xfrm>
              <a:off x="2113045" y="2183541"/>
              <a:ext cx="188825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&lt; 800&lt;</a:t>
              </a:r>
            </a:p>
          </p:txBody>
        </p:sp>
        <p:sp>
          <p:nvSpPr>
            <p:cNvPr id="72" name="Rectángulo 71">
              <a:extLst>
                <a:ext uri="{FF2B5EF4-FFF2-40B4-BE49-F238E27FC236}">
                  <a16:creationId xmlns:a16="http://schemas.microsoft.com/office/drawing/2014/main" xmlns="" id="{8B877420-CDD7-E68C-4DC2-6107C9B05277}"/>
                </a:ext>
              </a:extLst>
            </p:cNvPr>
            <p:cNvSpPr/>
            <p:nvPr/>
          </p:nvSpPr>
          <p:spPr>
            <a:xfrm>
              <a:off x="4001299" y="2183541"/>
              <a:ext cx="1626782"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p:txBody>
        </p:sp>
        <p:sp>
          <p:nvSpPr>
            <p:cNvPr id="73" name="Rectángulo 72">
              <a:extLst>
                <a:ext uri="{FF2B5EF4-FFF2-40B4-BE49-F238E27FC236}">
                  <a16:creationId xmlns:a16="http://schemas.microsoft.com/office/drawing/2014/main" xmlns="" id="{8ACF58AB-BC62-8483-6326-CE4948BBD5F4}"/>
                </a:ext>
              </a:extLst>
            </p:cNvPr>
            <p:cNvSpPr/>
            <p:nvPr/>
          </p:nvSpPr>
          <p:spPr>
            <a:xfrm>
              <a:off x="7272190" y="2183541"/>
              <a:ext cx="2402801"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1 puesto singularizados:</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LAJ de Dirección de SCT.</a:t>
              </a:r>
            </a:p>
          </p:txBody>
        </p:sp>
        <p:sp>
          <p:nvSpPr>
            <p:cNvPr id="75" name="Rectangle 50">
              <a:extLst>
                <a:ext uri="{FF2B5EF4-FFF2-40B4-BE49-F238E27FC236}">
                  <a16:creationId xmlns:a16="http://schemas.microsoft.com/office/drawing/2014/main" xmlns="" id="{161C0A44-4B79-938A-898A-4A783BC47C68}"/>
                </a:ext>
              </a:extLst>
            </p:cNvPr>
            <p:cNvSpPr>
              <a:spLocks noChangeArrowheads="1"/>
            </p:cNvSpPr>
            <p:nvPr/>
          </p:nvSpPr>
          <p:spPr bwMode="auto">
            <a:xfrm>
              <a:off x="2113045" y="1944309"/>
              <a:ext cx="188825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CARACTERÍSTICAS</a:t>
              </a:r>
            </a:p>
          </p:txBody>
        </p:sp>
        <p:sp>
          <p:nvSpPr>
            <p:cNvPr id="76" name="Rectangle 50" descr="line">
              <a:extLst>
                <a:ext uri="{FF2B5EF4-FFF2-40B4-BE49-F238E27FC236}">
                  <a16:creationId xmlns:a16="http://schemas.microsoft.com/office/drawing/2014/main" xmlns="" id="{39114047-2E0F-61CC-F935-74C6B3BEA151}"/>
                </a:ext>
              </a:extLst>
            </p:cNvPr>
            <p:cNvSpPr>
              <a:spLocks noChangeArrowheads="1"/>
            </p:cNvSpPr>
            <p:nvPr/>
          </p:nvSpPr>
          <p:spPr bwMode="auto">
            <a:xfrm>
              <a:off x="4009274" y="1944309"/>
              <a:ext cx="1619940"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CENTRO DE DESTINO</a:t>
              </a:r>
            </a:p>
          </p:txBody>
        </p:sp>
        <p:sp>
          <p:nvSpPr>
            <p:cNvPr id="77" name="Rectangle 50" descr="line">
              <a:extLst>
                <a:ext uri="{FF2B5EF4-FFF2-40B4-BE49-F238E27FC236}">
                  <a16:creationId xmlns:a16="http://schemas.microsoft.com/office/drawing/2014/main" xmlns="" id="{990892BB-8025-9E38-3A53-3E526BF42C2D}"/>
                </a:ext>
              </a:extLst>
            </p:cNvPr>
            <p:cNvSpPr>
              <a:spLocks noChangeArrowheads="1"/>
            </p:cNvSpPr>
            <p:nvPr/>
          </p:nvSpPr>
          <p:spPr bwMode="auto">
            <a:xfrm>
              <a:off x="7266296" y="1944309"/>
              <a:ext cx="2408695"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PUESTOS SINGULARIZADOS</a:t>
              </a:r>
            </a:p>
          </p:txBody>
        </p:sp>
        <p:sp>
          <p:nvSpPr>
            <p:cNvPr id="26" name="Rectángulo 25">
              <a:extLst>
                <a:ext uri="{FF2B5EF4-FFF2-40B4-BE49-F238E27FC236}">
                  <a16:creationId xmlns:a16="http://schemas.microsoft.com/office/drawing/2014/main" xmlns="" id="{4E7AD0BC-0C93-4C79-93D7-801B1413E176}"/>
                </a:ext>
              </a:extLst>
            </p:cNvPr>
            <p:cNvSpPr/>
            <p:nvPr/>
          </p:nvSpPr>
          <p:spPr>
            <a:xfrm>
              <a:off x="5639680" y="2183541"/>
              <a:ext cx="162678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GP+TP&lt; 30</a:t>
              </a:r>
            </a:p>
          </p:txBody>
        </p:sp>
        <p:sp>
          <p:nvSpPr>
            <p:cNvPr id="27" name="Rectangle 50">
              <a:extLst>
                <a:ext uri="{FF2B5EF4-FFF2-40B4-BE49-F238E27FC236}">
                  <a16:creationId xmlns:a16="http://schemas.microsoft.com/office/drawing/2014/main" xmlns="" id="{3A52A445-74CD-1404-3B18-E1F90F0AE7C0}"/>
                </a:ext>
              </a:extLst>
            </p:cNvPr>
            <p:cNvSpPr>
              <a:spLocks noChangeArrowheads="1"/>
            </p:cNvSpPr>
            <p:nvPr/>
          </p:nvSpPr>
          <p:spPr bwMode="auto">
            <a:xfrm>
              <a:off x="5639680" y="1944309"/>
              <a:ext cx="162678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DOTACIÓN PERSONAL</a:t>
              </a:r>
            </a:p>
          </p:txBody>
        </p:sp>
      </p:grpSp>
      <p:sp>
        <p:nvSpPr>
          <p:cNvPr id="39" name="Rectángulo 38">
            <a:extLst>
              <a:ext uri="{FF2B5EF4-FFF2-40B4-BE49-F238E27FC236}">
                <a16:creationId xmlns:a16="http://schemas.microsoft.com/office/drawing/2014/main" xmlns="" id="{0FEC6BE9-4B18-FA65-FB6F-2E6E991DBA1E}"/>
              </a:ext>
            </a:extLst>
          </p:cNvPr>
          <p:cNvSpPr/>
          <p:nvPr/>
        </p:nvSpPr>
        <p:spPr>
          <a:xfrm>
            <a:off x="380936" y="2927053"/>
            <a:ext cx="11119962" cy="3046988"/>
          </a:xfrm>
          <a:prstGeom prst="rect">
            <a:avLst/>
          </a:prstGeom>
        </p:spPr>
        <p:txBody>
          <a:bodyPr wrap="square">
            <a:spAutoFit/>
          </a:bodyPr>
          <a:lstStyle/>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Oficina Judicial Modelo A1 – b</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En base a la situación actual de Lena:</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anualmente no superan en ningún caso los 8000,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1837 entre los años 2018 y 2024</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ejecuciones no superan las 800 registradas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272 anuales</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cuerpo de gestores y tramitadores procesales está formado por un </a:t>
            </a:r>
            <a:r>
              <a:rPr lang="es-ES" sz="1200" b="1">
                <a:latin typeface="Century Gothic" panose="020B0502020202020204" pitchFamily="34" charset="0"/>
                <a:ea typeface="Calibri" panose="020F0502020204030204" pitchFamily="34" charset="0"/>
                <a:cs typeface="Times New Roman" panose="02020603050405020304" pitchFamily="18" charset="0"/>
              </a:rPr>
              <a:t>total de 9 personas.</a:t>
            </a:r>
          </a:p>
          <a:p>
            <a:pPr marL="171450" indent="-171450" algn="just">
              <a:buFont typeface="Arial" panose="020B060402020202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endParaRPr lang="es-ES" sz="1200" b="1">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propone como modelo de referencia el A1-b con </a:t>
            </a:r>
            <a:r>
              <a:rPr lang="es-ES" sz="1200" b="1">
                <a:latin typeface="Century Gothic" panose="020B0502020202020204" pitchFamily="34" charset="0"/>
                <a:ea typeface="Calibri" panose="020F0502020204030204" pitchFamily="34" charset="0"/>
                <a:cs typeface="Times New Roman" panose="02020603050405020304" pitchFamily="18" charset="0"/>
              </a:rPr>
              <a:t>un único SCT y sin equipo de ejecución</a:t>
            </a:r>
            <a:r>
              <a:rPr lang="es-ES" sz="1200">
                <a:latin typeface="Century Gothic" panose="020B0502020202020204" pitchFamily="34" charset="0"/>
                <a:ea typeface="Calibri" panose="020F0502020204030204" pitchFamily="34" charset="0"/>
                <a:cs typeface="Times New Roman" panose="02020603050405020304" pitchFamily="18" charset="0"/>
              </a:rPr>
              <a:t> ante el volumen bajo de ejecuciones registradas y una </a:t>
            </a:r>
            <a:r>
              <a:rPr lang="es-ES" sz="1200" b="1">
                <a:latin typeface="Century Gothic" panose="020B0502020202020204" pitchFamily="34" charset="0"/>
                <a:ea typeface="Calibri" panose="020F0502020204030204" pitchFamily="34" charset="0"/>
                <a:cs typeface="Times New Roman" panose="02020603050405020304" pitchFamily="18" charset="0"/>
              </a:rPr>
              <a:t>dotación de personal inferior a la ratio de 30.</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Este modelo supone la creación de un </a:t>
            </a:r>
            <a:r>
              <a:rPr lang="es-ES" sz="1200" b="1">
                <a:latin typeface="Century Gothic" panose="020B0502020202020204" pitchFamily="34" charset="0"/>
                <a:ea typeface="Calibri" panose="020F0502020204030204" pitchFamily="34" charset="0"/>
                <a:cs typeface="Times New Roman" panose="02020603050405020304" pitchFamily="18" charset="0"/>
              </a:rPr>
              <a:t>puesto singularizado de LAJ </a:t>
            </a:r>
            <a:r>
              <a:rPr lang="es-ES" sz="1200">
                <a:latin typeface="Century Gothic" panose="020B0502020202020204" pitchFamily="34" charset="0"/>
                <a:ea typeface="Calibri" panose="020F0502020204030204" pitchFamily="34" charset="0"/>
                <a:cs typeface="Times New Roman" panose="02020603050405020304" pitchFamily="18" charset="0"/>
              </a:rPr>
              <a:t>que, además de las funciones propias de LAJ, ejercerá también como director/a del servicio común de tramitación.</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Registro Civil Modelo A3</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La dotación asignada a los puestos de la Oficina General del Registro Civil </a:t>
            </a:r>
            <a:r>
              <a:rPr lang="es-ES" sz="1200" b="1">
                <a:latin typeface="Century Gothic" panose="020B0502020202020204" pitchFamily="34" charset="0"/>
                <a:ea typeface="Calibri" panose="020F0502020204030204" pitchFamily="34" charset="0"/>
                <a:cs typeface="Times New Roman" panose="02020603050405020304" pitchFamily="18" charset="0"/>
              </a:rPr>
              <a:t>supera el 20 %</a:t>
            </a:r>
            <a:r>
              <a:rPr lang="es-ES" sz="1200">
                <a:latin typeface="Century Gothic" panose="020B0502020202020204" pitchFamily="34" charset="0"/>
                <a:ea typeface="Calibri" panose="020F0502020204030204" pitchFamily="34" charset="0"/>
                <a:cs typeface="Times New Roman" panose="02020603050405020304" pitchFamily="18" charset="0"/>
              </a:rPr>
              <a:t> de la dotación de la Oficina Judicial de Lena. Por lo tanto, alguno de los puestos se crea con </a:t>
            </a:r>
            <a:r>
              <a:rPr lang="es-ES" sz="1200" b="1">
                <a:latin typeface="Century Gothic" panose="020B0502020202020204" pitchFamily="34" charset="0"/>
                <a:ea typeface="Calibri" panose="020F0502020204030204" pitchFamily="34" charset="0"/>
                <a:cs typeface="Times New Roman" panose="02020603050405020304" pitchFamily="18" charset="0"/>
              </a:rPr>
              <a:t>compatibilidad con actividades de la Oficina Judicial</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90580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DBCD4C-9362-58B2-99B5-8706D831C32A}"/>
            </a:ext>
          </a:extLst>
        </p:cNvPr>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xmlns="" id="{F02A2903-8C92-39FA-0042-795E881D4DE1}"/>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6" imgW="270" imgH="270" progId="TCLayout.ActiveDocument.1">
                  <p:embed/>
                </p:oleObj>
              </mc:Choice>
              <mc:Fallback>
                <p:oleObj name="think-cell Slide" r:id="rId6" imgW="270" imgH="270" progId="TCLayout.ActiveDocument.1">
                  <p:embed/>
                  <p:pic>
                    <p:nvPicPr>
                      <p:cNvPr id="21" name="Object 20" hidden="1">
                        <a:extLst>
                          <a:ext uri="{FF2B5EF4-FFF2-40B4-BE49-F238E27FC236}">
                            <a16:creationId xmlns:a16="http://schemas.microsoft.com/office/drawing/2014/main" xmlns="" id="{F02A2903-8C92-39FA-0042-795E881D4DE1}"/>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3" name="Título 1">
            <a:extLst>
              <a:ext uri="{FF2B5EF4-FFF2-40B4-BE49-F238E27FC236}">
                <a16:creationId xmlns:a16="http://schemas.microsoft.com/office/drawing/2014/main" xmlns="" id="{6AB8BBF2-96EE-564C-ABF6-8C756ADA1937}"/>
              </a:ext>
            </a:extLst>
          </p:cNvPr>
          <p:cNvSpPr txBox="1">
            <a:spLocks/>
          </p:cNvSpPr>
          <p:nvPr/>
        </p:nvSpPr>
        <p:spPr>
          <a:xfrm>
            <a:off x="280373" y="200812"/>
            <a:ext cx="11911627" cy="435901"/>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a:rPr>
              <a:t> 2.3 </a:t>
            </a:r>
            <a:r>
              <a:rPr lang="es-ES" sz="2200">
                <a:solidFill>
                  <a:srgbClr val="1C3056"/>
                </a:solidFill>
                <a:latin typeface="Century Gothic"/>
              </a:rPr>
              <a:t>Modelo de referencia propuesto: </a:t>
            </a:r>
            <a:r>
              <a:rPr lang="es-ES" sz="2200" u="sng">
                <a:solidFill>
                  <a:srgbClr val="1C3056"/>
                </a:solidFill>
                <a:latin typeface="Century Gothic"/>
              </a:rPr>
              <a:t>Cangas del Narcea, Cangas de Onís, Castropol, Llanes, Piloña, Pravia, Tineo, Valdés, Villaviciosa</a:t>
            </a:r>
            <a:endParaRPr kumimoji="0" lang="es-ES" sz="2000" b="1" i="0" u="sng" strike="noStrike" kern="1200" cap="none" spc="0" normalizeH="0" baseline="0" noProof="0">
              <a:ln>
                <a:noFill/>
              </a:ln>
              <a:solidFill>
                <a:srgbClr val="1C3056"/>
              </a:solidFill>
              <a:effectLst/>
              <a:uLnTx/>
              <a:uFillTx/>
              <a:latin typeface="Century Gothic"/>
            </a:endParaRPr>
          </a:p>
        </p:txBody>
      </p:sp>
      <p:pic>
        <p:nvPicPr>
          <p:cNvPr id="4" name="Picture 14" descr="NTT DATA | iAgua">
            <a:extLst>
              <a:ext uri="{FF2B5EF4-FFF2-40B4-BE49-F238E27FC236}">
                <a16:creationId xmlns:a16="http://schemas.microsoft.com/office/drawing/2014/main" xmlns="" id="{CECF0E98-8055-8E8B-AE3B-C06B20E8BE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go - Gobierno del Principado de Asturias">
            <a:extLst>
              <a:ext uri="{FF2B5EF4-FFF2-40B4-BE49-F238E27FC236}">
                <a16:creationId xmlns:a16="http://schemas.microsoft.com/office/drawing/2014/main" xmlns="" id="{FD9B7B50-17DE-57E3-5860-A04A9EBE06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xmlns="" id="{101053F0-4160-C258-E5A2-FC4AA8D85A69}"/>
              </a:ext>
            </a:extLst>
          </p:cNvPr>
          <p:cNvSpPr/>
          <p:nvPr/>
        </p:nvSpPr>
        <p:spPr>
          <a:xfrm>
            <a:off x="443620" y="1007208"/>
            <a:ext cx="11334939" cy="38997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adroTexto 17">
            <a:extLst>
              <a:ext uri="{FF2B5EF4-FFF2-40B4-BE49-F238E27FC236}">
                <a16:creationId xmlns:a16="http://schemas.microsoft.com/office/drawing/2014/main" xmlns="" id="{85E04A3C-393A-2C8D-B708-549C13370EC6}"/>
              </a:ext>
            </a:extLst>
          </p:cNvPr>
          <p:cNvSpPr txBox="1"/>
          <p:nvPr/>
        </p:nvSpPr>
        <p:spPr>
          <a:xfrm>
            <a:off x="3313569" y="733037"/>
            <a:ext cx="6111089" cy="438582"/>
          </a:xfrm>
          <a:prstGeom prst="rect">
            <a:avLst/>
          </a:prstGeom>
          <a:solidFill>
            <a:schemeClr val="accent5">
              <a:lumMod val="20000"/>
              <a:lumOff val="8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s-ES" sz="1200" b="1">
                <a:latin typeface="Roboto" panose="02000000000000000000" pitchFamily="2" charset="0"/>
                <a:ea typeface="Roboto" panose="02000000000000000000" pitchFamily="2" charset="0"/>
                <a:cs typeface="Roboto" panose="02000000000000000000" pitchFamily="2" charset="0"/>
              </a:rPr>
              <a:t>MODELO  A1-a. CANGAS DE NARCEA, CANGAS DE ONÍS, CASTROPOL, LLANES, PILOÑA, PRAVIA, TINEO, VALDÉS, VILLAVICIOSA</a:t>
            </a:r>
          </a:p>
        </p:txBody>
      </p:sp>
      <p:sp>
        <p:nvSpPr>
          <p:cNvPr id="3" name="CuadroTexto 2">
            <a:extLst>
              <a:ext uri="{FF2B5EF4-FFF2-40B4-BE49-F238E27FC236}">
                <a16:creationId xmlns:a16="http://schemas.microsoft.com/office/drawing/2014/main" xmlns="" id="{CB8F8D4A-FE31-1F31-2769-7BDD4B8B9A9B}"/>
              </a:ext>
            </a:extLst>
          </p:cNvPr>
          <p:cNvSpPr txBox="1"/>
          <p:nvPr/>
        </p:nvSpPr>
        <p:spPr>
          <a:xfrm>
            <a:off x="639779" y="1308147"/>
            <a:ext cx="10972800" cy="830997"/>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s-ES" sz="1200" b="1"/>
              <a:t>MODELO A1-a: </a:t>
            </a:r>
            <a:r>
              <a:rPr lang="es-ES" sz="1200"/>
              <a:t>Partido judicial con una única plaza judicial</a:t>
            </a:r>
          </a:p>
          <a:p>
            <a:pPr marL="171450" indent="-171450">
              <a:buFont typeface="Arial" panose="020B0604020202020204" pitchFamily="34" charset="0"/>
              <a:buChar char="•"/>
            </a:pPr>
            <a:r>
              <a:rPr lang="es-ES" sz="1200" b="1"/>
              <a:t>CENTRO DE DESTINO</a:t>
            </a:r>
            <a:r>
              <a:rPr lang="es-ES" sz="1200"/>
              <a:t>: Servicio Común de Tramitación del Tribunal de Instancia/Sin grupo específico de Ejecución</a:t>
            </a:r>
          </a:p>
          <a:p>
            <a:pPr marL="171450" indent="-171450">
              <a:buFont typeface="Arial" panose="020B0604020202020204" pitchFamily="34" charset="0"/>
              <a:buChar char="•"/>
            </a:pPr>
            <a:r>
              <a:rPr lang="es-ES" sz="1200" b="1"/>
              <a:t>AREAS</a:t>
            </a:r>
            <a:r>
              <a:rPr lang="es-ES" sz="1200"/>
              <a:t>: No se crean Áreas en RPT.</a:t>
            </a:r>
          </a:p>
          <a:p>
            <a:pPr marL="171450" indent="-171450">
              <a:buFont typeface="Arial" panose="020B0604020202020204" pitchFamily="34" charset="0"/>
              <a:buChar char="•"/>
            </a:pPr>
            <a:r>
              <a:rPr lang="es-ES" sz="1200" b="1"/>
              <a:t>PUESTOS SINGULARIZADOS</a:t>
            </a:r>
            <a:r>
              <a:rPr lang="es-ES" sz="1200"/>
              <a:t>: No se crean puestos singularizados.</a:t>
            </a:r>
          </a:p>
        </p:txBody>
      </p:sp>
      <p:sp>
        <p:nvSpPr>
          <p:cNvPr id="6" name="CuadroTexto 5">
            <a:extLst>
              <a:ext uri="{FF2B5EF4-FFF2-40B4-BE49-F238E27FC236}">
                <a16:creationId xmlns:a16="http://schemas.microsoft.com/office/drawing/2014/main" xmlns="" id="{65143654-27B4-9729-6233-21B6BE1F3A22}"/>
              </a:ext>
            </a:extLst>
          </p:cNvPr>
          <p:cNvSpPr txBox="1"/>
          <p:nvPr/>
        </p:nvSpPr>
        <p:spPr>
          <a:xfrm>
            <a:off x="645815" y="2271874"/>
            <a:ext cx="10972800" cy="2492990"/>
          </a:xfrm>
          <a:prstGeom prst="rect">
            <a:avLst/>
          </a:prstGeom>
          <a:solidFill>
            <a:schemeClr val="accent1">
              <a:lumMod val="20000"/>
              <a:lumOff val="80000"/>
            </a:schemeClr>
          </a:solidFill>
        </p:spPr>
        <p:txBody>
          <a:bodyPr wrap="square" rtlCol="0">
            <a:spAutoFit/>
          </a:bodyPr>
          <a:lstStyle/>
          <a:p>
            <a:r>
              <a:rPr lang="es-ES" sz="1200" b="1" u="sng"/>
              <a:t>Consideraciones:</a:t>
            </a:r>
          </a:p>
          <a:p>
            <a:pPr marL="171450" indent="-171450">
              <a:buFont typeface="Arial" panose="020B0604020202020204" pitchFamily="34" charset="0"/>
              <a:buChar char="•"/>
            </a:pPr>
            <a:endParaRPr lang="es-ES" sz="1200" b="1" u="sng"/>
          </a:p>
          <a:p>
            <a:pPr marL="171450" indent="-171450">
              <a:buFont typeface="Arial" panose="020B0604020202020204" pitchFamily="34" charset="0"/>
              <a:buChar char="•"/>
            </a:pPr>
            <a:r>
              <a:rPr lang="es-ES" sz="1200"/>
              <a:t>No se crean puestos singularizados. </a:t>
            </a:r>
          </a:p>
          <a:p>
            <a:pPr marL="171450" indent="-171450">
              <a:buFont typeface="Arial" panose="020B0604020202020204" pitchFamily="34" charset="0"/>
              <a:buChar char="•"/>
            </a:pPr>
            <a:r>
              <a:rPr lang="es-ES" sz="1200"/>
              <a:t>Un único puesto de LAJ: Dirección del SCT y que compatibiliza su actividad con la del Registro Civil. </a:t>
            </a:r>
          </a:p>
          <a:p>
            <a:pPr marL="171450" indent="-171450">
              <a:buFont typeface="Arial" panose="020B0604020202020204" pitchFamily="34" charset="0"/>
              <a:buChar char="•"/>
            </a:pPr>
            <a:r>
              <a:rPr lang="es-ES" sz="1200"/>
              <a:t>Provisión del puesto de dirección SCT es el concurso general de traslado. </a:t>
            </a:r>
          </a:p>
          <a:p>
            <a:pPr marL="171450" indent="-171450">
              <a:buFont typeface="Arial" panose="020B0604020202020204" pitchFamily="34" charset="0"/>
              <a:buChar char="•"/>
            </a:pPr>
            <a:r>
              <a:rPr lang="es-ES" sz="1200"/>
              <a:t>Resto de puestos de funcionarios se proveen por concurso general de traslado.</a:t>
            </a:r>
          </a:p>
          <a:p>
            <a:pPr marL="171450" indent="-171450">
              <a:buFont typeface="Arial" panose="020B0604020202020204" pitchFamily="34" charset="0"/>
              <a:buChar char="•"/>
            </a:pPr>
            <a:r>
              <a:rPr lang="es-ES" sz="1200"/>
              <a:t>Al tratarse de partidos judiciales con una única plaza judicial, se asigna servicio de guardia en la RPT a la totalidad de los puestos.</a:t>
            </a:r>
          </a:p>
          <a:p>
            <a:pPr marL="171450" indent="-171450">
              <a:buFont typeface="Arial" panose="020B0604020202020204" pitchFamily="34" charset="0"/>
              <a:buChar char="•"/>
            </a:pPr>
            <a:r>
              <a:rPr lang="es-ES" sz="1200"/>
              <a:t>No se crean puestos de funcionario exclusivo del RC. </a:t>
            </a:r>
          </a:p>
          <a:p>
            <a:pPr marL="171450" indent="-171450" algn="just">
              <a:buFont typeface="Arial" panose="020B0604020202020204" pitchFamily="34" charset="0"/>
              <a:buChar char="•"/>
            </a:pPr>
            <a:r>
              <a:rPr lang="es-ES" sz="1200"/>
              <a:t>Se elabora la RPT de las oficinas generales del Registro Civil atendiendo a la propuesta contenida en el Modelo de Referencia de RPT de las Oficinas Generales del Registro Civil.</a:t>
            </a:r>
          </a:p>
          <a:p>
            <a:pPr marL="171450" indent="-171450" algn="just">
              <a:buFont typeface="Arial" panose="020B0604020202020204" pitchFamily="34" charset="0"/>
              <a:buChar char="•"/>
            </a:pPr>
            <a:r>
              <a:rPr lang="es-ES" sz="1200"/>
              <a:t>RPT oficina judicial y RC debe llevarse a cabo de forma simultanea, con el objeto de simultanear el proceso de acoplamiento y redistribución de efectivos tanto en la Oficina Judicial como en el RC.</a:t>
            </a:r>
          </a:p>
          <a:p>
            <a:pPr marL="171450" indent="-171450" algn="just">
              <a:buFont typeface="Arial" panose="020B0604020202020204" pitchFamily="34" charset="0"/>
              <a:buChar char="•"/>
            </a:pPr>
            <a:endParaRPr lang="es-ES" sz="1200"/>
          </a:p>
        </p:txBody>
      </p:sp>
      <p:sp>
        <p:nvSpPr>
          <p:cNvPr id="5" name="Rectángulo 4">
            <a:extLst>
              <a:ext uri="{FF2B5EF4-FFF2-40B4-BE49-F238E27FC236}">
                <a16:creationId xmlns:a16="http://schemas.microsoft.com/office/drawing/2014/main" xmlns="" id="{171F5B06-E126-D613-FFC3-10D51C4C14E9}"/>
              </a:ext>
            </a:extLst>
          </p:cNvPr>
          <p:cNvSpPr/>
          <p:nvPr/>
        </p:nvSpPr>
        <p:spPr>
          <a:xfrm>
            <a:off x="443620" y="5367308"/>
            <a:ext cx="11316309" cy="1044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xmlns="" id="{35334894-28A9-B67C-2780-3F3A2DC8B7A5}"/>
              </a:ext>
            </a:extLst>
          </p:cNvPr>
          <p:cNvSpPr txBox="1"/>
          <p:nvPr/>
        </p:nvSpPr>
        <p:spPr>
          <a:xfrm>
            <a:off x="587438" y="5458184"/>
            <a:ext cx="10972800" cy="830997"/>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s-ES" sz="1200" b="1"/>
              <a:t>PUESTO DE ENCARGADO</a:t>
            </a:r>
            <a:r>
              <a:rPr lang="es-ES" sz="1200"/>
              <a:t>: No reflejado en RPT de Registro Civil. Se contempla en la RPT de OJ y se indica compatibilidad con RC.</a:t>
            </a:r>
          </a:p>
          <a:p>
            <a:pPr marL="171450" indent="-171450">
              <a:buFont typeface="Arial" panose="020B0604020202020204" pitchFamily="34" charset="0"/>
              <a:buChar char="•"/>
            </a:pPr>
            <a:r>
              <a:rPr lang="es-ES" sz="1200" b="1"/>
              <a:t>PUESTO DE JEFATURA DE EQUIPOS</a:t>
            </a:r>
            <a:r>
              <a:rPr lang="es-ES" sz="1200"/>
              <a:t>: No necesario al tener una dotación de funcionarios inferior a 10 salvo que la Administración lo considere conveniente.</a:t>
            </a:r>
          </a:p>
          <a:p>
            <a:pPr marL="171450" indent="-171450">
              <a:buFont typeface="Arial" panose="020B0604020202020204" pitchFamily="34" charset="0"/>
              <a:buChar char="•"/>
            </a:pPr>
            <a:r>
              <a:rPr lang="es-ES" sz="1200" b="1"/>
              <a:t>COMPATIBILIDAD:</a:t>
            </a:r>
            <a:r>
              <a:rPr lang="es-ES" sz="1200"/>
              <a:t> Todos los puestos compatibles con OJ.</a:t>
            </a:r>
            <a:endParaRPr lang="es-ES" sz="1200" b="1"/>
          </a:p>
        </p:txBody>
      </p:sp>
      <p:sp>
        <p:nvSpPr>
          <p:cNvPr id="8" name="CuadroTexto 7">
            <a:extLst>
              <a:ext uri="{FF2B5EF4-FFF2-40B4-BE49-F238E27FC236}">
                <a16:creationId xmlns:a16="http://schemas.microsoft.com/office/drawing/2014/main" xmlns="" id="{34ABB24D-1597-F630-A652-D84C098BACF0}"/>
              </a:ext>
            </a:extLst>
          </p:cNvPr>
          <p:cNvSpPr txBox="1"/>
          <p:nvPr/>
        </p:nvSpPr>
        <p:spPr>
          <a:xfrm>
            <a:off x="4309782" y="5134726"/>
            <a:ext cx="3267635" cy="253916"/>
          </a:xfrm>
          <a:prstGeom prst="rect">
            <a:avLst/>
          </a:prstGeom>
          <a:solidFill>
            <a:schemeClr val="accent5">
              <a:lumMod val="20000"/>
              <a:lumOff val="8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s-ES" sz="1200" b="1">
                <a:latin typeface="Roboto" panose="02000000000000000000" pitchFamily="2" charset="0"/>
                <a:ea typeface="Roboto" panose="02000000000000000000" pitchFamily="2" charset="0"/>
                <a:cs typeface="Roboto" panose="02000000000000000000" pitchFamily="2" charset="0"/>
              </a:rPr>
              <a:t>MODELO  A2. </a:t>
            </a:r>
          </a:p>
        </p:txBody>
      </p:sp>
      <p:sp>
        <p:nvSpPr>
          <p:cNvPr id="9" name="Rectángulo 8">
            <a:extLst>
              <a:ext uri="{FF2B5EF4-FFF2-40B4-BE49-F238E27FC236}">
                <a16:creationId xmlns:a16="http://schemas.microsoft.com/office/drawing/2014/main" xmlns="" id="{DFD29614-46B6-FE73-9272-88E5127ADC6C}"/>
              </a:ext>
            </a:extLst>
          </p:cNvPr>
          <p:cNvSpPr>
            <a:spLocks noChangeArrowheads="1"/>
          </p:cNvSpPr>
          <p:nvPr/>
        </p:nvSpPr>
        <p:spPr bwMode="auto">
          <a:xfrm>
            <a:off x="5342309" y="458524"/>
            <a:ext cx="1576985"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Oficina Judicial</a:t>
            </a:r>
          </a:p>
        </p:txBody>
      </p:sp>
      <p:sp>
        <p:nvSpPr>
          <p:cNvPr id="10" name="Rectángulo 9">
            <a:extLst>
              <a:ext uri="{FF2B5EF4-FFF2-40B4-BE49-F238E27FC236}">
                <a16:creationId xmlns:a16="http://schemas.microsoft.com/office/drawing/2014/main" xmlns="" id="{66A65CBC-D263-6899-661A-92D757527931}"/>
              </a:ext>
            </a:extLst>
          </p:cNvPr>
          <p:cNvSpPr>
            <a:spLocks noChangeArrowheads="1"/>
          </p:cNvSpPr>
          <p:nvPr/>
        </p:nvSpPr>
        <p:spPr bwMode="auto">
          <a:xfrm>
            <a:off x="1689100" y="486118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lnSpc>
                <a:spcPct val="120000"/>
              </a:lnSpc>
              <a:spcBef>
                <a:spcPts val="600"/>
              </a:spcBef>
              <a:spcAft>
                <a:spcPts val="300"/>
              </a:spcAft>
              <a:buNone/>
            </a:pPr>
            <a:r>
              <a:rPr lang="es-ES" altLang="en-US" sz="1200">
                <a:solidFill>
                  <a:schemeClr val="accent1">
                    <a:lumMod val="75000"/>
                  </a:schemeClr>
                </a:solidFill>
                <a:latin typeface="Century Gothic"/>
              </a:rPr>
              <a:t>Registro Civil</a:t>
            </a:r>
          </a:p>
        </p:txBody>
      </p:sp>
    </p:spTree>
    <p:custDataLst>
      <p:tags r:id="rId2"/>
    </p:custDataLst>
    <p:extLst>
      <p:ext uri="{BB962C8B-B14F-4D97-AF65-F5344CB8AC3E}">
        <p14:creationId xmlns:p14="http://schemas.microsoft.com/office/powerpoint/2010/main" val="245278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D720B08-5526-3025-1476-42FCD818CDC4}"/>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xmlns="" id="{F6C6C7C7-7F8E-88B9-0D9B-80C0DBBC9105}"/>
              </a:ext>
            </a:extLst>
          </p:cNvPr>
          <p:cNvSpPr txBox="1">
            <a:spLocks/>
          </p:cNvSpPr>
          <p:nvPr/>
        </p:nvSpPr>
        <p:spPr>
          <a:xfrm>
            <a:off x="326346" y="172919"/>
            <a:ext cx="11135345" cy="47070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2.3</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.1   Modelo</a:t>
            </a:r>
            <a:r>
              <a:rPr lang="es-ES" sz="2000">
                <a:solidFill>
                  <a:srgbClr val="1C3056"/>
                </a:solidFill>
                <a:latin typeface="Century Gothic" panose="020B0502020202020204" pitchFamily="34" charset="0"/>
              </a:rPr>
              <a:t> de referencia propuesto: </a:t>
            </a:r>
            <a:r>
              <a:rPr lang="es-ES" sz="2000" u="sng">
                <a:solidFill>
                  <a:srgbClr val="1C3056"/>
                </a:solidFill>
                <a:latin typeface="Century Gothic" panose="020B0502020202020204" pitchFamily="34" charset="0"/>
              </a:rPr>
              <a:t>Cangas de Narcea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3A32EA1B-22AB-D73A-080E-122CDAC5AB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CBAED5FE-B9FE-C21E-0CCE-74736FCC3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94B945AB-9752-68D3-EF1D-B3E835BDA500}"/>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19</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0" name="Rectángulo 9">
            <a:extLst>
              <a:ext uri="{FF2B5EF4-FFF2-40B4-BE49-F238E27FC236}">
                <a16:creationId xmlns:a16="http://schemas.microsoft.com/office/drawing/2014/main" xmlns="" id="{AF492421-C9CD-4C45-F922-D2F424CC4892}"/>
              </a:ext>
            </a:extLst>
          </p:cNvPr>
          <p:cNvSpPr/>
          <p:nvPr/>
        </p:nvSpPr>
        <p:spPr>
          <a:xfrm>
            <a:off x="326344" y="860259"/>
            <a:ext cx="11135345"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En base a los modelos de referencia facilitado por el Ministerio de la Presidencia, Justicia y Relación con las Cortes y en base a los asuntos ingresados, ejecuciones registrados y dotación de personal se propone la adscripción a:</a:t>
            </a:r>
          </a:p>
        </p:txBody>
      </p:sp>
      <p:grpSp>
        <p:nvGrpSpPr>
          <p:cNvPr id="2" name="Grupo 1">
            <a:extLst>
              <a:ext uri="{FF2B5EF4-FFF2-40B4-BE49-F238E27FC236}">
                <a16:creationId xmlns:a16="http://schemas.microsoft.com/office/drawing/2014/main" xmlns="" id="{C5997CEE-F1C8-F705-543B-BC68491F2D78}"/>
              </a:ext>
            </a:extLst>
          </p:cNvPr>
          <p:cNvGrpSpPr/>
          <p:nvPr/>
        </p:nvGrpSpPr>
        <p:grpSpPr>
          <a:xfrm>
            <a:off x="969893" y="1604636"/>
            <a:ext cx="9848246" cy="1035876"/>
            <a:chOff x="2113044" y="1708340"/>
            <a:chExt cx="7561947" cy="1035876"/>
          </a:xfrm>
        </p:grpSpPr>
        <p:sp>
          <p:nvSpPr>
            <p:cNvPr id="69" name="Rectángulo 68">
              <a:extLst>
                <a:ext uri="{FF2B5EF4-FFF2-40B4-BE49-F238E27FC236}">
                  <a16:creationId xmlns:a16="http://schemas.microsoft.com/office/drawing/2014/main" xmlns="" id="{8BC8321E-F077-9475-BE40-4F9CCB0B9A5F}"/>
                </a:ext>
              </a:extLst>
            </p:cNvPr>
            <p:cNvSpPr/>
            <p:nvPr/>
          </p:nvSpPr>
          <p:spPr>
            <a:xfrm>
              <a:off x="2113044" y="1708340"/>
              <a:ext cx="7561947" cy="2359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A1 - a</a:t>
              </a:r>
            </a:p>
          </p:txBody>
        </p:sp>
        <p:sp>
          <p:nvSpPr>
            <p:cNvPr id="71" name="Rectángulo 70">
              <a:extLst>
                <a:ext uri="{FF2B5EF4-FFF2-40B4-BE49-F238E27FC236}">
                  <a16:creationId xmlns:a16="http://schemas.microsoft.com/office/drawing/2014/main" xmlns="" id="{AE8AC28A-D52D-AB37-7D03-F1C14AEF0547}"/>
                </a:ext>
              </a:extLst>
            </p:cNvPr>
            <p:cNvSpPr/>
            <p:nvPr/>
          </p:nvSpPr>
          <p:spPr>
            <a:xfrm>
              <a:off x="2113045" y="2183541"/>
              <a:ext cx="188825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&lt; 800</a:t>
              </a:r>
            </a:p>
          </p:txBody>
        </p:sp>
        <p:sp>
          <p:nvSpPr>
            <p:cNvPr id="72" name="Rectángulo 71">
              <a:extLst>
                <a:ext uri="{FF2B5EF4-FFF2-40B4-BE49-F238E27FC236}">
                  <a16:creationId xmlns:a16="http://schemas.microsoft.com/office/drawing/2014/main" xmlns="" id="{698DB730-4C7E-76A2-5A73-B4428E8487D6}"/>
                </a:ext>
              </a:extLst>
            </p:cNvPr>
            <p:cNvSpPr/>
            <p:nvPr/>
          </p:nvSpPr>
          <p:spPr>
            <a:xfrm>
              <a:off x="4001298" y="2183541"/>
              <a:ext cx="2174045"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 único puesto de LAJ como director SCT</a:t>
              </a:r>
            </a:p>
          </p:txBody>
        </p:sp>
        <p:sp>
          <p:nvSpPr>
            <p:cNvPr id="73" name="Rectángulo 72">
              <a:extLst>
                <a:ext uri="{FF2B5EF4-FFF2-40B4-BE49-F238E27FC236}">
                  <a16:creationId xmlns:a16="http://schemas.microsoft.com/office/drawing/2014/main" xmlns="" id="{D53F8D21-BA4F-5DDB-9736-200B818EC438}"/>
                </a:ext>
              </a:extLst>
            </p:cNvPr>
            <p:cNvSpPr/>
            <p:nvPr/>
          </p:nvSpPr>
          <p:spPr>
            <a:xfrm>
              <a:off x="7716952" y="2183541"/>
              <a:ext cx="1958039"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creación de puestos singularizados.</a:t>
              </a:r>
            </a:p>
          </p:txBody>
        </p:sp>
        <p:sp>
          <p:nvSpPr>
            <p:cNvPr id="75" name="Rectangle 50">
              <a:extLst>
                <a:ext uri="{FF2B5EF4-FFF2-40B4-BE49-F238E27FC236}">
                  <a16:creationId xmlns:a16="http://schemas.microsoft.com/office/drawing/2014/main" xmlns="" id="{66637200-7836-EFF8-E881-F494B894E9F8}"/>
                </a:ext>
              </a:extLst>
            </p:cNvPr>
            <p:cNvSpPr>
              <a:spLocks noChangeArrowheads="1"/>
            </p:cNvSpPr>
            <p:nvPr/>
          </p:nvSpPr>
          <p:spPr bwMode="auto">
            <a:xfrm>
              <a:off x="2113045" y="1944309"/>
              <a:ext cx="188825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CARACTERÍSTICAS</a:t>
              </a:r>
            </a:p>
          </p:txBody>
        </p:sp>
        <p:sp>
          <p:nvSpPr>
            <p:cNvPr id="76" name="Rectangle 50" descr="line">
              <a:extLst>
                <a:ext uri="{FF2B5EF4-FFF2-40B4-BE49-F238E27FC236}">
                  <a16:creationId xmlns:a16="http://schemas.microsoft.com/office/drawing/2014/main" xmlns="" id="{5FEE9CCD-4AEC-5724-614E-C188C6B6705B}"/>
                </a:ext>
              </a:extLst>
            </p:cNvPr>
            <p:cNvSpPr>
              <a:spLocks noChangeArrowheads="1"/>
            </p:cNvSpPr>
            <p:nvPr/>
          </p:nvSpPr>
          <p:spPr bwMode="auto">
            <a:xfrm>
              <a:off x="4009273" y="1944309"/>
              <a:ext cx="2164901"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CENTRO DE DESTINO</a:t>
              </a:r>
            </a:p>
          </p:txBody>
        </p:sp>
        <p:sp>
          <p:nvSpPr>
            <p:cNvPr id="77" name="Rectangle 50" descr="line">
              <a:extLst>
                <a:ext uri="{FF2B5EF4-FFF2-40B4-BE49-F238E27FC236}">
                  <a16:creationId xmlns:a16="http://schemas.microsoft.com/office/drawing/2014/main" xmlns="" id="{A75373E0-31E1-5AC8-4EB4-20754C3C9E8D}"/>
                </a:ext>
              </a:extLst>
            </p:cNvPr>
            <p:cNvSpPr>
              <a:spLocks noChangeArrowheads="1"/>
            </p:cNvSpPr>
            <p:nvPr/>
          </p:nvSpPr>
          <p:spPr bwMode="auto">
            <a:xfrm>
              <a:off x="7712148" y="1944309"/>
              <a:ext cx="1962842"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PUESTOS SINGULARIZADOS</a:t>
              </a:r>
            </a:p>
          </p:txBody>
        </p:sp>
        <p:sp>
          <p:nvSpPr>
            <p:cNvPr id="26" name="Rectángulo 25">
              <a:extLst>
                <a:ext uri="{FF2B5EF4-FFF2-40B4-BE49-F238E27FC236}">
                  <a16:creationId xmlns:a16="http://schemas.microsoft.com/office/drawing/2014/main" xmlns="" id="{BAF6B70A-C333-4D2A-4DE3-6103117B75D4}"/>
                </a:ext>
              </a:extLst>
            </p:cNvPr>
            <p:cNvSpPr/>
            <p:nvPr/>
          </p:nvSpPr>
          <p:spPr>
            <a:xfrm>
              <a:off x="6180758" y="2183541"/>
              <a:ext cx="1530780"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Una única plaza judicial.</a:t>
              </a:r>
            </a:p>
          </p:txBody>
        </p:sp>
        <p:sp>
          <p:nvSpPr>
            <p:cNvPr id="27" name="Rectangle 50">
              <a:extLst>
                <a:ext uri="{FF2B5EF4-FFF2-40B4-BE49-F238E27FC236}">
                  <a16:creationId xmlns:a16="http://schemas.microsoft.com/office/drawing/2014/main" xmlns="" id="{08C01844-C4BE-E3CB-2CD3-F2F89A79DB3C}"/>
                </a:ext>
              </a:extLst>
            </p:cNvPr>
            <p:cNvSpPr>
              <a:spLocks noChangeArrowheads="1"/>
            </p:cNvSpPr>
            <p:nvPr/>
          </p:nvSpPr>
          <p:spPr bwMode="auto">
            <a:xfrm>
              <a:off x="6180758" y="1944309"/>
              <a:ext cx="1530780"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DOTACIÓN PERSONAL</a:t>
              </a:r>
            </a:p>
          </p:txBody>
        </p:sp>
      </p:grpSp>
      <p:sp>
        <p:nvSpPr>
          <p:cNvPr id="39" name="Rectángulo 38">
            <a:extLst>
              <a:ext uri="{FF2B5EF4-FFF2-40B4-BE49-F238E27FC236}">
                <a16:creationId xmlns:a16="http://schemas.microsoft.com/office/drawing/2014/main" xmlns="" id="{45D163D5-91EA-E303-03F5-25AC70F9854E}"/>
              </a:ext>
            </a:extLst>
          </p:cNvPr>
          <p:cNvSpPr/>
          <p:nvPr/>
        </p:nvSpPr>
        <p:spPr>
          <a:xfrm>
            <a:off x="383619" y="2923224"/>
            <a:ext cx="11119962" cy="2308324"/>
          </a:xfrm>
          <a:prstGeom prst="rect">
            <a:avLst/>
          </a:prstGeom>
        </p:spPr>
        <p:txBody>
          <a:bodyPr wrap="square">
            <a:spAutoFit/>
          </a:bodyPr>
          <a:lstStyle/>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Oficina Judicial Modelo A1 – a</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En base a la situación actual de Cangas de Narcea:</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anualmente no superan en ningún caso los 8000,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1101 entre los años 2018 y 2024</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ejecuciones no superan las 800 registradas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117 anuales</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cuerpo de gestores y tramitadores procesales está formado por un </a:t>
            </a:r>
            <a:r>
              <a:rPr lang="es-ES" sz="1200" b="1">
                <a:latin typeface="Century Gothic" panose="020B0502020202020204" pitchFamily="34" charset="0"/>
                <a:ea typeface="Calibri" panose="020F0502020204030204" pitchFamily="34" charset="0"/>
                <a:cs typeface="Times New Roman" panose="02020603050405020304" pitchFamily="18" charset="0"/>
              </a:rPr>
              <a:t>total de 5 personas.</a:t>
            </a:r>
          </a:p>
          <a:p>
            <a:pPr marL="171450" indent="-171450" algn="just">
              <a:buFont typeface="Arial" panose="020B0604020202020204" pitchFamily="34" charset="0"/>
              <a:buChar char="•"/>
              <a:defRPr/>
            </a:pPr>
            <a:endParaRPr lang="es-ES" sz="1200" b="1">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El modelo de referencia propuesto es el A1-a con un único SCT sin equipo de ejecución ante el bajo volumen de asuntos ingresados y ejecuciones registradas con una dotación de personal inferior a 30.</a:t>
            </a:r>
          </a:p>
          <a:p>
            <a:pPr algn="just">
              <a:defRPr/>
            </a:pPr>
            <a:endParaRPr lang="es-ES" sz="1200" b="1">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Registro Civil Modelo A2</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La dotación asignada a los puestos de la Oficina General del Registro Civil </a:t>
            </a:r>
            <a:r>
              <a:rPr lang="es-ES" sz="1200" b="1">
                <a:latin typeface="Century Gothic" panose="020B0502020202020204" pitchFamily="34" charset="0"/>
                <a:ea typeface="Calibri" panose="020F0502020204030204" pitchFamily="34" charset="0"/>
                <a:cs typeface="Times New Roman" panose="02020603050405020304" pitchFamily="18" charset="0"/>
              </a:rPr>
              <a:t>supera el 20 %</a:t>
            </a:r>
            <a:r>
              <a:rPr lang="es-ES" sz="1200">
                <a:latin typeface="Century Gothic" panose="020B0502020202020204" pitchFamily="34" charset="0"/>
                <a:ea typeface="Calibri" panose="020F0502020204030204" pitchFamily="34" charset="0"/>
                <a:cs typeface="Times New Roman" panose="02020603050405020304" pitchFamily="18" charset="0"/>
              </a:rPr>
              <a:t> de la dotación de la Oficina Judicial de Cangas de Narcea. Por lo tanto, todos los puestos son </a:t>
            </a:r>
            <a:r>
              <a:rPr lang="es-ES" sz="1200" b="1">
                <a:latin typeface="Century Gothic" panose="020B0502020202020204" pitchFamily="34" charset="0"/>
                <a:ea typeface="Calibri" panose="020F0502020204030204" pitchFamily="34" charset="0"/>
                <a:cs typeface="Times New Roman" panose="02020603050405020304" pitchFamily="18" charset="0"/>
              </a:rPr>
              <a:t>compatibles</a:t>
            </a:r>
            <a:r>
              <a:rPr lang="es-ES" sz="1200">
                <a:latin typeface="Century Gothic" panose="020B0502020202020204" pitchFamily="34" charset="0"/>
                <a:ea typeface="Calibri" panose="020F0502020204030204" pitchFamily="34" charset="0"/>
                <a:cs typeface="Times New Roman" panose="02020603050405020304" pitchFamily="18" charset="0"/>
              </a:rPr>
              <a:t> </a:t>
            </a:r>
            <a:r>
              <a:rPr lang="es-ES" sz="1200" b="1">
                <a:latin typeface="Century Gothic" panose="020B0502020202020204" pitchFamily="34" charset="0"/>
                <a:ea typeface="Calibri" panose="020F0502020204030204" pitchFamily="34" charset="0"/>
                <a:cs typeface="Times New Roman" panose="02020603050405020304" pitchFamily="18" charset="0"/>
              </a:rPr>
              <a:t>con actividades de la Oficina Judicial</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09528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055FA074-B3C4-F15E-CA39-61C6C4EB90D5}"/>
              </a:ext>
            </a:extLst>
          </p:cNvPr>
          <p:cNvSpPr txBox="1">
            <a:spLocks/>
          </p:cNvSpPr>
          <p:nvPr/>
        </p:nvSpPr>
        <p:spPr>
          <a:xfrm>
            <a:off x="2603500" y="457200"/>
            <a:ext cx="1474534" cy="39305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400">
                <a:solidFill>
                  <a:srgbClr val="203864"/>
                </a:solidFill>
                <a:latin typeface="Century Gothic" panose="020B0502020202020204" pitchFamily="34" charset="0"/>
              </a:rPr>
              <a:t>ÍNDICE</a:t>
            </a:r>
          </a:p>
        </p:txBody>
      </p:sp>
      <p:pic>
        <p:nvPicPr>
          <p:cNvPr id="9" name="Picture 14" descr="NTT DATA | iAgua">
            <a:extLst>
              <a:ext uri="{FF2B5EF4-FFF2-40B4-BE49-F238E27FC236}">
                <a16:creationId xmlns:a16="http://schemas.microsoft.com/office/drawing/2014/main" xmlns="" id="{E0BA466D-BE1A-8A46-A6E5-9604EA4FF2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323" y="169785"/>
            <a:ext cx="1479865" cy="3699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xmlns="" id="{64145A96-17B4-94AA-FA09-370C49DBD0D8}"/>
              </a:ext>
            </a:extLst>
          </p:cNvPr>
          <p:cNvSpPr/>
          <p:nvPr/>
        </p:nvSpPr>
        <p:spPr>
          <a:xfrm>
            <a:off x="0" y="0"/>
            <a:ext cx="2603500" cy="6858000"/>
          </a:xfrm>
          <a:prstGeom prst="rect">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cxnSp>
        <p:nvCxnSpPr>
          <p:cNvPr id="13" name="Conector recto 12">
            <a:extLst>
              <a:ext uri="{FF2B5EF4-FFF2-40B4-BE49-F238E27FC236}">
                <a16:creationId xmlns:a16="http://schemas.microsoft.com/office/drawing/2014/main" xmlns="" id="{3DC1A532-918A-4D1A-AB9D-BE8229F02BFA}"/>
              </a:ext>
            </a:extLst>
          </p:cNvPr>
          <p:cNvCxnSpPr>
            <a:cxnSpLocks/>
          </p:cNvCxnSpPr>
          <p:nvPr/>
        </p:nvCxnSpPr>
        <p:spPr>
          <a:xfrm flipV="1">
            <a:off x="2247900" y="2108200"/>
            <a:ext cx="0" cy="4752000"/>
          </a:xfrm>
          <a:prstGeom prst="line">
            <a:avLst/>
          </a:prstGeom>
          <a:noFill/>
          <a:ln w="6350" cap="flat" cmpd="sng" algn="ctr">
            <a:solidFill>
              <a:srgbClr val="4472C4">
                <a:lumMod val="50000"/>
              </a:srgbClr>
            </a:solidFill>
            <a:prstDash val="solid"/>
            <a:miter lim="800000"/>
          </a:ln>
          <a:effectLst/>
        </p:spPr>
      </p:cxnSp>
      <p:cxnSp>
        <p:nvCxnSpPr>
          <p:cNvPr id="14" name="Conector recto 13">
            <a:extLst>
              <a:ext uri="{FF2B5EF4-FFF2-40B4-BE49-F238E27FC236}">
                <a16:creationId xmlns:a16="http://schemas.microsoft.com/office/drawing/2014/main" xmlns="" id="{0D7CC512-0220-F6DA-B395-65274D389D0F}"/>
              </a:ext>
            </a:extLst>
          </p:cNvPr>
          <p:cNvCxnSpPr/>
          <p:nvPr/>
        </p:nvCxnSpPr>
        <p:spPr>
          <a:xfrm flipH="1">
            <a:off x="0" y="914400"/>
            <a:ext cx="85852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descr="Logo - Gobierno del Principado de Asturias">
            <a:extLst>
              <a:ext uri="{FF2B5EF4-FFF2-40B4-BE49-F238E27FC236}">
                <a16:creationId xmlns:a16="http://schemas.microsoft.com/office/drawing/2014/main" xmlns="" id="{00844E46-F838-D0F9-74EA-A57F6AA53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81" y="147638"/>
            <a:ext cx="1524000" cy="61912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F7D8174D-B845-6C20-186E-89FA1A74134F}"/>
              </a:ext>
            </a:extLst>
          </p:cNvPr>
          <p:cNvSpPr txBox="1"/>
          <p:nvPr/>
        </p:nvSpPr>
        <p:spPr>
          <a:xfrm>
            <a:off x="2726702" y="997894"/>
            <a:ext cx="9311327" cy="5693866"/>
          </a:xfrm>
          <a:prstGeom prst="rect">
            <a:avLst/>
          </a:prstGeom>
          <a:noFill/>
        </p:spPr>
        <p:txBody>
          <a:bodyPr wrap="square">
            <a:spAutoFit/>
          </a:bodyPr>
          <a:lstStyle/>
          <a:p>
            <a:r>
              <a:rPr lang="es-ES" sz="1300" b="1">
                <a:solidFill>
                  <a:schemeClr val="tx1">
                    <a:lumMod val="75000"/>
                    <a:lumOff val="25000"/>
                  </a:schemeClr>
                </a:solidFill>
                <a:latin typeface="Century Gothic"/>
              </a:rPr>
              <a:t>1. Introducción</a:t>
            </a:r>
            <a:r>
              <a:rPr lang="es-ES" sz="1300">
                <a:solidFill>
                  <a:schemeClr val="tx1">
                    <a:lumMod val="75000"/>
                    <a:lumOff val="25000"/>
                  </a:schemeClr>
                </a:solidFill>
                <a:latin typeface="Century Gothic"/>
              </a:rPr>
              <a:t/>
            </a:r>
            <a:br>
              <a:rPr lang="es-ES" sz="1300">
                <a:solidFill>
                  <a:schemeClr val="tx1">
                    <a:lumMod val="75000"/>
                    <a:lumOff val="25000"/>
                  </a:schemeClr>
                </a:solidFill>
                <a:latin typeface="Century Gothic"/>
              </a:rPr>
            </a:br>
            <a:r>
              <a:rPr lang="es-ES" sz="1300">
                <a:solidFill>
                  <a:schemeClr val="tx1">
                    <a:lumMod val="75000"/>
                    <a:lumOff val="25000"/>
                  </a:schemeClr>
                </a:solidFill>
                <a:latin typeface="Century Gothic"/>
              </a:rPr>
              <a:t/>
            </a:r>
            <a:br>
              <a:rPr lang="es-ES" sz="1300">
                <a:solidFill>
                  <a:schemeClr val="tx1">
                    <a:lumMod val="75000"/>
                    <a:lumOff val="25000"/>
                  </a:schemeClr>
                </a:solidFill>
                <a:latin typeface="Century Gothic"/>
              </a:rPr>
            </a:br>
            <a:r>
              <a:rPr lang="es-ES" sz="1300" b="1">
                <a:solidFill>
                  <a:schemeClr val="tx1">
                    <a:lumMod val="75000"/>
                    <a:lumOff val="25000"/>
                  </a:schemeClr>
                </a:solidFill>
                <a:latin typeface="Century Gothic"/>
              </a:rPr>
              <a:t>1.1 </a:t>
            </a:r>
            <a:r>
              <a:rPr lang="es-ES" sz="1300" b="0">
                <a:solidFill>
                  <a:schemeClr val="tx1">
                    <a:lumMod val="75000"/>
                    <a:lumOff val="25000"/>
                  </a:schemeClr>
                </a:solidFill>
                <a:latin typeface="Century Gothic"/>
              </a:rPr>
              <a:t>Alcance del documento</a:t>
            </a:r>
            <a:br>
              <a:rPr lang="es-ES" sz="1300" b="0">
                <a:solidFill>
                  <a:schemeClr val="tx1">
                    <a:lumMod val="75000"/>
                    <a:lumOff val="25000"/>
                  </a:schemeClr>
                </a:solidFill>
                <a:latin typeface="Century Gothic"/>
              </a:rPr>
            </a:br>
            <a:r>
              <a:rPr lang="es-ES" sz="1300" b="1">
                <a:solidFill>
                  <a:schemeClr val="tx1">
                    <a:lumMod val="75000"/>
                    <a:lumOff val="25000"/>
                  </a:schemeClr>
                </a:solidFill>
                <a:latin typeface="Century Gothic"/>
              </a:rPr>
              <a:t>1.2</a:t>
            </a:r>
            <a:r>
              <a:rPr lang="es-ES" sz="1300">
                <a:solidFill>
                  <a:schemeClr val="tx1">
                    <a:lumMod val="75000"/>
                    <a:lumOff val="25000"/>
                  </a:schemeClr>
                </a:solidFill>
                <a:latin typeface="Century Gothic"/>
              </a:rPr>
              <a:t> </a:t>
            </a:r>
            <a:r>
              <a:rPr lang="es-ES" sz="1300" b="0">
                <a:solidFill>
                  <a:schemeClr val="tx1">
                    <a:lumMod val="75000"/>
                    <a:lumOff val="25000"/>
                  </a:schemeClr>
                </a:solidFill>
                <a:latin typeface="Century Gothic"/>
              </a:rPr>
              <a:t>Tribunal de Instancia</a:t>
            </a:r>
            <a:br>
              <a:rPr lang="es-ES" sz="1300" b="0">
                <a:solidFill>
                  <a:schemeClr val="tx1">
                    <a:lumMod val="75000"/>
                    <a:lumOff val="25000"/>
                  </a:schemeClr>
                </a:solidFill>
                <a:latin typeface="Century Gothic"/>
              </a:rPr>
            </a:br>
            <a:r>
              <a:rPr lang="es-ES" sz="1300" b="1">
                <a:solidFill>
                  <a:schemeClr val="tx1">
                    <a:lumMod val="75000"/>
                    <a:lumOff val="25000"/>
                  </a:schemeClr>
                </a:solidFill>
                <a:latin typeface="Century Gothic"/>
              </a:rPr>
              <a:t>1.3</a:t>
            </a:r>
            <a:r>
              <a:rPr lang="es-ES" sz="1300" b="0">
                <a:solidFill>
                  <a:schemeClr val="tx1">
                    <a:lumMod val="75000"/>
                    <a:lumOff val="25000"/>
                  </a:schemeClr>
                </a:solidFill>
                <a:latin typeface="Century Gothic"/>
              </a:rPr>
              <a:t> Oficina Judicial</a:t>
            </a:r>
            <a:br>
              <a:rPr lang="es-ES" sz="1300" b="0">
                <a:solidFill>
                  <a:schemeClr val="tx1">
                    <a:lumMod val="75000"/>
                    <a:lumOff val="25000"/>
                  </a:schemeClr>
                </a:solidFill>
                <a:latin typeface="Century Gothic"/>
              </a:rPr>
            </a:br>
            <a:r>
              <a:rPr lang="es-ES" sz="1300" b="1">
                <a:solidFill>
                  <a:schemeClr val="tx1">
                    <a:lumMod val="75000"/>
                    <a:lumOff val="25000"/>
                  </a:schemeClr>
                </a:solidFill>
                <a:latin typeface="Century Gothic"/>
              </a:rPr>
              <a:t>1.4</a:t>
            </a:r>
            <a:r>
              <a:rPr lang="es-ES" sz="1300" b="0">
                <a:solidFill>
                  <a:schemeClr val="tx1">
                    <a:lumMod val="75000"/>
                    <a:lumOff val="25000"/>
                  </a:schemeClr>
                </a:solidFill>
                <a:latin typeface="Century Gothic"/>
              </a:rPr>
              <a:t> Registro Civil</a:t>
            </a:r>
            <a:br>
              <a:rPr lang="es-ES" sz="1300" b="0">
                <a:solidFill>
                  <a:schemeClr val="tx1">
                    <a:lumMod val="75000"/>
                    <a:lumOff val="25000"/>
                  </a:schemeClr>
                </a:solidFill>
                <a:latin typeface="Century Gothic"/>
              </a:rPr>
            </a:br>
            <a:r>
              <a:rPr lang="es-ES" sz="1300" b="1">
                <a:solidFill>
                  <a:schemeClr val="tx1">
                    <a:lumMod val="75000"/>
                    <a:lumOff val="25000"/>
                  </a:schemeClr>
                </a:solidFill>
                <a:latin typeface="Century Gothic"/>
              </a:rPr>
              <a:t>1.5</a:t>
            </a:r>
            <a:r>
              <a:rPr lang="es-ES" sz="1300">
                <a:solidFill>
                  <a:schemeClr val="tx1">
                    <a:lumMod val="75000"/>
                    <a:lumOff val="25000"/>
                  </a:schemeClr>
                </a:solidFill>
                <a:latin typeface="Century Gothic"/>
              </a:rPr>
              <a:t> </a:t>
            </a:r>
            <a:r>
              <a:rPr lang="es-ES" sz="1300" b="0">
                <a:solidFill>
                  <a:schemeClr val="tx1">
                    <a:lumMod val="75000"/>
                    <a:lumOff val="25000"/>
                  </a:schemeClr>
                </a:solidFill>
                <a:latin typeface="Century Gothic"/>
              </a:rPr>
              <a:t>Modelos de referencia</a:t>
            </a:r>
            <a:r>
              <a:rPr lang="es-ES" sz="1300">
                <a:solidFill>
                  <a:schemeClr val="tx1">
                    <a:lumMod val="75000"/>
                    <a:lumOff val="25000"/>
                  </a:schemeClr>
                </a:solidFill>
                <a:latin typeface="Century Gothic"/>
              </a:rPr>
              <a:t/>
            </a:r>
            <a:br>
              <a:rPr lang="es-ES" sz="1300">
                <a:solidFill>
                  <a:schemeClr val="tx1">
                    <a:lumMod val="75000"/>
                    <a:lumOff val="25000"/>
                  </a:schemeClr>
                </a:solidFill>
                <a:latin typeface="Century Gothic"/>
              </a:rPr>
            </a:br>
            <a:r>
              <a:rPr lang="es-ES" sz="1300">
                <a:solidFill>
                  <a:schemeClr val="tx1">
                    <a:lumMod val="75000"/>
                    <a:lumOff val="25000"/>
                  </a:schemeClr>
                </a:solidFill>
                <a:latin typeface="Century Gothic"/>
              </a:rPr>
              <a:t/>
            </a:r>
            <a:br>
              <a:rPr lang="es-ES" sz="1300">
                <a:solidFill>
                  <a:schemeClr val="tx1">
                    <a:lumMod val="75000"/>
                    <a:lumOff val="25000"/>
                  </a:schemeClr>
                </a:solidFill>
                <a:latin typeface="Century Gothic"/>
              </a:rPr>
            </a:br>
            <a:r>
              <a:rPr lang="es-ES" sz="1300" b="1">
                <a:solidFill>
                  <a:schemeClr val="tx1">
                    <a:lumMod val="75000"/>
                    <a:lumOff val="25000"/>
                  </a:schemeClr>
                </a:solidFill>
                <a:latin typeface="Century Gothic"/>
              </a:rPr>
              <a:t>2. Modelos de referencia propuestos	</a:t>
            </a:r>
            <a:br>
              <a:rPr lang="es-ES" sz="1300" b="1">
                <a:solidFill>
                  <a:schemeClr val="tx1">
                    <a:lumMod val="75000"/>
                    <a:lumOff val="25000"/>
                  </a:schemeClr>
                </a:solidFill>
                <a:latin typeface="Century Gothic"/>
              </a:rPr>
            </a:br>
            <a:r>
              <a:rPr lang="es-ES" sz="1300">
                <a:solidFill>
                  <a:schemeClr val="tx1">
                    <a:lumMod val="75000"/>
                    <a:lumOff val="25000"/>
                  </a:schemeClr>
                </a:solidFill>
                <a:latin typeface="Century Gothic"/>
              </a:rPr>
              <a:t/>
            </a:r>
            <a:br>
              <a:rPr lang="es-ES" sz="1300">
                <a:solidFill>
                  <a:schemeClr val="tx1">
                    <a:lumMod val="75000"/>
                    <a:lumOff val="25000"/>
                  </a:schemeClr>
                </a:solidFill>
                <a:latin typeface="Century Gothic"/>
              </a:rPr>
            </a:br>
            <a:r>
              <a:rPr lang="es-ES" sz="1300" b="1">
                <a:solidFill>
                  <a:schemeClr val="tx1">
                    <a:lumMod val="75000"/>
                    <a:lumOff val="25000"/>
                  </a:schemeClr>
                </a:solidFill>
                <a:latin typeface="Century Gothic"/>
              </a:rPr>
              <a:t>2.1</a:t>
            </a:r>
            <a:r>
              <a:rPr lang="es-ES" sz="1300" b="0">
                <a:solidFill>
                  <a:schemeClr val="tx1">
                    <a:lumMod val="75000"/>
                    <a:lumOff val="25000"/>
                  </a:schemeClr>
                </a:solidFill>
                <a:latin typeface="Century Gothic"/>
              </a:rPr>
              <a:t> Siero</a:t>
            </a:r>
            <a:br>
              <a:rPr lang="es-ES" sz="1300" b="0">
                <a:solidFill>
                  <a:schemeClr val="tx1">
                    <a:lumMod val="75000"/>
                    <a:lumOff val="25000"/>
                  </a:schemeClr>
                </a:solidFill>
                <a:latin typeface="Century Gothic"/>
              </a:rPr>
            </a:br>
            <a:r>
              <a:rPr lang="es-ES" sz="1300" b="1">
                <a:solidFill>
                  <a:schemeClr val="tx1">
                    <a:lumMod val="75000"/>
                    <a:lumOff val="25000"/>
                  </a:schemeClr>
                </a:solidFill>
                <a:latin typeface="Century Gothic"/>
              </a:rPr>
              <a:t>2.2</a:t>
            </a:r>
            <a:r>
              <a:rPr lang="es-ES" sz="1300" b="0">
                <a:solidFill>
                  <a:schemeClr val="tx1">
                    <a:lumMod val="75000"/>
                    <a:lumOff val="25000"/>
                  </a:schemeClr>
                </a:solidFill>
                <a:latin typeface="Century Gothic"/>
              </a:rPr>
              <a:t> Grado, Laviana y Lena</a:t>
            </a:r>
            <a:br>
              <a:rPr lang="es-ES" sz="1300" b="0">
                <a:solidFill>
                  <a:schemeClr val="tx1">
                    <a:lumMod val="75000"/>
                    <a:lumOff val="25000"/>
                  </a:schemeClr>
                </a:solidFill>
                <a:latin typeface="Century Gothic"/>
              </a:rPr>
            </a:br>
            <a:r>
              <a:rPr lang="es-ES" sz="1300" b="1">
                <a:solidFill>
                  <a:schemeClr val="tx1">
                    <a:lumMod val="75000"/>
                    <a:lumOff val="25000"/>
                  </a:schemeClr>
                </a:solidFill>
                <a:latin typeface="Century Gothic"/>
              </a:rPr>
              <a:t>2.3</a:t>
            </a:r>
            <a:r>
              <a:rPr lang="es-ES" sz="1300">
                <a:solidFill>
                  <a:schemeClr val="tx1">
                    <a:lumMod val="75000"/>
                    <a:lumOff val="25000"/>
                  </a:schemeClr>
                </a:solidFill>
                <a:latin typeface="Century Gothic"/>
              </a:rPr>
              <a:t> </a:t>
            </a:r>
            <a:r>
              <a:rPr lang="es-ES" sz="1300" b="0">
                <a:solidFill>
                  <a:schemeClr val="tx1">
                    <a:lumMod val="75000"/>
                    <a:lumOff val="25000"/>
                  </a:schemeClr>
                </a:solidFill>
                <a:latin typeface="Century Gothic"/>
              </a:rPr>
              <a:t>Cangas de Narcea, Cangas de Onís, Castropol, Llanes, Piloña, Pravia, Tineo, Valdés, Villaviciosa</a:t>
            </a:r>
            <a:r>
              <a:rPr lang="es-ES" sz="1300">
                <a:solidFill>
                  <a:schemeClr val="tx1">
                    <a:lumMod val="75000"/>
                    <a:lumOff val="25000"/>
                  </a:schemeClr>
                </a:solidFill>
                <a:latin typeface="Century Gothic"/>
              </a:rPr>
              <a:t/>
            </a:r>
            <a:br>
              <a:rPr lang="es-ES" sz="1300">
                <a:solidFill>
                  <a:schemeClr val="tx1">
                    <a:lumMod val="75000"/>
                    <a:lumOff val="25000"/>
                  </a:schemeClr>
                </a:solidFill>
                <a:latin typeface="Century Gothic"/>
              </a:rPr>
            </a:br>
            <a:r>
              <a:rPr lang="es-ES" sz="1300">
                <a:solidFill>
                  <a:schemeClr val="tx1">
                    <a:lumMod val="75000"/>
                    <a:lumOff val="25000"/>
                  </a:schemeClr>
                </a:solidFill>
                <a:latin typeface="Century Gothic"/>
              </a:rPr>
              <a:t/>
            </a:r>
            <a:br>
              <a:rPr lang="es-ES" sz="1300">
                <a:solidFill>
                  <a:schemeClr val="tx1">
                    <a:lumMod val="75000"/>
                    <a:lumOff val="25000"/>
                  </a:schemeClr>
                </a:solidFill>
                <a:latin typeface="Century Gothic"/>
              </a:rPr>
            </a:br>
            <a:r>
              <a:rPr lang="es-ES" sz="1300" b="1">
                <a:solidFill>
                  <a:schemeClr val="tx1">
                    <a:lumMod val="75000"/>
                    <a:lumOff val="25000"/>
                  </a:schemeClr>
                </a:solidFill>
                <a:latin typeface="Century Gothic"/>
              </a:rPr>
              <a:t>3. Consideraciones generales del proceso</a:t>
            </a:r>
          </a:p>
          <a:p>
            <a:r>
              <a:rPr lang="es-ES" sz="1300" b="1">
                <a:solidFill>
                  <a:schemeClr val="tx1">
                    <a:lumMod val="75000"/>
                    <a:lumOff val="25000"/>
                  </a:schemeClr>
                </a:solidFill>
                <a:latin typeface="Century Gothic"/>
              </a:rPr>
              <a:t>3.1</a:t>
            </a:r>
            <a:r>
              <a:rPr lang="es-ES" sz="1300">
                <a:solidFill>
                  <a:schemeClr val="tx1">
                    <a:lumMod val="75000"/>
                    <a:lumOff val="25000"/>
                  </a:schemeClr>
                </a:solidFill>
                <a:latin typeface="Century Gothic"/>
              </a:rPr>
              <a:t> Oficina Judicial</a:t>
            </a:r>
          </a:p>
          <a:p>
            <a:r>
              <a:rPr lang="es-ES" sz="1300" b="1">
                <a:solidFill>
                  <a:schemeClr val="tx1">
                    <a:lumMod val="75000"/>
                    <a:lumOff val="25000"/>
                  </a:schemeClr>
                </a:solidFill>
                <a:latin typeface="Century Gothic"/>
              </a:rPr>
              <a:t>3.2</a:t>
            </a:r>
            <a:r>
              <a:rPr lang="es-ES" sz="1300">
                <a:solidFill>
                  <a:schemeClr val="tx1">
                    <a:lumMod val="75000"/>
                    <a:lumOff val="25000"/>
                  </a:schemeClr>
                </a:solidFill>
                <a:latin typeface="Century Gothic"/>
              </a:rPr>
              <a:t> Registro Civil</a:t>
            </a:r>
          </a:p>
          <a:p>
            <a:r>
              <a:rPr lang="es-ES" sz="1300" b="1">
                <a:solidFill>
                  <a:schemeClr val="tx1">
                    <a:lumMod val="75000"/>
                    <a:lumOff val="25000"/>
                  </a:schemeClr>
                </a:solidFill>
                <a:latin typeface="Century Gothic"/>
              </a:rPr>
              <a:t>3.3</a:t>
            </a:r>
            <a:r>
              <a:rPr lang="es-ES" sz="1300">
                <a:solidFill>
                  <a:schemeClr val="tx1">
                    <a:lumMod val="75000"/>
                    <a:lumOff val="25000"/>
                  </a:schemeClr>
                </a:solidFill>
                <a:latin typeface="Century Gothic"/>
              </a:rPr>
              <a:t> Proceso de acoplamiento</a:t>
            </a:r>
          </a:p>
          <a:p>
            <a:r>
              <a:rPr lang="es-ES" sz="1300" b="1">
                <a:solidFill>
                  <a:schemeClr val="tx1">
                    <a:lumMod val="75000"/>
                    <a:lumOff val="25000"/>
                  </a:schemeClr>
                </a:solidFill>
                <a:latin typeface="Century Gothic"/>
              </a:rPr>
              <a:t>3.4</a:t>
            </a:r>
            <a:r>
              <a:rPr lang="es-ES" sz="1300">
                <a:solidFill>
                  <a:schemeClr val="tx1">
                    <a:lumMod val="75000"/>
                    <a:lumOff val="25000"/>
                  </a:schemeClr>
                </a:solidFill>
                <a:latin typeface="Century Gothic"/>
              </a:rPr>
              <a:t> Orden del Proceso</a:t>
            </a:r>
            <a:br>
              <a:rPr lang="es-ES" sz="1300">
                <a:solidFill>
                  <a:schemeClr val="tx1">
                    <a:lumMod val="75000"/>
                    <a:lumOff val="25000"/>
                  </a:schemeClr>
                </a:solidFill>
                <a:latin typeface="Century Gothic"/>
              </a:rPr>
            </a:br>
            <a:r>
              <a:rPr lang="es-ES" sz="1300">
                <a:solidFill>
                  <a:schemeClr val="tx1">
                    <a:lumMod val="75000"/>
                    <a:lumOff val="25000"/>
                  </a:schemeClr>
                </a:solidFill>
                <a:latin typeface="Century Gothic"/>
              </a:rPr>
              <a:t/>
            </a:r>
            <a:br>
              <a:rPr lang="es-ES" sz="1300">
                <a:solidFill>
                  <a:schemeClr val="tx1">
                    <a:lumMod val="75000"/>
                    <a:lumOff val="25000"/>
                  </a:schemeClr>
                </a:solidFill>
                <a:latin typeface="Century Gothic"/>
              </a:rPr>
            </a:br>
            <a:r>
              <a:rPr lang="es-ES" sz="1300" b="1">
                <a:solidFill>
                  <a:schemeClr val="tx1">
                    <a:lumMod val="75000"/>
                    <a:lumOff val="25000"/>
                  </a:schemeClr>
                </a:solidFill>
                <a:latin typeface="Century Gothic"/>
              </a:rPr>
              <a:t>4. ANEXO: Análisis de situación actual</a:t>
            </a:r>
          </a:p>
          <a:p>
            <a:r>
              <a:rPr lang="es-ES" sz="1300" b="1">
                <a:solidFill>
                  <a:schemeClr val="tx1">
                    <a:lumMod val="75000"/>
                    <a:lumOff val="25000"/>
                  </a:schemeClr>
                </a:solidFill>
                <a:latin typeface="Century Gothic"/>
              </a:rPr>
              <a:t>4.1 </a:t>
            </a:r>
            <a:r>
              <a:rPr lang="es-ES" sz="1300">
                <a:solidFill>
                  <a:schemeClr val="tx1">
                    <a:lumMod val="75000"/>
                    <a:lumOff val="25000"/>
                  </a:schemeClr>
                </a:solidFill>
                <a:latin typeface="Century Gothic"/>
              </a:rPr>
              <a:t>Análisis asuntos ingresados</a:t>
            </a:r>
          </a:p>
          <a:p>
            <a:r>
              <a:rPr lang="es-ES" sz="1300" b="1">
                <a:solidFill>
                  <a:schemeClr val="tx1">
                    <a:lumMod val="75000"/>
                    <a:lumOff val="25000"/>
                  </a:schemeClr>
                </a:solidFill>
                <a:latin typeface="Century Gothic"/>
              </a:rPr>
              <a:t>4.2</a:t>
            </a:r>
            <a:r>
              <a:rPr lang="es-ES" sz="1300">
                <a:solidFill>
                  <a:schemeClr val="tx1">
                    <a:lumMod val="75000"/>
                    <a:lumOff val="25000"/>
                  </a:schemeClr>
                </a:solidFill>
                <a:latin typeface="Century Gothic"/>
              </a:rPr>
              <a:t> Análisis ejecuciones registradas</a:t>
            </a:r>
          </a:p>
          <a:p>
            <a:r>
              <a:rPr lang="es-ES" sz="1300" b="1">
                <a:solidFill>
                  <a:schemeClr val="tx1">
                    <a:lumMod val="75000"/>
                    <a:lumOff val="25000"/>
                  </a:schemeClr>
                </a:solidFill>
                <a:latin typeface="Century Gothic"/>
              </a:rPr>
              <a:t>4.3</a:t>
            </a:r>
            <a:r>
              <a:rPr lang="es-ES" sz="1300">
                <a:solidFill>
                  <a:schemeClr val="tx1">
                    <a:lumMod val="75000"/>
                    <a:lumOff val="25000"/>
                  </a:schemeClr>
                </a:solidFill>
                <a:latin typeface="Century Gothic"/>
              </a:rPr>
              <a:t> Volumen asuntos por estado</a:t>
            </a:r>
          </a:p>
          <a:p>
            <a:r>
              <a:rPr lang="es-ES" sz="1300" b="1">
                <a:solidFill>
                  <a:schemeClr val="tx1">
                    <a:lumMod val="75000"/>
                    <a:lumOff val="25000"/>
                  </a:schemeClr>
                </a:solidFill>
                <a:latin typeface="Century Gothic"/>
              </a:rPr>
              <a:t>4.4</a:t>
            </a:r>
            <a:r>
              <a:rPr lang="es-ES" sz="1300">
                <a:solidFill>
                  <a:schemeClr val="tx1">
                    <a:lumMod val="75000"/>
                    <a:lumOff val="25000"/>
                  </a:schemeClr>
                </a:solidFill>
                <a:latin typeface="Century Gothic"/>
              </a:rPr>
              <a:t> Volumen ejecuciones por estado</a:t>
            </a:r>
          </a:p>
          <a:p>
            <a:r>
              <a:rPr lang="es-ES" sz="1300" b="1">
                <a:solidFill>
                  <a:schemeClr val="tx1">
                    <a:lumMod val="75000"/>
                    <a:lumOff val="25000"/>
                  </a:schemeClr>
                </a:solidFill>
                <a:latin typeface="Century Gothic"/>
              </a:rPr>
              <a:t>4.5</a:t>
            </a:r>
            <a:r>
              <a:rPr lang="es-ES" sz="1300">
                <a:solidFill>
                  <a:schemeClr val="tx1">
                    <a:lumMod val="75000"/>
                    <a:lumOff val="25000"/>
                  </a:schemeClr>
                </a:solidFill>
                <a:latin typeface="Century Gothic"/>
              </a:rPr>
              <a:t> Dotación de Personal</a:t>
            </a:r>
          </a:p>
          <a:p>
            <a:r>
              <a:rPr lang="es-ES" sz="1300" b="1">
                <a:solidFill>
                  <a:schemeClr val="tx1">
                    <a:lumMod val="75000"/>
                    <a:lumOff val="25000"/>
                  </a:schemeClr>
                </a:solidFill>
                <a:latin typeface="Century Gothic"/>
              </a:rPr>
              <a:t>4.6</a:t>
            </a:r>
            <a:r>
              <a:rPr lang="es-ES" sz="1300">
                <a:solidFill>
                  <a:schemeClr val="tx1">
                    <a:lumMod val="75000"/>
                    <a:lumOff val="25000"/>
                  </a:schemeClr>
                </a:solidFill>
                <a:latin typeface="Century Gothic"/>
              </a:rPr>
              <a:t> Comparativa: Grado, Laviana, Lena</a:t>
            </a:r>
          </a:p>
          <a:p>
            <a:r>
              <a:rPr lang="es-ES" sz="1300" b="1">
                <a:solidFill>
                  <a:schemeClr val="tx1">
                    <a:lumMod val="75000"/>
                    <a:lumOff val="25000"/>
                  </a:schemeClr>
                </a:solidFill>
                <a:latin typeface="Century Gothic"/>
              </a:rPr>
              <a:t>4.7</a:t>
            </a:r>
            <a:r>
              <a:rPr lang="es-ES" sz="1300">
                <a:solidFill>
                  <a:schemeClr val="tx1">
                    <a:lumMod val="75000"/>
                    <a:lumOff val="25000"/>
                  </a:schemeClr>
                </a:solidFill>
                <a:latin typeface="Century Gothic"/>
              </a:rPr>
              <a:t> Comparativa partidos judiciales con Juzgado único de 1º instancia e instrucción</a:t>
            </a:r>
            <a:endParaRPr lang="es-ES" sz="1300"/>
          </a:p>
        </p:txBody>
      </p:sp>
    </p:spTree>
    <p:extLst>
      <p:ext uri="{BB962C8B-B14F-4D97-AF65-F5344CB8AC3E}">
        <p14:creationId xmlns:p14="http://schemas.microsoft.com/office/powerpoint/2010/main" val="175923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8B87E70-6538-4127-110B-A9183BFC4E9E}"/>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xmlns="" id="{5573DCE4-A516-6261-1CD7-57BA53D257F8}"/>
              </a:ext>
            </a:extLst>
          </p:cNvPr>
          <p:cNvSpPr txBox="1">
            <a:spLocks/>
          </p:cNvSpPr>
          <p:nvPr/>
        </p:nvSpPr>
        <p:spPr>
          <a:xfrm>
            <a:off x="326346" y="172919"/>
            <a:ext cx="11135345" cy="47070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spcAft>
                <a:spcPts val="0"/>
              </a:spcAft>
              <a:buClrTx/>
              <a:buSzTx/>
              <a:tabLst/>
              <a:defRPr/>
            </a:pPr>
            <a:r>
              <a:rPr lang="es-ES" sz="2000">
                <a:solidFill>
                  <a:srgbClr val="1C3056"/>
                </a:solidFill>
                <a:latin typeface="Century Gothic" panose="020B0502020202020204" pitchFamily="34" charset="0"/>
              </a:rPr>
              <a:t>2.3</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.2 Modelo</a:t>
            </a:r>
            <a:r>
              <a:rPr lang="es-ES" sz="2000">
                <a:solidFill>
                  <a:srgbClr val="1C3056"/>
                </a:solidFill>
                <a:latin typeface="Century Gothic" panose="020B0502020202020204" pitchFamily="34" charset="0"/>
              </a:rPr>
              <a:t> de referencia propuesto: </a:t>
            </a:r>
            <a:r>
              <a:rPr lang="es-ES" sz="2000" u="sng">
                <a:solidFill>
                  <a:srgbClr val="1C3056"/>
                </a:solidFill>
                <a:latin typeface="Century Gothic" panose="020B0502020202020204" pitchFamily="34" charset="0"/>
              </a:rPr>
              <a:t>Cangas de Onís</a:t>
            </a:r>
          </a:p>
          <a:p>
            <a:pPr marL="457200" marR="0" lvl="0" indent="-457200" algn="l" defTabSz="914400" rtl="0" eaLnBrk="1" fontAlgn="auto" latinLnBrk="0" hangingPunct="1">
              <a:lnSpc>
                <a:spcPct val="100000"/>
              </a:lnSpc>
              <a:spcBef>
                <a:spcPct val="0"/>
              </a:spcBef>
              <a:spcAft>
                <a:spcPts val="0"/>
              </a:spcAft>
              <a:buClrTx/>
              <a:buSzTx/>
              <a:buFontTx/>
              <a:buAutoNum type="arabicPeriod" startAt="3"/>
              <a:tabLst/>
              <a:defRPr/>
            </a:pP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A7D73940-520F-AE56-C2ED-47560F512F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23A4B921-7576-B581-3D8E-0C08709859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E043AF91-F6B2-CE1D-C434-DB1FA52C2715}"/>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20</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0" name="Rectángulo 9">
            <a:extLst>
              <a:ext uri="{FF2B5EF4-FFF2-40B4-BE49-F238E27FC236}">
                <a16:creationId xmlns:a16="http://schemas.microsoft.com/office/drawing/2014/main" xmlns="" id="{7BE428DE-4D2F-76E2-D9E4-7F99740D2C87}"/>
              </a:ext>
            </a:extLst>
          </p:cNvPr>
          <p:cNvSpPr/>
          <p:nvPr/>
        </p:nvSpPr>
        <p:spPr>
          <a:xfrm>
            <a:off x="326344" y="860259"/>
            <a:ext cx="11135345"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En base a los modelos de referencia facilitado por el Ministerio de la Presidencia, Justicia y Relación con las Cortes y en base a los asuntos ingresados, ejecuciones registrados y dotación de personal se propone la adscripción a:</a:t>
            </a:r>
          </a:p>
        </p:txBody>
      </p:sp>
      <p:grpSp>
        <p:nvGrpSpPr>
          <p:cNvPr id="2" name="Grupo 1">
            <a:extLst>
              <a:ext uri="{FF2B5EF4-FFF2-40B4-BE49-F238E27FC236}">
                <a16:creationId xmlns:a16="http://schemas.microsoft.com/office/drawing/2014/main" xmlns="" id="{132FA50A-7836-C263-E217-3DB7CEEC7E38}"/>
              </a:ext>
            </a:extLst>
          </p:cNvPr>
          <p:cNvGrpSpPr/>
          <p:nvPr/>
        </p:nvGrpSpPr>
        <p:grpSpPr>
          <a:xfrm>
            <a:off x="969893" y="1604636"/>
            <a:ext cx="9848246" cy="1035876"/>
            <a:chOff x="2113044" y="1708340"/>
            <a:chExt cx="7561947" cy="1035876"/>
          </a:xfrm>
        </p:grpSpPr>
        <p:sp>
          <p:nvSpPr>
            <p:cNvPr id="69" name="Rectángulo 68">
              <a:extLst>
                <a:ext uri="{FF2B5EF4-FFF2-40B4-BE49-F238E27FC236}">
                  <a16:creationId xmlns:a16="http://schemas.microsoft.com/office/drawing/2014/main" xmlns="" id="{F9FD77DA-4657-801C-A3F1-1337083B00EC}"/>
                </a:ext>
              </a:extLst>
            </p:cNvPr>
            <p:cNvSpPr/>
            <p:nvPr/>
          </p:nvSpPr>
          <p:spPr>
            <a:xfrm>
              <a:off x="2113044" y="1708340"/>
              <a:ext cx="7561947" cy="2359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A1 - a</a:t>
              </a:r>
            </a:p>
          </p:txBody>
        </p:sp>
        <p:sp>
          <p:nvSpPr>
            <p:cNvPr id="71" name="Rectángulo 70">
              <a:extLst>
                <a:ext uri="{FF2B5EF4-FFF2-40B4-BE49-F238E27FC236}">
                  <a16:creationId xmlns:a16="http://schemas.microsoft.com/office/drawing/2014/main" xmlns="" id="{AECFE7B3-BBD4-E7DF-9929-3C2808441BB0}"/>
                </a:ext>
              </a:extLst>
            </p:cNvPr>
            <p:cNvSpPr/>
            <p:nvPr/>
          </p:nvSpPr>
          <p:spPr>
            <a:xfrm>
              <a:off x="2113045" y="2183541"/>
              <a:ext cx="188825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&lt; 800</a:t>
              </a:r>
            </a:p>
          </p:txBody>
        </p:sp>
        <p:sp>
          <p:nvSpPr>
            <p:cNvPr id="72" name="Rectángulo 71">
              <a:extLst>
                <a:ext uri="{FF2B5EF4-FFF2-40B4-BE49-F238E27FC236}">
                  <a16:creationId xmlns:a16="http://schemas.microsoft.com/office/drawing/2014/main" xmlns="" id="{DDAF79B7-C71D-7CF7-1F67-D1288EA7B198}"/>
                </a:ext>
              </a:extLst>
            </p:cNvPr>
            <p:cNvSpPr/>
            <p:nvPr/>
          </p:nvSpPr>
          <p:spPr>
            <a:xfrm>
              <a:off x="4001298" y="2183541"/>
              <a:ext cx="2174045"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 único puesto de LAJ como director SCT</a:t>
              </a:r>
            </a:p>
          </p:txBody>
        </p:sp>
        <p:sp>
          <p:nvSpPr>
            <p:cNvPr id="73" name="Rectángulo 72">
              <a:extLst>
                <a:ext uri="{FF2B5EF4-FFF2-40B4-BE49-F238E27FC236}">
                  <a16:creationId xmlns:a16="http://schemas.microsoft.com/office/drawing/2014/main" xmlns="" id="{AA063828-25E6-D7B4-FE86-EF005E15FC61}"/>
                </a:ext>
              </a:extLst>
            </p:cNvPr>
            <p:cNvSpPr/>
            <p:nvPr/>
          </p:nvSpPr>
          <p:spPr>
            <a:xfrm>
              <a:off x="7716952" y="2183541"/>
              <a:ext cx="1958039"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creación de puestos singularizados.</a:t>
              </a:r>
            </a:p>
          </p:txBody>
        </p:sp>
        <p:sp>
          <p:nvSpPr>
            <p:cNvPr id="75" name="Rectangle 50">
              <a:extLst>
                <a:ext uri="{FF2B5EF4-FFF2-40B4-BE49-F238E27FC236}">
                  <a16:creationId xmlns:a16="http://schemas.microsoft.com/office/drawing/2014/main" xmlns="" id="{8992AC11-DC76-5D7B-BB25-80F2517D3B25}"/>
                </a:ext>
              </a:extLst>
            </p:cNvPr>
            <p:cNvSpPr>
              <a:spLocks noChangeArrowheads="1"/>
            </p:cNvSpPr>
            <p:nvPr/>
          </p:nvSpPr>
          <p:spPr bwMode="auto">
            <a:xfrm>
              <a:off x="2113045" y="1944309"/>
              <a:ext cx="188825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CARACTERÍSTICAS</a:t>
              </a:r>
            </a:p>
          </p:txBody>
        </p:sp>
        <p:sp>
          <p:nvSpPr>
            <p:cNvPr id="76" name="Rectangle 50" descr="line">
              <a:extLst>
                <a:ext uri="{FF2B5EF4-FFF2-40B4-BE49-F238E27FC236}">
                  <a16:creationId xmlns:a16="http://schemas.microsoft.com/office/drawing/2014/main" xmlns="" id="{77FC1095-B085-C02C-0174-5C115DDF9143}"/>
                </a:ext>
              </a:extLst>
            </p:cNvPr>
            <p:cNvSpPr>
              <a:spLocks noChangeArrowheads="1"/>
            </p:cNvSpPr>
            <p:nvPr/>
          </p:nvSpPr>
          <p:spPr bwMode="auto">
            <a:xfrm>
              <a:off x="4009273" y="1944309"/>
              <a:ext cx="2164901"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CENTRO DE DESTINO</a:t>
              </a:r>
            </a:p>
          </p:txBody>
        </p:sp>
        <p:sp>
          <p:nvSpPr>
            <p:cNvPr id="77" name="Rectangle 50" descr="line">
              <a:extLst>
                <a:ext uri="{FF2B5EF4-FFF2-40B4-BE49-F238E27FC236}">
                  <a16:creationId xmlns:a16="http://schemas.microsoft.com/office/drawing/2014/main" xmlns="" id="{C24AF1E4-C5F2-E22F-E94E-879C6181DA18}"/>
                </a:ext>
              </a:extLst>
            </p:cNvPr>
            <p:cNvSpPr>
              <a:spLocks noChangeArrowheads="1"/>
            </p:cNvSpPr>
            <p:nvPr/>
          </p:nvSpPr>
          <p:spPr bwMode="auto">
            <a:xfrm>
              <a:off x="7712148" y="1944309"/>
              <a:ext cx="1962842"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PUESTOS SINGULARIZADOS</a:t>
              </a:r>
            </a:p>
          </p:txBody>
        </p:sp>
        <p:sp>
          <p:nvSpPr>
            <p:cNvPr id="26" name="Rectángulo 25">
              <a:extLst>
                <a:ext uri="{FF2B5EF4-FFF2-40B4-BE49-F238E27FC236}">
                  <a16:creationId xmlns:a16="http://schemas.microsoft.com/office/drawing/2014/main" xmlns="" id="{722AA1AE-49CB-D098-C5FA-CB2D89CC72E9}"/>
                </a:ext>
              </a:extLst>
            </p:cNvPr>
            <p:cNvSpPr/>
            <p:nvPr/>
          </p:nvSpPr>
          <p:spPr>
            <a:xfrm>
              <a:off x="6180758" y="2183541"/>
              <a:ext cx="1530780"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Una única plaza judicial.</a:t>
              </a:r>
            </a:p>
          </p:txBody>
        </p:sp>
        <p:sp>
          <p:nvSpPr>
            <p:cNvPr id="27" name="Rectangle 50">
              <a:extLst>
                <a:ext uri="{FF2B5EF4-FFF2-40B4-BE49-F238E27FC236}">
                  <a16:creationId xmlns:a16="http://schemas.microsoft.com/office/drawing/2014/main" xmlns="" id="{D2458328-B897-7FDD-095B-F5C539433DB2}"/>
                </a:ext>
              </a:extLst>
            </p:cNvPr>
            <p:cNvSpPr>
              <a:spLocks noChangeArrowheads="1"/>
            </p:cNvSpPr>
            <p:nvPr/>
          </p:nvSpPr>
          <p:spPr bwMode="auto">
            <a:xfrm>
              <a:off x="6180758" y="1944309"/>
              <a:ext cx="1530780"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DOTACIÓN PERSONAL</a:t>
              </a:r>
            </a:p>
          </p:txBody>
        </p:sp>
      </p:grpSp>
      <p:sp>
        <p:nvSpPr>
          <p:cNvPr id="39" name="Rectángulo 38">
            <a:extLst>
              <a:ext uri="{FF2B5EF4-FFF2-40B4-BE49-F238E27FC236}">
                <a16:creationId xmlns:a16="http://schemas.microsoft.com/office/drawing/2014/main" xmlns="" id="{41DBA25E-97CE-0452-28BD-54D471D5ACD0}"/>
              </a:ext>
            </a:extLst>
          </p:cNvPr>
          <p:cNvSpPr/>
          <p:nvPr/>
        </p:nvSpPr>
        <p:spPr>
          <a:xfrm>
            <a:off x="383619" y="2923224"/>
            <a:ext cx="11119962" cy="2492990"/>
          </a:xfrm>
          <a:prstGeom prst="rect">
            <a:avLst/>
          </a:prstGeom>
        </p:spPr>
        <p:txBody>
          <a:bodyPr wrap="square">
            <a:spAutoFit/>
          </a:bodyPr>
          <a:lstStyle/>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Oficina Judicial Modelo A1 – a</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En base a la situación actual de Cangas de Onís:</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anualmente no superan en ningún caso los 8000,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1809 entre los años 2018 y 2024</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ejecuciones no superan las 800 registradas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192 anuales</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cuerpo de gestores y tramitadores procesales está formado por un </a:t>
            </a:r>
            <a:r>
              <a:rPr lang="es-ES" sz="1200" b="1">
                <a:latin typeface="Century Gothic" panose="020B0502020202020204" pitchFamily="34" charset="0"/>
                <a:ea typeface="Calibri" panose="020F0502020204030204" pitchFamily="34" charset="0"/>
                <a:cs typeface="Times New Roman" panose="02020603050405020304" pitchFamily="18" charset="0"/>
              </a:rPr>
              <a:t>total de 6 personas.</a:t>
            </a:r>
          </a:p>
          <a:p>
            <a:pPr marL="171450" indent="-171450" algn="just">
              <a:buFont typeface="Arial" panose="020B060402020202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endParaRPr lang="es-ES" sz="1200" b="1">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El modelo de referencia propuesto es el A1-a con un único SCT sin equipo de ejecución ante el bajo volumen de asuntos ingresados y ejecuciones registradas con una dotación de personal inferior a 30.</a:t>
            </a:r>
          </a:p>
          <a:p>
            <a:pPr algn="just">
              <a:defRPr/>
            </a:pPr>
            <a:endParaRPr lang="es-ES" sz="1200" b="1">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Registro Civil Modelo A2</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La dotación asignada a los puestos de la Oficina General del Registro Civil </a:t>
            </a:r>
            <a:r>
              <a:rPr lang="es-ES" sz="1200" b="1">
                <a:latin typeface="Century Gothic" panose="020B0502020202020204" pitchFamily="34" charset="0"/>
                <a:ea typeface="Calibri" panose="020F0502020204030204" pitchFamily="34" charset="0"/>
                <a:cs typeface="Times New Roman" panose="02020603050405020304" pitchFamily="18" charset="0"/>
              </a:rPr>
              <a:t>supera el 20 %</a:t>
            </a:r>
            <a:r>
              <a:rPr lang="es-ES" sz="1200">
                <a:latin typeface="Century Gothic" panose="020B0502020202020204" pitchFamily="34" charset="0"/>
                <a:ea typeface="Calibri" panose="020F0502020204030204" pitchFamily="34" charset="0"/>
                <a:cs typeface="Times New Roman" panose="02020603050405020304" pitchFamily="18" charset="0"/>
              </a:rPr>
              <a:t> de la dotación de la Oficina Judicial de Cangas de Onís. Por lo tanto, todos los puestos son </a:t>
            </a:r>
            <a:r>
              <a:rPr lang="es-ES" sz="1200" b="1">
                <a:latin typeface="Century Gothic" panose="020B0502020202020204" pitchFamily="34" charset="0"/>
                <a:ea typeface="Calibri" panose="020F0502020204030204" pitchFamily="34" charset="0"/>
                <a:cs typeface="Times New Roman" panose="02020603050405020304" pitchFamily="18" charset="0"/>
              </a:rPr>
              <a:t>compatibles</a:t>
            </a:r>
            <a:r>
              <a:rPr lang="es-ES" sz="1200">
                <a:latin typeface="Century Gothic" panose="020B0502020202020204" pitchFamily="34" charset="0"/>
                <a:ea typeface="Calibri" panose="020F0502020204030204" pitchFamily="34" charset="0"/>
                <a:cs typeface="Times New Roman" panose="02020603050405020304" pitchFamily="18" charset="0"/>
              </a:rPr>
              <a:t> </a:t>
            </a:r>
            <a:r>
              <a:rPr lang="es-ES" sz="1200" b="1">
                <a:latin typeface="Century Gothic" panose="020B0502020202020204" pitchFamily="34" charset="0"/>
                <a:ea typeface="Calibri" panose="020F0502020204030204" pitchFamily="34" charset="0"/>
                <a:cs typeface="Times New Roman" panose="02020603050405020304" pitchFamily="18" charset="0"/>
              </a:rPr>
              <a:t>con actividades de la Oficina Judicial</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393139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DF243FB-7D0C-A17F-6ED1-6EE9A36B3FBC}"/>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xmlns="" id="{1A2216D2-B780-5313-FC28-38B6DA8BF357}"/>
              </a:ext>
            </a:extLst>
          </p:cNvPr>
          <p:cNvSpPr txBox="1">
            <a:spLocks/>
          </p:cNvSpPr>
          <p:nvPr/>
        </p:nvSpPr>
        <p:spPr>
          <a:xfrm>
            <a:off x="326346" y="172919"/>
            <a:ext cx="11135345" cy="47070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2.3</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.3 Modelo</a:t>
            </a:r>
            <a:r>
              <a:rPr lang="es-ES" sz="2000">
                <a:solidFill>
                  <a:srgbClr val="1C3056"/>
                </a:solidFill>
                <a:latin typeface="Century Gothic" panose="020B0502020202020204" pitchFamily="34" charset="0"/>
              </a:rPr>
              <a:t> de referencia propuesto: </a:t>
            </a:r>
            <a:r>
              <a:rPr lang="es-ES" sz="2000" u="sng">
                <a:solidFill>
                  <a:srgbClr val="1C3056"/>
                </a:solidFill>
                <a:latin typeface="Century Gothic" panose="020B0502020202020204" pitchFamily="34" charset="0"/>
              </a:rPr>
              <a:t>Castropol</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98B91FB6-5D57-5127-258D-71D31F8C49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08F3CDB7-41F2-9B23-09A9-65098DCCF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07478BA4-1CCB-E5C1-ABEF-6FDAB1BC46B8}"/>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21</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0" name="Rectángulo 9">
            <a:extLst>
              <a:ext uri="{FF2B5EF4-FFF2-40B4-BE49-F238E27FC236}">
                <a16:creationId xmlns:a16="http://schemas.microsoft.com/office/drawing/2014/main" xmlns="" id="{B35C32C8-ECAA-439B-9421-29B6BD2EE956}"/>
              </a:ext>
            </a:extLst>
          </p:cNvPr>
          <p:cNvSpPr/>
          <p:nvPr/>
        </p:nvSpPr>
        <p:spPr>
          <a:xfrm>
            <a:off x="326344" y="860259"/>
            <a:ext cx="11135345"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En base a los modelos de referencia facilitado por el Ministerio de la Presidencia, Justicia y Relación con las Cortes y en base a los asuntos ingresados, ejecuciones registrados y dotación de personal se propone la adscripción a:</a:t>
            </a:r>
          </a:p>
        </p:txBody>
      </p:sp>
      <p:grpSp>
        <p:nvGrpSpPr>
          <p:cNvPr id="2" name="Grupo 1">
            <a:extLst>
              <a:ext uri="{FF2B5EF4-FFF2-40B4-BE49-F238E27FC236}">
                <a16:creationId xmlns:a16="http://schemas.microsoft.com/office/drawing/2014/main" xmlns="" id="{6743A58C-8A6C-B5D4-1114-886D318A4A6F}"/>
              </a:ext>
            </a:extLst>
          </p:cNvPr>
          <p:cNvGrpSpPr/>
          <p:nvPr/>
        </p:nvGrpSpPr>
        <p:grpSpPr>
          <a:xfrm>
            <a:off x="969893" y="1604636"/>
            <a:ext cx="9848246" cy="1035876"/>
            <a:chOff x="2113044" y="1708340"/>
            <a:chExt cx="7561947" cy="1035876"/>
          </a:xfrm>
        </p:grpSpPr>
        <p:sp>
          <p:nvSpPr>
            <p:cNvPr id="69" name="Rectángulo 68">
              <a:extLst>
                <a:ext uri="{FF2B5EF4-FFF2-40B4-BE49-F238E27FC236}">
                  <a16:creationId xmlns:a16="http://schemas.microsoft.com/office/drawing/2014/main" xmlns="" id="{BB6A8160-AAC3-20C8-3ADD-31264E2B6B6D}"/>
                </a:ext>
              </a:extLst>
            </p:cNvPr>
            <p:cNvSpPr/>
            <p:nvPr/>
          </p:nvSpPr>
          <p:spPr>
            <a:xfrm>
              <a:off x="2113044" y="1708340"/>
              <a:ext cx="7561947" cy="2359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A1 - a</a:t>
              </a:r>
            </a:p>
          </p:txBody>
        </p:sp>
        <p:sp>
          <p:nvSpPr>
            <p:cNvPr id="71" name="Rectángulo 70">
              <a:extLst>
                <a:ext uri="{FF2B5EF4-FFF2-40B4-BE49-F238E27FC236}">
                  <a16:creationId xmlns:a16="http://schemas.microsoft.com/office/drawing/2014/main" xmlns="" id="{109AFA1E-AFF6-C902-B651-D3DF313B5604}"/>
                </a:ext>
              </a:extLst>
            </p:cNvPr>
            <p:cNvSpPr/>
            <p:nvPr/>
          </p:nvSpPr>
          <p:spPr>
            <a:xfrm>
              <a:off x="2113045" y="2183541"/>
              <a:ext cx="188825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&lt; 800</a:t>
              </a:r>
            </a:p>
          </p:txBody>
        </p:sp>
        <p:sp>
          <p:nvSpPr>
            <p:cNvPr id="72" name="Rectángulo 71">
              <a:extLst>
                <a:ext uri="{FF2B5EF4-FFF2-40B4-BE49-F238E27FC236}">
                  <a16:creationId xmlns:a16="http://schemas.microsoft.com/office/drawing/2014/main" xmlns="" id="{6956F305-5AB4-9511-EA10-A8CE6D2DF2E5}"/>
                </a:ext>
              </a:extLst>
            </p:cNvPr>
            <p:cNvSpPr/>
            <p:nvPr/>
          </p:nvSpPr>
          <p:spPr>
            <a:xfrm>
              <a:off x="4001298" y="2183541"/>
              <a:ext cx="2174045"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 único puesto de LAJ como director SCT</a:t>
              </a:r>
            </a:p>
          </p:txBody>
        </p:sp>
        <p:sp>
          <p:nvSpPr>
            <p:cNvPr id="73" name="Rectángulo 72">
              <a:extLst>
                <a:ext uri="{FF2B5EF4-FFF2-40B4-BE49-F238E27FC236}">
                  <a16:creationId xmlns:a16="http://schemas.microsoft.com/office/drawing/2014/main" xmlns="" id="{814E453B-FEF4-BBDA-D36E-991479010C08}"/>
                </a:ext>
              </a:extLst>
            </p:cNvPr>
            <p:cNvSpPr/>
            <p:nvPr/>
          </p:nvSpPr>
          <p:spPr>
            <a:xfrm>
              <a:off x="7716952" y="2183541"/>
              <a:ext cx="1958039"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creación de puestos singularizados.</a:t>
              </a:r>
            </a:p>
          </p:txBody>
        </p:sp>
        <p:sp>
          <p:nvSpPr>
            <p:cNvPr id="75" name="Rectangle 50">
              <a:extLst>
                <a:ext uri="{FF2B5EF4-FFF2-40B4-BE49-F238E27FC236}">
                  <a16:creationId xmlns:a16="http://schemas.microsoft.com/office/drawing/2014/main" xmlns="" id="{877F4326-19FC-A5A1-C8BA-9C6F2762C56C}"/>
                </a:ext>
              </a:extLst>
            </p:cNvPr>
            <p:cNvSpPr>
              <a:spLocks noChangeArrowheads="1"/>
            </p:cNvSpPr>
            <p:nvPr/>
          </p:nvSpPr>
          <p:spPr bwMode="auto">
            <a:xfrm>
              <a:off x="2113045" y="1944309"/>
              <a:ext cx="188825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CARACTERÍSTICAS</a:t>
              </a:r>
            </a:p>
          </p:txBody>
        </p:sp>
        <p:sp>
          <p:nvSpPr>
            <p:cNvPr id="76" name="Rectangle 50" descr="line">
              <a:extLst>
                <a:ext uri="{FF2B5EF4-FFF2-40B4-BE49-F238E27FC236}">
                  <a16:creationId xmlns:a16="http://schemas.microsoft.com/office/drawing/2014/main" xmlns="" id="{01200F16-F48C-03E5-5226-0AF4E432E673}"/>
                </a:ext>
              </a:extLst>
            </p:cNvPr>
            <p:cNvSpPr>
              <a:spLocks noChangeArrowheads="1"/>
            </p:cNvSpPr>
            <p:nvPr/>
          </p:nvSpPr>
          <p:spPr bwMode="auto">
            <a:xfrm>
              <a:off x="4009273" y="1944309"/>
              <a:ext cx="2164901"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CENTRO DE DESTINO</a:t>
              </a:r>
            </a:p>
          </p:txBody>
        </p:sp>
        <p:sp>
          <p:nvSpPr>
            <p:cNvPr id="77" name="Rectangle 50" descr="line">
              <a:extLst>
                <a:ext uri="{FF2B5EF4-FFF2-40B4-BE49-F238E27FC236}">
                  <a16:creationId xmlns:a16="http://schemas.microsoft.com/office/drawing/2014/main" xmlns="" id="{1B225491-153D-1577-BFBB-BD096C878117}"/>
                </a:ext>
              </a:extLst>
            </p:cNvPr>
            <p:cNvSpPr>
              <a:spLocks noChangeArrowheads="1"/>
            </p:cNvSpPr>
            <p:nvPr/>
          </p:nvSpPr>
          <p:spPr bwMode="auto">
            <a:xfrm>
              <a:off x="7712148" y="1944309"/>
              <a:ext cx="1962842"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PUESTOS SINGULARIZADOS</a:t>
              </a:r>
            </a:p>
          </p:txBody>
        </p:sp>
        <p:sp>
          <p:nvSpPr>
            <p:cNvPr id="26" name="Rectángulo 25">
              <a:extLst>
                <a:ext uri="{FF2B5EF4-FFF2-40B4-BE49-F238E27FC236}">
                  <a16:creationId xmlns:a16="http://schemas.microsoft.com/office/drawing/2014/main" xmlns="" id="{95FF8CF1-8D4B-0FAF-0F07-0F6AC4FDBECF}"/>
                </a:ext>
              </a:extLst>
            </p:cNvPr>
            <p:cNvSpPr/>
            <p:nvPr/>
          </p:nvSpPr>
          <p:spPr>
            <a:xfrm>
              <a:off x="6180758" y="2183541"/>
              <a:ext cx="1530780"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Una única plaza judicial.</a:t>
              </a:r>
            </a:p>
          </p:txBody>
        </p:sp>
        <p:sp>
          <p:nvSpPr>
            <p:cNvPr id="27" name="Rectangle 50">
              <a:extLst>
                <a:ext uri="{FF2B5EF4-FFF2-40B4-BE49-F238E27FC236}">
                  <a16:creationId xmlns:a16="http://schemas.microsoft.com/office/drawing/2014/main" xmlns="" id="{06D06596-2C2E-84EF-6993-346CD32ACFF3}"/>
                </a:ext>
              </a:extLst>
            </p:cNvPr>
            <p:cNvSpPr>
              <a:spLocks noChangeArrowheads="1"/>
            </p:cNvSpPr>
            <p:nvPr/>
          </p:nvSpPr>
          <p:spPr bwMode="auto">
            <a:xfrm>
              <a:off x="6180758" y="1944309"/>
              <a:ext cx="1530780"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DOTACIÓN PERSONAL</a:t>
              </a:r>
            </a:p>
          </p:txBody>
        </p:sp>
      </p:grpSp>
      <p:sp>
        <p:nvSpPr>
          <p:cNvPr id="39" name="Rectángulo 38">
            <a:extLst>
              <a:ext uri="{FF2B5EF4-FFF2-40B4-BE49-F238E27FC236}">
                <a16:creationId xmlns:a16="http://schemas.microsoft.com/office/drawing/2014/main" xmlns="" id="{8748A8C0-2A31-D91C-5954-41529A91E605}"/>
              </a:ext>
            </a:extLst>
          </p:cNvPr>
          <p:cNvSpPr/>
          <p:nvPr/>
        </p:nvSpPr>
        <p:spPr>
          <a:xfrm>
            <a:off x="383619" y="2923224"/>
            <a:ext cx="11119962" cy="2492990"/>
          </a:xfrm>
          <a:prstGeom prst="rect">
            <a:avLst/>
          </a:prstGeom>
        </p:spPr>
        <p:txBody>
          <a:bodyPr wrap="square">
            <a:spAutoFit/>
          </a:bodyPr>
          <a:lstStyle/>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Oficina Judicial Modelo A1 – a</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En base a la situación actual de Castropol:</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anualmente no superan en ningún caso los 8000,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1084 entre los años 2018 y 2024</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ejecuciones no superan las 800 registradas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124 anuales</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cuerpo de gestores y tramitadores procesales está formado por un </a:t>
            </a:r>
            <a:r>
              <a:rPr lang="es-ES" sz="1200" b="1">
                <a:latin typeface="Century Gothic" panose="020B0502020202020204" pitchFamily="34" charset="0"/>
                <a:ea typeface="Calibri" panose="020F0502020204030204" pitchFamily="34" charset="0"/>
                <a:cs typeface="Times New Roman" panose="02020603050405020304" pitchFamily="18" charset="0"/>
              </a:rPr>
              <a:t>total de 4 personas.</a:t>
            </a:r>
          </a:p>
          <a:p>
            <a:pPr marL="171450" indent="-171450" algn="just">
              <a:buFont typeface="Arial" panose="020B060402020202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endParaRPr lang="es-ES" sz="1200" b="1">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El modelo de referencia propuesto es el A1-a con un único SCT sin equipo de ejecución ante el bajo volumen de asuntos ingresados y ejecuciones registradas con una dotación de personal inferior a 30.</a:t>
            </a:r>
          </a:p>
          <a:p>
            <a:pPr algn="just">
              <a:defRPr/>
            </a:pPr>
            <a:endParaRPr lang="es-ES" sz="1200" b="1">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Registro Civil Modelo A2</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La dotación asignada a los puestos de la Oficina General del Registro Civil </a:t>
            </a:r>
            <a:r>
              <a:rPr lang="es-ES" sz="1200" b="1">
                <a:latin typeface="Century Gothic" panose="020B0502020202020204" pitchFamily="34" charset="0"/>
                <a:ea typeface="Calibri" panose="020F0502020204030204" pitchFamily="34" charset="0"/>
                <a:cs typeface="Times New Roman" panose="02020603050405020304" pitchFamily="18" charset="0"/>
              </a:rPr>
              <a:t>supera el 20 %</a:t>
            </a:r>
            <a:r>
              <a:rPr lang="es-ES" sz="1200">
                <a:latin typeface="Century Gothic" panose="020B0502020202020204" pitchFamily="34" charset="0"/>
                <a:ea typeface="Calibri" panose="020F0502020204030204" pitchFamily="34" charset="0"/>
                <a:cs typeface="Times New Roman" panose="02020603050405020304" pitchFamily="18" charset="0"/>
              </a:rPr>
              <a:t> de la dotación de la Oficina Judicial de Castropol. Por lo tanto, todos los puestos son </a:t>
            </a:r>
            <a:r>
              <a:rPr lang="es-ES" sz="1200" b="1">
                <a:latin typeface="Century Gothic" panose="020B0502020202020204" pitchFamily="34" charset="0"/>
                <a:ea typeface="Calibri" panose="020F0502020204030204" pitchFamily="34" charset="0"/>
                <a:cs typeface="Times New Roman" panose="02020603050405020304" pitchFamily="18" charset="0"/>
              </a:rPr>
              <a:t>compatibles</a:t>
            </a:r>
            <a:r>
              <a:rPr lang="es-ES" sz="1200">
                <a:latin typeface="Century Gothic" panose="020B0502020202020204" pitchFamily="34" charset="0"/>
                <a:ea typeface="Calibri" panose="020F0502020204030204" pitchFamily="34" charset="0"/>
                <a:cs typeface="Times New Roman" panose="02020603050405020304" pitchFamily="18" charset="0"/>
              </a:rPr>
              <a:t> </a:t>
            </a:r>
            <a:r>
              <a:rPr lang="es-ES" sz="1200" b="1">
                <a:latin typeface="Century Gothic" panose="020B0502020202020204" pitchFamily="34" charset="0"/>
                <a:ea typeface="Calibri" panose="020F0502020204030204" pitchFamily="34" charset="0"/>
                <a:cs typeface="Times New Roman" panose="02020603050405020304" pitchFamily="18" charset="0"/>
              </a:rPr>
              <a:t>con actividades de la Oficina Judicial</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43262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0EB8AC1-777F-637F-7689-2C9A94743654}"/>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xmlns="" id="{6117ED73-2BEC-0624-AAA3-97CA3864F92B}"/>
              </a:ext>
            </a:extLst>
          </p:cNvPr>
          <p:cNvSpPr txBox="1">
            <a:spLocks/>
          </p:cNvSpPr>
          <p:nvPr/>
        </p:nvSpPr>
        <p:spPr>
          <a:xfrm>
            <a:off x="326346" y="172919"/>
            <a:ext cx="11135345" cy="47070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2.3</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.4 Modelo</a:t>
            </a:r>
            <a:r>
              <a:rPr lang="es-ES" sz="2000">
                <a:solidFill>
                  <a:srgbClr val="1C3056"/>
                </a:solidFill>
                <a:latin typeface="Century Gothic" panose="020B0502020202020204" pitchFamily="34" charset="0"/>
              </a:rPr>
              <a:t> de referencia propuesto: </a:t>
            </a:r>
            <a:r>
              <a:rPr lang="es-ES" sz="2000" u="sng">
                <a:solidFill>
                  <a:srgbClr val="1C3056"/>
                </a:solidFill>
                <a:latin typeface="Century Gothic" panose="020B0502020202020204" pitchFamily="34" charset="0"/>
              </a:rPr>
              <a:t>Llanes</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06650C63-3C56-EE14-8778-D191B40E61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5AE24129-BA9D-F531-3B49-448BDC36DC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84441669-E09B-B3AD-B78F-FA73ACE44A48}"/>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22</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0" name="Rectángulo 9">
            <a:extLst>
              <a:ext uri="{FF2B5EF4-FFF2-40B4-BE49-F238E27FC236}">
                <a16:creationId xmlns:a16="http://schemas.microsoft.com/office/drawing/2014/main" xmlns="" id="{346530D5-F36A-68ED-AC69-8C3D501D15C0}"/>
              </a:ext>
            </a:extLst>
          </p:cNvPr>
          <p:cNvSpPr/>
          <p:nvPr/>
        </p:nvSpPr>
        <p:spPr>
          <a:xfrm>
            <a:off x="326344" y="860259"/>
            <a:ext cx="11135345"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En base a los modelos de referencia facilitado por el Ministerio de la Presidencia, Justicia y Relación con las Cortes y en base a los asuntos ingresados, ejecuciones registrados y dotación de personal se propone la adscripción a:</a:t>
            </a:r>
          </a:p>
        </p:txBody>
      </p:sp>
      <p:grpSp>
        <p:nvGrpSpPr>
          <p:cNvPr id="2" name="Grupo 1">
            <a:extLst>
              <a:ext uri="{FF2B5EF4-FFF2-40B4-BE49-F238E27FC236}">
                <a16:creationId xmlns:a16="http://schemas.microsoft.com/office/drawing/2014/main" xmlns="" id="{BCA40675-07F1-6E79-55F4-0D93A1BC61C8}"/>
              </a:ext>
            </a:extLst>
          </p:cNvPr>
          <p:cNvGrpSpPr/>
          <p:nvPr/>
        </p:nvGrpSpPr>
        <p:grpSpPr>
          <a:xfrm>
            <a:off x="969893" y="1604636"/>
            <a:ext cx="9848246" cy="1035876"/>
            <a:chOff x="2113044" y="1708340"/>
            <a:chExt cx="7561947" cy="1035876"/>
          </a:xfrm>
        </p:grpSpPr>
        <p:sp>
          <p:nvSpPr>
            <p:cNvPr id="69" name="Rectángulo 68">
              <a:extLst>
                <a:ext uri="{FF2B5EF4-FFF2-40B4-BE49-F238E27FC236}">
                  <a16:creationId xmlns:a16="http://schemas.microsoft.com/office/drawing/2014/main" xmlns="" id="{ED0302C7-EBB7-B755-69DE-795A8D04E0C8}"/>
                </a:ext>
              </a:extLst>
            </p:cNvPr>
            <p:cNvSpPr/>
            <p:nvPr/>
          </p:nvSpPr>
          <p:spPr>
            <a:xfrm>
              <a:off x="2113044" y="1708340"/>
              <a:ext cx="7561947" cy="2359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A1 - a</a:t>
              </a:r>
            </a:p>
          </p:txBody>
        </p:sp>
        <p:sp>
          <p:nvSpPr>
            <p:cNvPr id="71" name="Rectángulo 70">
              <a:extLst>
                <a:ext uri="{FF2B5EF4-FFF2-40B4-BE49-F238E27FC236}">
                  <a16:creationId xmlns:a16="http://schemas.microsoft.com/office/drawing/2014/main" xmlns="" id="{B1B77DD9-B121-6F6D-755A-6A67845ABADE}"/>
                </a:ext>
              </a:extLst>
            </p:cNvPr>
            <p:cNvSpPr/>
            <p:nvPr/>
          </p:nvSpPr>
          <p:spPr>
            <a:xfrm>
              <a:off x="2113045" y="2183541"/>
              <a:ext cx="188825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&lt; 800</a:t>
              </a:r>
            </a:p>
          </p:txBody>
        </p:sp>
        <p:sp>
          <p:nvSpPr>
            <p:cNvPr id="72" name="Rectángulo 71">
              <a:extLst>
                <a:ext uri="{FF2B5EF4-FFF2-40B4-BE49-F238E27FC236}">
                  <a16:creationId xmlns:a16="http://schemas.microsoft.com/office/drawing/2014/main" xmlns="" id="{8A653E52-E3A5-2794-5327-B3B774D54AB7}"/>
                </a:ext>
              </a:extLst>
            </p:cNvPr>
            <p:cNvSpPr/>
            <p:nvPr/>
          </p:nvSpPr>
          <p:spPr>
            <a:xfrm>
              <a:off x="4001298" y="2183541"/>
              <a:ext cx="2174045"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 único puesto de LAJ como director SCT</a:t>
              </a:r>
            </a:p>
          </p:txBody>
        </p:sp>
        <p:sp>
          <p:nvSpPr>
            <p:cNvPr id="73" name="Rectángulo 72">
              <a:extLst>
                <a:ext uri="{FF2B5EF4-FFF2-40B4-BE49-F238E27FC236}">
                  <a16:creationId xmlns:a16="http://schemas.microsoft.com/office/drawing/2014/main" xmlns="" id="{319DC45B-07E1-6684-A43A-455366F16738}"/>
                </a:ext>
              </a:extLst>
            </p:cNvPr>
            <p:cNvSpPr/>
            <p:nvPr/>
          </p:nvSpPr>
          <p:spPr>
            <a:xfrm>
              <a:off x="7716952" y="2183541"/>
              <a:ext cx="1958039"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creación de puestos singularizados.</a:t>
              </a:r>
            </a:p>
          </p:txBody>
        </p:sp>
        <p:sp>
          <p:nvSpPr>
            <p:cNvPr id="75" name="Rectangle 50">
              <a:extLst>
                <a:ext uri="{FF2B5EF4-FFF2-40B4-BE49-F238E27FC236}">
                  <a16:creationId xmlns:a16="http://schemas.microsoft.com/office/drawing/2014/main" xmlns="" id="{20475336-AC6F-BE58-A3AC-E5F010F4916D}"/>
                </a:ext>
              </a:extLst>
            </p:cNvPr>
            <p:cNvSpPr>
              <a:spLocks noChangeArrowheads="1"/>
            </p:cNvSpPr>
            <p:nvPr/>
          </p:nvSpPr>
          <p:spPr bwMode="auto">
            <a:xfrm>
              <a:off x="2113045" y="1944309"/>
              <a:ext cx="188825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CARACTERÍSTICAS</a:t>
              </a:r>
            </a:p>
          </p:txBody>
        </p:sp>
        <p:sp>
          <p:nvSpPr>
            <p:cNvPr id="76" name="Rectangle 50" descr="line">
              <a:extLst>
                <a:ext uri="{FF2B5EF4-FFF2-40B4-BE49-F238E27FC236}">
                  <a16:creationId xmlns:a16="http://schemas.microsoft.com/office/drawing/2014/main" xmlns="" id="{CF422ABB-4D65-767D-CDC5-1C410E3C213E}"/>
                </a:ext>
              </a:extLst>
            </p:cNvPr>
            <p:cNvSpPr>
              <a:spLocks noChangeArrowheads="1"/>
            </p:cNvSpPr>
            <p:nvPr/>
          </p:nvSpPr>
          <p:spPr bwMode="auto">
            <a:xfrm>
              <a:off x="4009273" y="1944309"/>
              <a:ext cx="2164901"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CENTRO DE DESTINO</a:t>
              </a:r>
            </a:p>
          </p:txBody>
        </p:sp>
        <p:sp>
          <p:nvSpPr>
            <p:cNvPr id="77" name="Rectangle 50" descr="line">
              <a:extLst>
                <a:ext uri="{FF2B5EF4-FFF2-40B4-BE49-F238E27FC236}">
                  <a16:creationId xmlns:a16="http://schemas.microsoft.com/office/drawing/2014/main" xmlns="" id="{9806936C-07B7-BDB7-8D01-77EF0816DACA}"/>
                </a:ext>
              </a:extLst>
            </p:cNvPr>
            <p:cNvSpPr>
              <a:spLocks noChangeArrowheads="1"/>
            </p:cNvSpPr>
            <p:nvPr/>
          </p:nvSpPr>
          <p:spPr bwMode="auto">
            <a:xfrm>
              <a:off x="7712148" y="1944309"/>
              <a:ext cx="1962842"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PUESTOS SINGULARIZADOS</a:t>
              </a:r>
            </a:p>
          </p:txBody>
        </p:sp>
        <p:sp>
          <p:nvSpPr>
            <p:cNvPr id="26" name="Rectángulo 25">
              <a:extLst>
                <a:ext uri="{FF2B5EF4-FFF2-40B4-BE49-F238E27FC236}">
                  <a16:creationId xmlns:a16="http://schemas.microsoft.com/office/drawing/2014/main" xmlns="" id="{1D7104C0-9AF2-B8C9-6E43-4B03137D9D4C}"/>
                </a:ext>
              </a:extLst>
            </p:cNvPr>
            <p:cNvSpPr/>
            <p:nvPr/>
          </p:nvSpPr>
          <p:spPr>
            <a:xfrm>
              <a:off x="6180758" y="2183541"/>
              <a:ext cx="1530780"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Una única plaza judicial.</a:t>
              </a:r>
            </a:p>
          </p:txBody>
        </p:sp>
        <p:sp>
          <p:nvSpPr>
            <p:cNvPr id="27" name="Rectangle 50">
              <a:extLst>
                <a:ext uri="{FF2B5EF4-FFF2-40B4-BE49-F238E27FC236}">
                  <a16:creationId xmlns:a16="http://schemas.microsoft.com/office/drawing/2014/main" xmlns="" id="{205C8BB7-0AEB-9A13-76A9-543F978FCCAC}"/>
                </a:ext>
              </a:extLst>
            </p:cNvPr>
            <p:cNvSpPr>
              <a:spLocks noChangeArrowheads="1"/>
            </p:cNvSpPr>
            <p:nvPr/>
          </p:nvSpPr>
          <p:spPr bwMode="auto">
            <a:xfrm>
              <a:off x="6180758" y="1944309"/>
              <a:ext cx="1530780"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DOTACIÓN PERSONAL</a:t>
              </a:r>
            </a:p>
          </p:txBody>
        </p:sp>
      </p:grpSp>
      <p:sp>
        <p:nvSpPr>
          <p:cNvPr id="39" name="Rectángulo 38">
            <a:extLst>
              <a:ext uri="{FF2B5EF4-FFF2-40B4-BE49-F238E27FC236}">
                <a16:creationId xmlns:a16="http://schemas.microsoft.com/office/drawing/2014/main" xmlns="" id="{44FF729E-3876-5358-4709-7D8D197AE5A7}"/>
              </a:ext>
            </a:extLst>
          </p:cNvPr>
          <p:cNvSpPr/>
          <p:nvPr/>
        </p:nvSpPr>
        <p:spPr>
          <a:xfrm>
            <a:off x="383619" y="2923224"/>
            <a:ext cx="11119962" cy="2492990"/>
          </a:xfrm>
          <a:prstGeom prst="rect">
            <a:avLst/>
          </a:prstGeom>
        </p:spPr>
        <p:txBody>
          <a:bodyPr wrap="square">
            <a:spAutoFit/>
          </a:bodyPr>
          <a:lstStyle/>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Oficina Judicial Modelo A1 – a</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En base a la situación actual de Llanes:</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anualmente no superan en ningún caso los 8000,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1691 entre los años 2018 y 2024</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ejecuciones no superan las 800 registradas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263 anuales</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cuerpo de gestores y tramitadores procesales está formado por un </a:t>
            </a:r>
            <a:r>
              <a:rPr lang="es-ES" sz="1200" b="1">
                <a:latin typeface="Century Gothic" panose="020B0502020202020204" pitchFamily="34" charset="0"/>
                <a:ea typeface="Calibri" panose="020F0502020204030204" pitchFamily="34" charset="0"/>
                <a:cs typeface="Times New Roman" panose="02020603050405020304" pitchFamily="18" charset="0"/>
              </a:rPr>
              <a:t>total de 7 personas.</a:t>
            </a:r>
          </a:p>
          <a:p>
            <a:pPr marL="171450" indent="-171450" algn="just">
              <a:buFont typeface="Arial" panose="020B060402020202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endParaRPr lang="es-ES" sz="1200" b="1">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El modelo de referencia propuesto es el A1-a con un único SCT sin equipo de ejecución ante el bajo volumen de asuntos ingresados y ejecuciones registradas con una dotación de personal inferior a 30.</a:t>
            </a:r>
          </a:p>
          <a:p>
            <a:pPr algn="just">
              <a:defRPr/>
            </a:pPr>
            <a:endParaRPr lang="es-ES" sz="1200" b="1">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Registro Civil Modelo A2</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La dotación asignada a los puestos de la Oficina General del Registro Civil </a:t>
            </a:r>
            <a:r>
              <a:rPr lang="es-ES" sz="1200" b="1">
                <a:latin typeface="Century Gothic" panose="020B0502020202020204" pitchFamily="34" charset="0"/>
                <a:ea typeface="Calibri" panose="020F0502020204030204" pitchFamily="34" charset="0"/>
                <a:cs typeface="Times New Roman" panose="02020603050405020304" pitchFamily="18" charset="0"/>
              </a:rPr>
              <a:t>supera el 20 %</a:t>
            </a:r>
            <a:r>
              <a:rPr lang="es-ES" sz="1200">
                <a:latin typeface="Century Gothic" panose="020B0502020202020204" pitchFamily="34" charset="0"/>
                <a:ea typeface="Calibri" panose="020F0502020204030204" pitchFamily="34" charset="0"/>
                <a:cs typeface="Times New Roman" panose="02020603050405020304" pitchFamily="18" charset="0"/>
              </a:rPr>
              <a:t> de la dotación de la Oficina Judicial de </a:t>
            </a:r>
            <a:r>
              <a:rPr lang="es-ES" sz="1200" err="1">
                <a:latin typeface="Century Gothic" panose="020B0502020202020204" pitchFamily="34" charset="0"/>
                <a:ea typeface="Calibri" panose="020F0502020204030204" pitchFamily="34" charset="0"/>
                <a:cs typeface="Times New Roman" panose="02020603050405020304" pitchFamily="18" charset="0"/>
              </a:rPr>
              <a:t>LLanes</a:t>
            </a:r>
            <a:r>
              <a:rPr lang="es-ES" sz="1200">
                <a:latin typeface="Century Gothic" panose="020B0502020202020204" pitchFamily="34" charset="0"/>
                <a:ea typeface="Calibri" panose="020F0502020204030204" pitchFamily="34" charset="0"/>
                <a:cs typeface="Times New Roman" panose="02020603050405020304" pitchFamily="18" charset="0"/>
              </a:rPr>
              <a:t>. Por lo tanto, todos los puestos son </a:t>
            </a:r>
            <a:r>
              <a:rPr lang="es-ES" sz="1200" b="1">
                <a:latin typeface="Century Gothic" panose="020B0502020202020204" pitchFamily="34" charset="0"/>
                <a:ea typeface="Calibri" panose="020F0502020204030204" pitchFamily="34" charset="0"/>
                <a:cs typeface="Times New Roman" panose="02020603050405020304" pitchFamily="18" charset="0"/>
              </a:rPr>
              <a:t>compatibles</a:t>
            </a:r>
            <a:r>
              <a:rPr lang="es-ES" sz="1200">
                <a:latin typeface="Century Gothic" panose="020B0502020202020204" pitchFamily="34" charset="0"/>
                <a:ea typeface="Calibri" panose="020F0502020204030204" pitchFamily="34" charset="0"/>
                <a:cs typeface="Times New Roman" panose="02020603050405020304" pitchFamily="18" charset="0"/>
              </a:rPr>
              <a:t> </a:t>
            </a:r>
            <a:r>
              <a:rPr lang="es-ES" sz="1200" b="1">
                <a:latin typeface="Century Gothic" panose="020B0502020202020204" pitchFamily="34" charset="0"/>
                <a:ea typeface="Calibri" panose="020F0502020204030204" pitchFamily="34" charset="0"/>
                <a:cs typeface="Times New Roman" panose="02020603050405020304" pitchFamily="18" charset="0"/>
              </a:rPr>
              <a:t>con actividades de la Oficina Judicial</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34494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D695F5C-E997-528D-D5BC-99BC894A8121}"/>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xmlns="" id="{2AA4F16A-DD71-A3A9-A4F6-A778C124CB74}"/>
              </a:ext>
            </a:extLst>
          </p:cNvPr>
          <p:cNvSpPr txBox="1">
            <a:spLocks/>
          </p:cNvSpPr>
          <p:nvPr/>
        </p:nvSpPr>
        <p:spPr>
          <a:xfrm>
            <a:off x="326346" y="172919"/>
            <a:ext cx="11135345" cy="47070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2.3</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.5 Modelo</a:t>
            </a:r>
            <a:r>
              <a:rPr lang="es-ES" sz="2000">
                <a:solidFill>
                  <a:srgbClr val="1C3056"/>
                </a:solidFill>
                <a:latin typeface="Century Gothic" panose="020B0502020202020204" pitchFamily="34" charset="0"/>
              </a:rPr>
              <a:t> de referencia propuesto: </a:t>
            </a:r>
            <a:r>
              <a:rPr lang="es-ES" sz="2000" u="sng">
                <a:solidFill>
                  <a:srgbClr val="1C3056"/>
                </a:solidFill>
                <a:latin typeface="Century Gothic" panose="020B0502020202020204" pitchFamily="34" charset="0"/>
              </a:rPr>
              <a:t>Piloña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259949EE-1EE4-2D68-A78D-ED9A783B04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8EBF37B9-D4EA-FC81-C6BA-19440DB64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A49AA6CC-ACB0-1E8E-9519-26673E21B9F1}"/>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23</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0" name="Rectángulo 9">
            <a:extLst>
              <a:ext uri="{FF2B5EF4-FFF2-40B4-BE49-F238E27FC236}">
                <a16:creationId xmlns:a16="http://schemas.microsoft.com/office/drawing/2014/main" xmlns="" id="{26A4354B-B2B8-C95D-C599-6CF5533D84A4}"/>
              </a:ext>
            </a:extLst>
          </p:cNvPr>
          <p:cNvSpPr/>
          <p:nvPr/>
        </p:nvSpPr>
        <p:spPr>
          <a:xfrm>
            <a:off x="326344" y="860259"/>
            <a:ext cx="11135345"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En base a los modelos de referencia facilitado por el Ministerio de la Presidencia, Justicia y Relación con las Cortes y en base a los asuntos ingresados, ejecuciones registrados y dotación de personal se propone la adscripción a:</a:t>
            </a:r>
          </a:p>
        </p:txBody>
      </p:sp>
      <p:grpSp>
        <p:nvGrpSpPr>
          <p:cNvPr id="2" name="Grupo 1">
            <a:extLst>
              <a:ext uri="{FF2B5EF4-FFF2-40B4-BE49-F238E27FC236}">
                <a16:creationId xmlns:a16="http://schemas.microsoft.com/office/drawing/2014/main" xmlns="" id="{317B7419-78DC-51B8-B052-8F1BB5AE6E3E}"/>
              </a:ext>
            </a:extLst>
          </p:cNvPr>
          <p:cNvGrpSpPr/>
          <p:nvPr/>
        </p:nvGrpSpPr>
        <p:grpSpPr>
          <a:xfrm>
            <a:off x="969893" y="1604636"/>
            <a:ext cx="9848246" cy="1035876"/>
            <a:chOff x="2113044" y="1708340"/>
            <a:chExt cx="7561947" cy="1035876"/>
          </a:xfrm>
        </p:grpSpPr>
        <p:sp>
          <p:nvSpPr>
            <p:cNvPr id="69" name="Rectángulo 68">
              <a:extLst>
                <a:ext uri="{FF2B5EF4-FFF2-40B4-BE49-F238E27FC236}">
                  <a16:creationId xmlns:a16="http://schemas.microsoft.com/office/drawing/2014/main" xmlns="" id="{07C6B000-2FD6-3F9D-7DAB-ADAD9B2F9499}"/>
                </a:ext>
              </a:extLst>
            </p:cNvPr>
            <p:cNvSpPr/>
            <p:nvPr/>
          </p:nvSpPr>
          <p:spPr>
            <a:xfrm>
              <a:off x="2113044" y="1708340"/>
              <a:ext cx="7561947" cy="2359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A1 - a</a:t>
              </a:r>
            </a:p>
          </p:txBody>
        </p:sp>
        <p:sp>
          <p:nvSpPr>
            <p:cNvPr id="71" name="Rectángulo 70">
              <a:extLst>
                <a:ext uri="{FF2B5EF4-FFF2-40B4-BE49-F238E27FC236}">
                  <a16:creationId xmlns:a16="http://schemas.microsoft.com/office/drawing/2014/main" xmlns="" id="{78AD8ABA-400F-7900-FA94-67B38D1C87CD}"/>
                </a:ext>
              </a:extLst>
            </p:cNvPr>
            <p:cNvSpPr/>
            <p:nvPr/>
          </p:nvSpPr>
          <p:spPr>
            <a:xfrm>
              <a:off x="2113045" y="2183541"/>
              <a:ext cx="188825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&lt; 800</a:t>
              </a:r>
            </a:p>
          </p:txBody>
        </p:sp>
        <p:sp>
          <p:nvSpPr>
            <p:cNvPr id="72" name="Rectángulo 71">
              <a:extLst>
                <a:ext uri="{FF2B5EF4-FFF2-40B4-BE49-F238E27FC236}">
                  <a16:creationId xmlns:a16="http://schemas.microsoft.com/office/drawing/2014/main" xmlns="" id="{F498B3C9-33F8-F5B5-F13C-013970B5120C}"/>
                </a:ext>
              </a:extLst>
            </p:cNvPr>
            <p:cNvSpPr/>
            <p:nvPr/>
          </p:nvSpPr>
          <p:spPr>
            <a:xfrm>
              <a:off x="4001298" y="2183541"/>
              <a:ext cx="2174045"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 único puesto de LAJ como director SCT</a:t>
              </a:r>
            </a:p>
          </p:txBody>
        </p:sp>
        <p:sp>
          <p:nvSpPr>
            <p:cNvPr id="73" name="Rectángulo 72">
              <a:extLst>
                <a:ext uri="{FF2B5EF4-FFF2-40B4-BE49-F238E27FC236}">
                  <a16:creationId xmlns:a16="http://schemas.microsoft.com/office/drawing/2014/main" xmlns="" id="{73FC7298-8D06-CD13-26FC-451CCB4E6177}"/>
                </a:ext>
              </a:extLst>
            </p:cNvPr>
            <p:cNvSpPr/>
            <p:nvPr/>
          </p:nvSpPr>
          <p:spPr>
            <a:xfrm>
              <a:off x="7716952" y="2183541"/>
              <a:ext cx="1958039"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creación de puestos singularizados.</a:t>
              </a:r>
            </a:p>
          </p:txBody>
        </p:sp>
        <p:sp>
          <p:nvSpPr>
            <p:cNvPr id="75" name="Rectangle 50">
              <a:extLst>
                <a:ext uri="{FF2B5EF4-FFF2-40B4-BE49-F238E27FC236}">
                  <a16:creationId xmlns:a16="http://schemas.microsoft.com/office/drawing/2014/main" xmlns="" id="{E907DF1F-0F65-2210-16B6-9DFA4C057C77}"/>
                </a:ext>
              </a:extLst>
            </p:cNvPr>
            <p:cNvSpPr>
              <a:spLocks noChangeArrowheads="1"/>
            </p:cNvSpPr>
            <p:nvPr/>
          </p:nvSpPr>
          <p:spPr bwMode="auto">
            <a:xfrm>
              <a:off x="2113045" y="1944309"/>
              <a:ext cx="188825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CARACTERÍSTICAS</a:t>
              </a:r>
            </a:p>
          </p:txBody>
        </p:sp>
        <p:sp>
          <p:nvSpPr>
            <p:cNvPr id="76" name="Rectangle 50" descr="line">
              <a:extLst>
                <a:ext uri="{FF2B5EF4-FFF2-40B4-BE49-F238E27FC236}">
                  <a16:creationId xmlns:a16="http://schemas.microsoft.com/office/drawing/2014/main" xmlns="" id="{A7D50274-E33D-A129-7486-FDF45A69BAB3}"/>
                </a:ext>
              </a:extLst>
            </p:cNvPr>
            <p:cNvSpPr>
              <a:spLocks noChangeArrowheads="1"/>
            </p:cNvSpPr>
            <p:nvPr/>
          </p:nvSpPr>
          <p:spPr bwMode="auto">
            <a:xfrm>
              <a:off x="4009273" y="1944309"/>
              <a:ext cx="2164901"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CENTRO DE DESTINO</a:t>
              </a:r>
            </a:p>
          </p:txBody>
        </p:sp>
        <p:sp>
          <p:nvSpPr>
            <p:cNvPr id="77" name="Rectangle 50" descr="line">
              <a:extLst>
                <a:ext uri="{FF2B5EF4-FFF2-40B4-BE49-F238E27FC236}">
                  <a16:creationId xmlns:a16="http://schemas.microsoft.com/office/drawing/2014/main" xmlns="" id="{4EB32FCF-156E-8706-3C62-14684A02A615}"/>
                </a:ext>
              </a:extLst>
            </p:cNvPr>
            <p:cNvSpPr>
              <a:spLocks noChangeArrowheads="1"/>
            </p:cNvSpPr>
            <p:nvPr/>
          </p:nvSpPr>
          <p:spPr bwMode="auto">
            <a:xfrm>
              <a:off x="7712148" y="1944309"/>
              <a:ext cx="1962842"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PUESTOS SINGULARIZADOS</a:t>
              </a:r>
            </a:p>
          </p:txBody>
        </p:sp>
        <p:sp>
          <p:nvSpPr>
            <p:cNvPr id="26" name="Rectángulo 25">
              <a:extLst>
                <a:ext uri="{FF2B5EF4-FFF2-40B4-BE49-F238E27FC236}">
                  <a16:creationId xmlns:a16="http://schemas.microsoft.com/office/drawing/2014/main" xmlns="" id="{2F4EC19E-85A1-D954-BB8A-47363764E348}"/>
                </a:ext>
              </a:extLst>
            </p:cNvPr>
            <p:cNvSpPr/>
            <p:nvPr/>
          </p:nvSpPr>
          <p:spPr>
            <a:xfrm>
              <a:off x="6180758" y="2183541"/>
              <a:ext cx="1530780"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Una única plaza judicial.</a:t>
              </a:r>
            </a:p>
          </p:txBody>
        </p:sp>
        <p:sp>
          <p:nvSpPr>
            <p:cNvPr id="27" name="Rectangle 50">
              <a:extLst>
                <a:ext uri="{FF2B5EF4-FFF2-40B4-BE49-F238E27FC236}">
                  <a16:creationId xmlns:a16="http://schemas.microsoft.com/office/drawing/2014/main" xmlns="" id="{CF97053F-88EE-DD0D-FDFD-268428004D51}"/>
                </a:ext>
              </a:extLst>
            </p:cNvPr>
            <p:cNvSpPr>
              <a:spLocks noChangeArrowheads="1"/>
            </p:cNvSpPr>
            <p:nvPr/>
          </p:nvSpPr>
          <p:spPr bwMode="auto">
            <a:xfrm>
              <a:off x="6180758" y="1944309"/>
              <a:ext cx="1530780"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DOTACIÓN PERSONAL</a:t>
              </a:r>
            </a:p>
          </p:txBody>
        </p:sp>
      </p:grpSp>
      <p:sp>
        <p:nvSpPr>
          <p:cNvPr id="39" name="Rectángulo 38">
            <a:extLst>
              <a:ext uri="{FF2B5EF4-FFF2-40B4-BE49-F238E27FC236}">
                <a16:creationId xmlns:a16="http://schemas.microsoft.com/office/drawing/2014/main" xmlns="" id="{A15057E4-65C1-C5FE-40B6-EDF2AEC0C184}"/>
              </a:ext>
            </a:extLst>
          </p:cNvPr>
          <p:cNvSpPr/>
          <p:nvPr/>
        </p:nvSpPr>
        <p:spPr>
          <a:xfrm>
            <a:off x="383619" y="2923224"/>
            <a:ext cx="11119962" cy="2308324"/>
          </a:xfrm>
          <a:prstGeom prst="rect">
            <a:avLst/>
          </a:prstGeom>
        </p:spPr>
        <p:txBody>
          <a:bodyPr wrap="square">
            <a:spAutoFit/>
          </a:bodyPr>
          <a:lstStyle/>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Oficina Judicial Modelo A1 – a</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En base a la situación actual de Piloña:</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anualmente no superan en ningún caso los 8000,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951 entre los años 2018 y 2024</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ejecuciones no superan las 800 registradas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131 anuales</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cuerpo de gestores y tramitadores procesales está formado por un </a:t>
            </a:r>
            <a:r>
              <a:rPr lang="es-ES" sz="1200" b="1">
                <a:latin typeface="Century Gothic" panose="020B0502020202020204" pitchFamily="34" charset="0"/>
                <a:ea typeface="Calibri" panose="020F0502020204030204" pitchFamily="34" charset="0"/>
                <a:cs typeface="Times New Roman" panose="02020603050405020304" pitchFamily="18" charset="0"/>
              </a:rPr>
              <a:t>total de 4 personas.</a:t>
            </a:r>
          </a:p>
          <a:p>
            <a:pPr marL="171450" indent="-171450" algn="just">
              <a:buFont typeface="Arial" panose="020B060402020202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El modelo de referencia propuesto es el A1-a con un único SCT sin equipo de ejecución ante el bajo volumen de asuntos ingresados y ejecuciones registradas con una dotación de personal inferior a 30.</a:t>
            </a:r>
          </a:p>
          <a:p>
            <a:pPr algn="just">
              <a:defRPr/>
            </a:pPr>
            <a:endParaRPr lang="es-ES" sz="1200" b="1">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Registro Civil Modelo A2</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La dotación asignada a los puestos de la Oficina General del Registro Civil </a:t>
            </a:r>
            <a:r>
              <a:rPr lang="es-ES" sz="1200" b="1">
                <a:latin typeface="Century Gothic" panose="020B0502020202020204" pitchFamily="34" charset="0"/>
                <a:ea typeface="Calibri" panose="020F0502020204030204" pitchFamily="34" charset="0"/>
                <a:cs typeface="Times New Roman" panose="02020603050405020304" pitchFamily="18" charset="0"/>
              </a:rPr>
              <a:t>supera el 20 %</a:t>
            </a:r>
            <a:r>
              <a:rPr lang="es-ES" sz="1200">
                <a:latin typeface="Century Gothic" panose="020B0502020202020204" pitchFamily="34" charset="0"/>
                <a:ea typeface="Calibri" panose="020F0502020204030204" pitchFamily="34" charset="0"/>
                <a:cs typeface="Times New Roman" panose="02020603050405020304" pitchFamily="18" charset="0"/>
              </a:rPr>
              <a:t> de la dotación de la Oficina Judicial de Piloña. Por lo tanto, todos los puestos son </a:t>
            </a:r>
            <a:r>
              <a:rPr lang="es-ES" sz="1200" b="1">
                <a:latin typeface="Century Gothic" panose="020B0502020202020204" pitchFamily="34" charset="0"/>
                <a:ea typeface="Calibri" panose="020F0502020204030204" pitchFamily="34" charset="0"/>
                <a:cs typeface="Times New Roman" panose="02020603050405020304" pitchFamily="18" charset="0"/>
              </a:rPr>
              <a:t>compatibles</a:t>
            </a:r>
            <a:r>
              <a:rPr lang="es-ES" sz="1200">
                <a:latin typeface="Century Gothic" panose="020B0502020202020204" pitchFamily="34" charset="0"/>
                <a:ea typeface="Calibri" panose="020F0502020204030204" pitchFamily="34" charset="0"/>
                <a:cs typeface="Times New Roman" panose="02020603050405020304" pitchFamily="18" charset="0"/>
              </a:rPr>
              <a:t> </a:t>
            </a:r>
            <a:r>
              <a:rPr lang="es-ES" sz="1200" b="1">
                <a:latin typeface="Century Gothic" panose="020B0502020202020204" pitchFamily="34" charset="0"/>
                <a:ea typeface="Calibri" panose="020F0502020204030204" pitchFamily="34" charset="0"/>
                <a:cs typeface="Times New Roman" panose="02020603050405020304" pitchFamily="18" charset="0"/>
              </a:rPr>
              <a:t>con actividades de la Oficina Judicial</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65561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F405A7C-0466-8AA8-9261-AD9AF7E18090}"/>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xmlns="" id="{E4F99723-8378-76A3-26FE-EA72DF561BF6}"/>
              </a:ext>
            </a:extLst>
          </p:cNvPr>
          <p:cNvSpPr txBox="1">
            <a:spLocks/>
          </p:cNvSpPr>
          <p:nvPr/>
        </p:nvSpPr>
        <p:spPr>
          <a:xfrm>
            <a:off x="326346" y="172919"/>
            <a:ext cx="11135345" cy="47070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2.3</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.6 Modelo</a:t>
            </a:r>
            <a:r>
              <a:rPr lang="es-ES" sz="2000">
                <a:solidFill>
                  <a:srgbClr val="1C3056"/>
                </a:solidFill>
                <a:latin typeface="Century Gothic" panose="020B0502020202020204" pitchFamily="34" charset="0"/>
              </a:rPr>
              <a:t> de referencia propuesto: </a:t>
            </a:r>
            <a:r>
              <a:rPr lang="es-ES" sz="2000" u="sng">
                <a:solidFill>
                  <a:srgbClr val="1C3056"/>
                </a:solidFill>
                <a:latin typeface="Century Gothic" panose="020B0502020202020204" pitchFamily="34" charset="0"/>
              </a:rPr>
              <a:t>Pravia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0ADE4258-573A-6242-A377-1BA53C243F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68F806CC-3A02-EA6A-16E6-663500720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34EF1402-4847-6A27-1E13-1093735A99E4}"/>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24</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0" name="Rectángulo 9">
            <a:extLst>
              <a:ext uri="{FF2B5EF4-FFF2-40B4-BE49-F238E27FC236}">
                <a16:creationId xmlns:a16="http://schemas.microsoft.com/office/drawing/2014/main" xmlns="" id="{8759673D-EDCB-2ABD-E0C5-B779FF19ACAB}"/>
              </a:ext>
            </a:extLst>
          </p:cNvPr>
          <p:cNvSpPr/>
          <p:nvPr/>
        </p:nvSpPr>
        <p:spPr>
          <a:xfrm>
            <a:off x="326344" y="860259"/>
            <a:ext cx="11135345"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En base a los modelos de referencia facilitado por el Ministerio de la Presidencia, Justicia y Relación con las Cortes y en base a los asuntos ingresados, ejecuciones registrados y dotación de personal se propone la adscripción a:</a:t>
            </a:r>
          </a:p>
        </p:txBody>
      </p:sp>
      <p:grpSp>
        <p:nvGrpSpPr>
          <p:cNvPr id="2" name="Grupo 1">
            <a:extLst>
              <a:ext uri="{FF2B5EF4-FFF2-40B4-BE49-F238E27FC236}">
                <a16:creationId xmlns:a16="http://schemas.microsoft.com/office/drawing/2014/main" xmlns="" id="{3FFD0988-4A4B-C24C-2FF5-4E61EFCCF933}"/>
              </a:ext>
            </a:extLst>
          </p:cNvPr>
          <p:cNvGrpSpPr/>
          <p:nvPr/>
        </p:nvGrpSpPr>
        <p:grpSpPr>
          <a:xfrm>
            <a:off x="969893" y="1604636"/>
            <a:ext cx="9848246" cy="1035876"/>
            <a:chOff x="2113044" y="1708340"/>
            <a:chExt cx="7561947" cy="1035876"/>
          </a:xfrm>
        </p:grpSpPr>
        <p:sp>
          <p:nvSpPr>
            <p:cNvPr id="69" name="Rectángulo 68">
              <a:extLst>
                <a:ext uri="{FF2B5EF4-FFF2-40B4-BE49-F238E27FC236}">
                  <a16:creationId xmlns:a16="http://schemas.microsoft.com/office/drawing/2014/main" xmlns="" id="{3A0E69FE-560E-E431-0A1A-F4CB1122F257}"/>
                </a:ext>
              </a:extLst>
            </p:cNvPr>
            <p:cNvSpPr/>
            <p:nvPr/>
          </p:nvSpPr>
          <p:spPr>
            <a:xfrm>
              <a:off x="2113044" y="1708340"/>
              <a:ext cx="7561947" cy="2359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A1 - a</a:t>
              </a:r>
            </a:p>
          </p:txBody>
        </p:sp>
        <p:sp>
          <p:nvSpPr>
            <p:cNvPr id="71" name="Rectángulo 70">
              <a:extLst>
                <a:ext uri="{FF2B5EF4-FFF2-40B4-BE49-F238E27FC236}">
                  <a16:creationId xmlns:a16="http://schemas.microsoft.com/office/drawing/2014/main" xmlns="" id="{5D908721-5C56-69DD-589F-D8E5096FED57}"/>
                </a:ext>
              </a:extLst>
            </p:cNvPr>
            <p:cNvSpPr/>
            <p:nvPr/>
          </p:nvSpPr>
          <p:spPr>
            <a:xfrm>
              <a:off x="2113045" y="2183541"/>
              <a:ext cx="188825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&lt; 800</a:t>
              </a:r>
            </a:p>
          </p:txBody>
        </p:sp>
        <p:sp>
          <p:nvSpPr>
            <p:cNvPr id="72" name="Rectángulo 71">
              <a:extLst>
                <a:ext uri="{FF2B5EF4-FFF2-40B4-BE49-F238E27FC236}">
                  <a16:creationId xmlns:a16="http://schemas.microsoft.com/office/drawing/2014/main" xmlns="" id="{498A0C5C-01DA-9EB5-4D45-79D43FD405CE}"/>
                </a:ext>
              </a:extLst>
            </p:cNvPr>
            <p:cNvSpPr/>
            <p:nvPr/>
          </p:nvSpPr>
          <p:spPr>
            <a:xfrm>
              <a:off x="4001298" y="2183541"/>
              <a:ext cx="2174045"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 único puesto de LAJ como director SCT</a:t>
              </a:r>
            </a:p>
          </p:txBody>
        </p:sp>
        <p:sp>
          <p:nvSpPr>
            <p:cNvPr id="73" name="Rectángulo 72">
              <a:extLst>
                <a:ext uri="{FF2B5EF4-FFF2-40B4-BE49-F238E27FC236}">
                  <a16:creationId xmlns:a16="http://schemas.microsoft.com/office/drawing/2014/main" xmlns="" id="{C795FDC1-9C5C-2B4D-8022-8BE71D8BC6D2}"/>
                </a:ext>
              </a:extLst>
            </p:cNvPr>
            <p:cNvSpPr/>
            <p:nvPr/>
          </p:nvSpPr>
          <p:spPr>
            <a:xfrm>
              <a:off x="7716952" y="2183541"/>
              <a:ext cx="1958039"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creación de puestos singularizados.</a:t>
              </a:r>
            </a:p>
          </p:txBody>
        </p:sp>
        <p:sp>
          <p:nvSpPr>
            <p:cNvPr id="75" name="Rectangle 50">
              <a:extLst>
                <a:ext uri="{FF2B5EF4-FFF2-40B4-BE49-F238E27FC236}">
                  <a16:creationId xmlns:a16="http://schemas.microsoft.com/office/drawing/2014/main" xmlns="" id="{EAEAC4DA-125B-F8C8-74FD-0C0A55F72FB9}"/>
                </a:ext>
              </a:extLst>
            </p:cNvPr>
            <p:cNvSpPr>
              <a:spLocks noChangeArrowheads="1"/>
            </p:cNvSpPr>
            <p:nvPr/>
          </p:nvSpPr>
          <p:spPr bwMode="auto">
            <a:xfrm>
              <a:off x="2113045" y="1944309"/>
              <a:ext cx="188825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CARACTERÍSTICAS</a:t>
              </a:r>
            </a:p>
          </p:txBody>
        </p:sp>
        <p:sp>
          <p:nvSpPr>
            <p:cNvPr id="76" name="Rectangle 50" descr="line">
              <a:extLst>
                <a:ext uri="{FF2B5EF4-FFF2-40B4-BE49-F238E27FC236}">
                  <a16:creationId xmlns:a16="http://schemas.microsoft.com/office/drawing/2014/main" xmlns="" id="{32B53F6F-6419-2B84-967F-A64204861ECB}"/>
                </a:ext>
              </a:extLst>
            </p:cNvPr>
            <p:cNvSpPr>
              <a:spLocks noChangeArrowheads="1"/>
            </p:cNvSpPr>
            <p:nvPr/>
          </p:nvSpPr>
          <p:spPr bwMode="auto">
            <a:xfrm>
              <a:off x="4009273" y="1944309"/>
              <a:ext cx="2164901"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CENTRO DE DESTINO</a:t>
              </a:r>
            </a:p>
          </p:txBody>
        </p:sp>
        <p:sp>
          <p:nvSpPr>
            <p:cNvPr id="77" name="Rectangle 50" descr="line">
              <a:extLst>
                <a:ext uri="{FF2B5EF4-FFF2-40B4-BE49-F238E27FC236}">
                  <a16:creationId xmlns:a16="http://schemas.microsoft.com/office/drawing/2014/main" xmlns="" id="{F6C95F57-34EC-6BA7-8144-49B3BA48573E}"/>
                </a:ext>
              </a:extLst>
            </p:cNvPr>
            <p:cNvSpPr>
              <a:spLocks noChangeArrowheads="1"/>
            </p:cNvSpPr>
            <p:nvPr/>
          </p:nvSpPr>
          <p:spPr bwMode="auto">
            <a:xfrm>
              <a:off x="7712148" y="1944309"/>
              <a:ext cx="1962842"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PUESTOS SINGULARIZADOS</a:t>
              </a:r>
            </a:p>
          </p:txBody>
        </p:sp>
        <p:sp>
          <p:nvSpPr>
            <p:cNvPr id="26" name="Rectángulo 25">
              <a:extLst>
                <a:ext uri="{FF2B5EF4-FFF2-40B4-BE49-F238E27FC236}">
                  <a16:creationId xmlns:a16="http://schemas.microsoft.com/office/drawing/2014/main" xmlns="" id="{B35BC6C0-5153-5050-9963-B2EDCD611690}"/>
                </a:ext>
              </a:extLst>
            </p:cNvPr>
            <p:cNvSpPr/>
            <p:nvPr/>
          </p:nvSpPr>
          <p:spPr>
            <a:xfrm>
              <a:off x="6180758" y="2183541"/>
              <a:ext cx="1530780"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Una única plaza judicial.</a:t>
              </a:r>
            </a:p>
          </p:txBody>
        </p:sp>
        <p:sp>
          <p:nvSpPr>
            <p:cNvPr id="27" name="Rectangle 50">
              <a:extLst>
                <a:ext uri="{FF2B5EF4-FFF2-40B4-BE49-F238E27FC236}">
                  <a16:creationId xmlns:a16="http://schemas.microsoft.com/office/drawing/2014/main" xmlns="" id="{951CE72E-A176-B1F3-F941-6712B5E8C74C}"/>
                </a:ext>
              </a:extLst>
            </p:cNvPr>
            <p:cNvSpPr>
              <a:spLocks noChangeArrowheads="1"/>
            </p:cNvSpPr>
            <p:nvPr/>
          </p:nvSpPr>
          <p:spPr bwMode="auto">
            <a:xfrm>
              <a:off x="6180758" y="1944309"/>
              <a:ext cx="1530780"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DOTACIÓN PERSONAL</a:t>
              </a:r>
            </a:p>
          </p:txBody>
        </p:sp>
      </p:grpSp>
      <p:sp>
        <p:nvSpPr>
          <p:cNvPr id="39" name="Rectángulo 38">
            <a:extLst>
              <a:ext uri="{FF2B5EF4-FFF2-40B4-BE49-F238E27FC236}">
                <a16:creationId xmlns:a16="http://schemas.microsoft.com/office/drawing/2014/main" xmlns="" id="{A5537461-5ADB-B402-C1A0-A1B108932FDA}"/>
              </a:ext>
            </a:extLst>
          </p:cNvPr>
          <p:cNvSpPr/>
          <p:nvPr/>
        </p:nvSpPr>
        <p:spPr>
          <a:xfrm>
            <a:off x="383619" y="2923224"/>
            <a:ext cx="11119962" cy="2492990"/>
          </a:xfrm>
          <a:prstGeom prst="rect">
            <a:avLst/>
          </a:prstGeom>
        </p:spPr>
        <p:txBody>
          <a:bodyPr wrap="square">
            <a:spAutoFit/>
          </a:bodyPr>
          <a:lstStyle/>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Oficina Judicial Modelo A1 – a</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En base a la situación actual de Pravia:</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anualmente no superan en ningún caso los 8000,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1634 entre los años 2018 y 2024</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ejecuciones no superan las 800 registradas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253 anuales</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cuerpo de gestores y tramitadores procesales está formado por un </a:t>
            </a:r>
            <a:r>
              <a:rPr lang="es-ES" sz="1200" b="1">
                <a:latin typeface="Century Gothic" panose="020B0502020202020204" pitchFamily="34" charset="0"/>
                <a:ea typeface="Calibri" panose="020F0502020204030204" pitchFamily="34" charset="0"/>
                <a:cs typeface="Times New Roman" panose="02020603050405020304" pitchFamily="18" charset="0"/>
              </a:rPr>
              <a:t>total de 6 personas.</a:t>
            </a:r>
          </a:p>
          <a:p>
            <a:pPr marL="171450" indent="-171450" algn="just">
              <a:buFont typeface="Arial" panose="020B060402020202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endParaRPr lang="es-ES" sz="1200" b="1">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El modelo de referencia propuesto es el A1-a con un único SCT sin equipo de ejecución ante el bajo volumen de asuntos ingresados y ejecuciones registradas con una dotación de personal inferior a 30.</a:t>
            </a:r>
          </a:p>
          <a:p>
            <a:pPr algn="just">
              <a:defRPr/>
            </a:pPr>
            <a:endParaRPr lang="es-ES" sz="1200" b="1">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Registro Civil Modelo A2</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La dotación asignada a los puestos de la Oficina General del Registro Civil </a:t>
            </a:r>
            <a:r>
              <a:rPr lang="es-ES" sz="1200" b="1">
                <a:latin typeface="Century Gothic" panose="020B0502020202020204" pitchFamily="34" charset="0"/>
                <a:ea typeface="Calibri" panose="020F0502020204030204" pitchFamily="34" charset="0"/>
                <a:cs typeface="Times New Roman" panose="02020603050405020304" pitchFamily="18" charset="0"/>
              </a:rPr>
              <a:t>supera el 20 %</a:t>
            </a:r>
            <a:r>
              <a:rPr lang="es-ES" sz="1200">
                <a:latin typeface="Century Gothic" panose="020B0502020202020204" pitchFamily="34" charset="0"/>
                <a:ea typeface="Calibri" panose="020F0502020204030204" pitchFamily="34" charset="0"/>
                <a:cs typeface="Times New Roman" panose="02020603050405020304" pitchFamily="18" charset="0"/>
              </a:rPr>
              <a:t> de la dotación de la Oficina Judicial de Pravia. Por lo tanto, todos los puestos son </a:t>
            </a:r>
            <a:r>
              <a:rPr lang="es-ES" sz="1200" b="1">
                <a:latin typeface="Century Gothic" panose="020B0502020202020204" pitchFamily="34" charset="0"/>
                <a:ea typeface="Calibri" panose="020F0502020204030204" pitchFamily="34" charset="0"/>
                <a:cs typeface="Times New Roman" panose="02020603050405020304" pitchFamily="18" charset="0"/>
              </a:rPr>
              <a:t>compatibles</a:t>
            </a:r>
            <a:r>
              <a:rPr lang="es-ES" sz="1200">
                <a:latin typeface="Century Gothic" panose="020B0502020202020204" pitchFamily="34" charset="0"/>
                <a:ea typeface="Calibri" panose="020F0502020204030204" pitchFamily="34" charset="0"/>
                <a:cs typeface="Times New Roman" panose="02020603050405020304" pitchFamily="18" charset="0"/>
              </a:rPr>
              <a:t> </a:t>
            </a:r>
            <a:r>
              <a:rPr lang="es-ES" sz="1200" b="1">
                <a:latin typeface="Century Gothic" panose="020B0502020202020204" pitchFamily="34" charset="0"/>
                <a:ea typeface="Calibri" panose="020F0502020204030204" pitchFamily="34" charset="0"/>
                <a:cs typeface="Times New Roman" panose="02020603050405020304" pitchFamily="18" charset="0"/>
              </a:rPr>
              <a:t>con actividades de la Oficina Judicial</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71380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3ED000A-4AAB-DE6E-B992-266596BFA312}"/>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xmlns="" id="{820B0FFE-576E-7965-E8F5-A385772ED195}"/>
              </a:ext>
            </a:extLst>
          </p:cNvPr>
          <p:cNvSpPr txBox="1">
            <a:spLocks/>
          </p:cNvSpPr>
          <p:nvPr/>
        </p:nvSpPr>
        <p:spPr>
          <a:xfrm>
            <a:off x="326346" y="172919"/>
            <a:ext cx="11135345" cy="47070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2.3</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.7 Modelo</a:t>
            </a:r>
            <a:r>
              <a:rPr lang="es-ES" sz="2000">
                <a:solidFill>
                  <a:srgbClr val="1C3056"/>
                </a:solidFill>
                <a:latin typeface="Century Gothic" panose="020B0502020202020204" pitchFamily="34" charset="0"/>
              </a:rPr>
              <a:t> de referencia propuesto: </a:t>
            </a:r>
            <a:r>
              <a:rPr lang="es-ES" sz="2000" u="sng">
                <a:solidFill>
                  <a:srgbClr val="1C3056"/>
                </a:solidFill>
                <a:latin typeface="Century Gothic" panose="020B0502020202020204" pitchFamily="34" charset="0"/>
              </a:rPr>
              <a:t>Tineo</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F4327949-8ED0-EA47-BFAF-EF560BC0D4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6B152903-0223-6C4E-C5C5-98DCBC0B2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DDBFE174-790E-E536-3938-20E584B59CCC}"/>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25</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0" name="Rectángulo 9">
            <a:extLst>
              <a:ext uri="{FF2B5EF4-FFF2-40B4-BE49-F238E27FC236}">
                <a16:creationId xmlns:a16="http://schemas.microsoft.com/office/drawing/2014/main" xmlns="" id="{F3F0C9F3-0436-3EED-70A7-7865A0845F03}"/>
              </a:ext>
            </a:extLst>
          </p:cNvPr>
          <p:cNvSpPr/>
          <p:nvPr/>
        </p:nvSpPr>
        <p:spPr>
          <a:xfrm>
            <a:off x="326344" y="860259"/>
            <a:ext cx="11135345"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En base a los modelos de referencia facilitado por el Ministerio de la Presidencia, Justicia y Relación con las Cortes y en base a los asuntos ingresados, ejecuciones registrados y dotación de personal se propone la adscripción a:</a:t>
            </a:r>
          </a:p>
        </p:txBody>
      </p:sp>
      <p:grpSp>
        <p:nvGrpSpPr>
          <p:cNvPr id="2" name="Grupo 1">
            <a:extLst>
              <a:ext uri="{FF2B5EF4-FFF2-40B4-BE49-F238E27FC236}">
                <a16:creationId xmlns:a16="http://schemas.microsoft.com/office/drawing/2014/main" xmlns="" id="{3257FE48-218C-C565-E45B-91047ECCA29B}"/>
              </a:ext>
            </a:extLst>
          </p:cNvPr>
          <p:cNvGrpSpPr/>
          <p:nvPr/>
        </p:nvGrpSpPr>
        <p:grpSpPr>
          <a:xfrm>
            <a:off x="969893" y="1604636"/>
            <a:ext cx="9848246" cy="1035876"/>
            <a:chOff x="2113044" y="1708340"/>
            <a:chExt cx="7561947" cy="1035876"/>
          </a:xfrm>
        </p:grpSpPr>
        <p:sp>
          <p:nvSpPr>
            <p:cNvPr id="69" name="Rectángulo 68">
              <a:extLst>
                <a:ext uri="{FF2B5EF4-FFF2-40B4-BE49-F238E27FC236}">
                  <a16:creationId xmlns:a16="http://schemas.microsoft.com/office/drawing/2014/main" xmlns="" id="{DD0F6901-9212-E875-0E06-9EA507F52002}"/>
                </a:ext>
              </a:extLst>
            </p:cNvPr>
            <p:cNvSpPr/>
            <p:nvPr/>
          </p:nvSpPr>
          <p:spPr>
            <a:xfrm>
              <a:off x="2113044" y="1708340"/>
              <a:ext cx="7561947" cy="2359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A1 - a</a:t>
              </a:r>
            </a:p>
          </p:txBody>
        </p:sp>
        <p:sp>
          <p:nvSpPr>
            <p:cNvPr id="71" name="Rectángulo 70">
              <a:extLst>
                <a:ext uri="{FF2B5EF4-FFF2-40B4-BE49-F238E27FC236}">
                  <a16:creationId xmlns:a16="http://schemas.microsoft.com/office/drawing/2014/main" xmlns="" id="{A75FD7B6-4457-FA76-F8E2-2D678B710AB4}"/>
                </a:ext>
              </a:extLst>
            </p:cNvPr>
            <p:cNvSpPr/>
            <p:nvPr/>
          </p:nvSpPr>
          <p:spPr>
            <a:xfrm>
              <a:off x="2113045" y="2183541"/>
              <a:ext cx="188825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&lt; 800</a:t>
              </a:r>
            </a:p>
          </p:txBody>
        </p:sp>
        <p:sp>
          <p:nvSpPr>
            <p:cNvPr id="72" name="Rectángulo 71">
              <a:extLst>
                <a:ext uri="{FF2B5EF4-FFF2-40B4-BE49-F238E27FC236}">
                  <a16:creationId xmlns:a16="http://schemas.microsoft.com/office/drawing/2014/main" xmlns="" id="{64C3F590-91D3-2884-C61D-24868EC34FBD}"/>
                </a:ext>
              </a:extLst>
            </p:cNvPr>
            <p:cNvSpPr/>
            <p:nvPr/>
          </p:nvSpPr>
          <p:spPr>
            <a:xfrm>
              <a:off x="4001298" y="2183541"/>
              <a:ext cx="2174045"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 único puesto de LAJ como director SCT</a:t>
              </a:r>
            </a:p>
          </p:txBody>
        </p:sp>
        <p:sp>
          <p:nvSpPr>
            <p:cNvPr id="73" name="Rectángulo 72">
              <a:extLst>
                <a:ext uri="{FF2B5EF4-FFF2-40B4-BE49-F238E27FC236}">
                  <a16:creationId xmlns:a16="http://schemas.microsoft.com/office/drawing/2014/main" xmlns="" id="{C78F06FB-E4E3-20B0-65CE-F2A45DD64D79}"/>
                </a:ext>
              </a:extLst>
            </p:cNvPr>
            <p:cNvSpPr/>
            <p:nvPr/>
          </p:nvSpPr>
          <p:spPr>
            <a:xfrm>
              <a:off x="7716952" y="2183541"/>
              <a:ext cx="1958039"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creación de puestos singularizados.</a:t>
              </a:r>
            </a:p>
          </p:txBody>
        </p:sp>
        <p:sp>
          <p:nvSpPr>
            <p:cNvPr id="75" name="Rectangle 50">
              <a:extLst>
                <a:ext uri="{FF2B5EF4-FFF2-40B4-BE49-F238E27FC236}">
                  <a16:creationId xmlns:a16="http://schemas.microsoft.com/office/drawing/2014/main" xmlns="" id="{25C12EC1-7847-C0F7-43D1-F90489B301E1}"/>
                </a:ext>
              </a:extLst>
            </p:cNvPr>
            <p:cNvSpPr>
              <a:spLocks noChangeArrowheads="1"/>
            </p:cNvSpPr>
            <p:nvPr/>
          </p:nvSpPr>
          <p:spPr bwMode="auto">
            <a:xfrm>
              <a:off x="2113045" y="1944309"/>
              <a:ext cx="188825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CARACTERÍSTICAS</a:t>
              </a:r>
            </a:p>
          </p:txBody>
        </p:sp>
        <p:sp>
          <p:nvSpPr>
            <p:cNvPr id="76" name="Rectangle 50" descr="line">
              <a:extLst>
                <a:ext uri="{FF2B5EF4-FFF2-40B4-BE49-F238E27FC236}">
                  <a16:creationId xmlns:a16="http://schemas.microsoft.com/office/drawing/2014/main" xmlns="" id="{74E44EE7-7683-8D69-1AC7-65704BBA298A}"/>
                </a:ext>
              </a:extLst>
            </p:cNvPr>
            <p:cNvSpPr>
              <a:spLocks noChangeArrowheads="1"/>
            </p:cNvSpPr>
            <p:nvPr/>
          </p:nvSpPr>
          <p:spPr bwMode="auto">
            <a:xfrm>
              <a:off x="4009273" y="1944309"/>
              <a:ext cx="2164901"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CENTRO DE DESTINO</a:t>
              </a:r>
            </a:p>
          </p:txBody>
        </p:sp>
        <p:sp>
          <p:nvSpPr>
            <p:cNvPr id="77" name="Rectangle 50" descr="line">
              <a:extLst>
                <a:ext uri="{FF2B5EF4-FFF2-40B4-BE49-F238E27FC236}">
                  <a16:creationId xmlns:a16="http://schemas.microsoft.com/office/drawing/2014/main" xmlns="" id="{09250BFE-8883-D9BA-CC78-7D4DB1952591}"/>
                </a:ext>
              </a:extLst>
            </p:cNvPr>
            <p:cNvSpPr>
              <a:spLocks noChangeArrowheads="1"/>
            </p:cNvSpPr>
            <p:nvPr/>
          </p:nvSpPr>
          <p:spPr bwMode="auto">
            <a:xfrm>
              <a:off x="7712148" y="1944309"/>
              <a:ext cx="1962842"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PUESTOS SINGULARIZADOS</a:t>
              </a:r>
            </a:p>
          </p:txBody>
        </p:sp>
        <p:sp>
          <p:nvSpPr>
            <p:cNvPr id="26" name="Rectángulo 25">
              <a:extLst>
                <a:ext uri="{FF2B5EF4-FFF2-40B4-BE49-F238E27FC236}">
                  <a16:creationId xmlns:a16="http://schemas.microsoft.com/office/drawing/2014/main" xmlns="" id="{85C46508-D8B4-8044-F592-AC5F526E90A0}"/>
                </a:ext>
              </a:extLst>
            </p:cNvPr>
            <p:cNvSpPr/>
            <p:nvPr/>
          </p:nvSpPr>
          <p:spPr>
            <a:xfrm>
              <a:off x="6180758" y="2183541"/>
              <a:ext cx="1530780"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Una única plaza judicial.</a:t>
              </a:r>
            </a:p>
          </p:txBody>
        </p:sp>
        <p:sp>
          <p:nvSpPr>
            <p:cNvPr id="27" name="Rectangle 50">
              <a:extLst>
                <a:ext uri="{FF2B5EF4-FFF2-40B4-BE49-F238E27FC236}">
                  <a16:creationId xmlns:a16="http://schemas.microsoft.com/office/drawing/2014/main" xmlns="" id="{D2D5F639-753B-5A77-6A96-35681682FDAE}"/>
                </a:ext>
              </a:extLst>
            </p:cNvPr>
            <p:cNvSpPr>
              <a:spLocks noChangeArrowheads="1"/>
            </p:cNvSpPr>
            <p:nvPr/>
          </p:nvSpPr>
          <p:spPr bwMode="auto">
            <a:xfrm>
              <a:off x="6180758" y="1944309"/>
              <a:ext cx="1530780"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DOTACIÓN PERSONAL</a:t>
              </a:r>
            </a:p>
          </p:txBody>
        </p:sp>
      </p:grpSp>
      <p:sp>
        <p:nvSpPr>
          <p:cNvPr id="39" name="Rectángulo 38">
            <a:extLst>
              <a:ext uri="{FF2B5EF4-FFF2-40B4-BE49-F238E27FC236}">
                <a16:creationId xmlns:a16="http://schemas.microsoft.com/office/drawing/2014/main" xmlns="" id="{0F3D5111-CEF9-3CB4-D3DB-2139BED0F80C}"/>
              </a:ext>
            </a:extLst>
          </p:cNvPr>
          <p:cNvSpPr/>
          <p:nvPr/>
        </p:nvSpPr>
        <p:spPr>
          <a:xfrm>
            <a:off x="383619" y="2923224"/>
            <a:ext cx="11119962" cy="2492990"/>
          </a:xfrm>
          <a:prstGeom prst="rect">
            <a:avLst/>
          </a:prstGeom>
        </p:spPr>
        <p:txBody>
          <a:bodyPr wrap="square">
            <a:spAutoFit/>
          </a:bodyPr>
          <a:lstStyle/>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Oficina Judicial Modelo A1 – a</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En base a la situación actual de Tineo:</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anualmente no superan en ningún caso los 8000,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886 entre los años 2018 y 2024</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ejecuciones no superan las 800 registradas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76 anuales</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cuerpo de gestores y tramitadores procesales está formado por un </a:t>
            </a:r>
            <a:r>
              <a:rPr lang="es-ES" sz="1200" b="1">
                <a:latin typeface="Century Gothic" panose="020B0502020202020204" pitchFamily="34" charset="0"/>
                <a:ea typeface="Calibri" panose="020F0502020204030204" pitchFamily="34" charset="0"/>
                <a:cs typeface="Times New Roman" panose="02020603050405020304" pitchFamily="18" charset="0"/>
              </a:rPr>
              <a:t>total de 4 personas.</a:t>
            </a:r>
          </a:p>
          <a:p>
            <a:pPr marL="171450" indent="-171450" algn="just">
              <a:buFont typeface="Arial" panose="020B060402020202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endParaRPr lang="es-ES" sz="1200" b="1">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El modelo de referencia propuesto es el A1-a con un único SCT sin equipo de ejecución ante el bajo volumen de asuntos ingresados y ejecuciones registradas con una dotación de personal inferior a 30.</a:t>
            </a:r>
          </a:p>
          <a:p>
            <a:pPr algn="just">
              <a:defRPr/>
            </a:pPr>
            <a:endParaRPr lang="es-ES" sz="1200" b="1">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Registro Civil Modelo A2</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La dotación asignada a los puestos de la Oficina General del Registro Civil </a:t>
            </a:r>
            <a:r>
              <a:rPr lang="es-ES" sz="1200" b="1">
                <a:latin typeface="Century Gothic" panose="020B0502020202020204" pitchFamily="34" charset="0"/>
                <a:ea typeface="Calibri" panose="020F0502020204030204" pitchFamily="34" charset="0"/>
                <a:cs typeface="Times New Roman" panose="02020603050405020304" pitchFamily="18" charset="0"/>
              </a:rPr>
              <a:t>supera el 20 %</a:t>
            </a:r>
            <a:r>
              <a:rPr lang="es-ES" sz="1200">
                <a:latin typeface="Century Gothic" panose="020B0502020202020204" pitchFamily="34" charset="0"/>
                <a:ea typeface="Calibri" panose="020F0502020204030204" pitchFamily="34" charset="0"/>
                <a:cs typeface="Times New Roman" panose="02020603050405020304" pitchFamily="18" charset="0"/>
              </a:rPr>
              <a:t> de la dotación de la Oficina Judicial de Tineo. Por lo tanto, todos los puestos son </a:t>
            </a:r>
            <a:r>
              <a:rPr lang="es-ES" sz="1200" b="1">
                <a:latin typeface="Century Gothic" panose="020B0502020202020204" pitchFamily="34" charset="0"/>
                <a:ea typeface="Calibri" panose="020F0502020204030204" pitchFamily="34" charset="0"/>
                <a:cs typeface="Times New Roman" panose="02020603050405020304" pitchFamily="18" charset="0"/>
              </a:rPr>
              <a:t>compatibles</a:t>
            </a:r>
            <a:r>
              <a:rPr lang="es-ES" sz="1200">
                <a:latin typeface="Century Gothic" panose="020B0502020202020204" pitchFamily="34" charset="0"/>
                <a:ea typeface="Calibri" panose="020F0502020204030204" pitchFamily="34" charset="0"/>
                <a:cs typeface="Times New Roman" panose="02020603050405020304" pitchFamily="18" charset="0"/>
              </a:rPr>
              <a:t> </a:t>
            </a:r>
            <a:r>
              <a:rPr lang="es-ES" sz="1200" b="1">
                <a:latin typeface="Century Gothic" panose="020B0502020202020204" pitchFamily="34" charset="0"/>
                <a:ea typeface="Calibri" panose="020F0502020204030204" pitchFamily="34" charset="0"/>
                <a:cs typeface="Times New Roman" panose="02020603050405020304" pitchFamily="18" charset="0"/>
              </a:rPr>
              <a:t>con actividades de la Oficina Judicial</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8246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90D1E45-7681-8034-AE69-C9A5898F2B18}"/>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xmlns="" id="{43A0F2B5-0EA5-8C14-8941-9CC485EEAB67}"/>
              </a:ext>
            </a:extLst>
          </p:cNvPr>
          <p:cNvSpPr txBox="1">
            <a:spLocks/>
          </p:cNvSpPr>
          <p:nvPr/>
        </p:nvSpPr>
        <p:spPr>
          <a:xfrm>
            <a:off x="326346" y="172919"/>
            <a:ext cx="11135345" cy="47070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2.3</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.8 Modelo</a:t>
            </a:r>
            <a:r>
              <a:rPr lang="es-ES" sz="2000">
                <a:solidFill>
                  <a:srgbClr val="1C3056"/>
                </a:solidFill>
                <a:latin typeface="Century Gothic" panose="020B0502020202020204" pitchFamily="34" charset="0"/>
              </a:rPr>
              <a:t> de referencia propuesto: </a:t>
            </a:r>
            <a:r>
              <a:rPr lang="es-ES" sz="2000" u="sng">
                <a:solidFill>
                  <a:srgbClr val="1C3056"/>
                </a:solidFill>
                <a:latin typeface="Century Gothic" panose="020B0502020202020204" pitchFamily="34" charset="0"/>
              </a:rPr>
              <a:t>Valdés</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6A5E3D11-4EFD-181F-5D3D-E5EA46A3B8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2A0A4EE5-ED1F-BEC9-0E71-825202BA5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492BEF8F-1357-E961-DCAA-F4FE4FBA7648}"/>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26</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0" name="Rectángulo 9">
            <a:extLst>
              <a:ext uri="{FF2B5EF4-FFF2-40B4-BE49-F238E27FC236}">
                <a16:creationId xmlns:a16="http://schemas.microsoft.com/office/drawing/2014/main" xmlns="" id="{FBA3D81C-481F-42B7-94A0-5F00819F08A4}"/>
              </a:ext>
            </a:extLst>
          </p:cNvPr>
          <p:cNvSpPr/>
          <p:nvPr/>
        </p:nvSpPr>
        <p:spPr>
          <a:xfrm>
            <a:off x="326344" y="860259"/>
            <a:ext cx="11135345"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En base a los modelos de referencia facilitado por el Ministerio de la Presidencia, Justicia y Relación con las Cortes y en base a los asuntos ingresados, ejecuciones registrados y dotación de personal se propone la adscripción a:</a:t>
            </a:r>
          </a:p>
        </p:txBody>
      </p:sp>
      <p:grpSp>
        <p:nvGrpSpPr>
          <p:cNvPr id="2" name="Grupo 1">
            <a:extLst>
              <a:ext uri="{FF2B5EF4-FFF2-40B4-BE49-F238E27FC236}">
                <a16:creationId xmlns:a16="http://schemas.microsoft.com/office/drawing/2014/main" xmlns="" id="{70959A27-5D3A-DA78-05F1-777B818C2783}"/>
              </a:ext>
            </a:extLst>
          </p:cNvPr>
          <p:cNvGrpSpPr/>
          <p:nvPr/>
        </p:nvGrpSpPr>
        <p:grpSpPr>
          <a:xfrm>
            <a:off x="969893" y="1604636"/>
            <a:ext cx="9848246" cy="1035876"/>
            <a:chOff x="2113044" y="1708340"/>
            <a:chExt cx="7561947" cy="1035876"/>
          </a:xfrm>
        </p:grpSpPr>
        <p:sp>
          <p:nvSpPr>
            <p:cNvPr id="69" name="Rectángulo 68">
              <a:extLst>
                <a:ext uri="{FF2B5EF4-FFF2-40B4-BE49-F238E27FC236}">
                  <a16:creationId xmlns:a16="http://schemas.microsoft.com/office/drawing/2014/main" xmlns="" id="{EB93BAA2-9DE4-1ABA-2573-B7C699213956}"/>
                </a:ext>
              </a:extLst>
            </p:cNvPr>
            <p:cNvSpPr/>
            <p:nvPr/>
          </p:nvSpPr>
          <p:spPr>
            <a:xfrm>
              <a:off x="2113044" y="1708340"/>
              <a:ext cx="7561947" cy="2359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A1 - a</a:t>
              </a:r>
            </a:p>
          </p:txBody>
        </p:sp>
        <p:sp>
          <p:nvSpPr>
            <p:cNvPr id="71" name="Rectángulo 70">
              <a:extLst>
                <a:ext uri="{FF2B5EF4-FFF2-40B4-BE49-F238E27FC236}">
                  <a16:creationId xmlns:a16="http://schemas.microsoft.com/office/drawing/2014/main" xmlns="" id="{D190FB9F-91D9-6777-BA68-DB42EE8C5F7D}"/>
                </a:ext>
              </a:extLst>
            </p:cNvPr>
            <p:cNvSpPr/>
            <p:nvPr/>
          </p:nvSpPr>
          <p:spPr>
            <a:xfrm>
              <a:off x="2113045" y="2183541"/>
              <a:ext cx="188825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&lt; 800</a:t>
              </a:r>
            </a:p>
          </p:txBody>
        </p:sp>
        <p:sp>
          <p:nvSpPr>
            <p:cNvPr id="72" name="Rectángulo 71">
              <a:extLst>
                <a:ext uri="{FF2B5EF4-FFF2-40B4-BE49-F238E27FC236}">
                  <a16:creationId xmlns:a16="http://schemas.microsoft.com/office/drawing/2014/main" xmlns="" id="{6169A8C6-C57C-DA74-84DF-4DEE333DFD7B}"/>
                </a:ext>
              </a:extLst>
            </p:cNvPr>
            <p:cNvSpPr/>
            <p:nvPr/>
          </p:nvSpPr>
          <p:spPr>
            <a:xfrm>
              <a:off x="4001298" y="2183541"/>
              <a:ext cx="2174045"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 único puesto de LAJ como director SCT</a:t>
              </a:r>
            </a:p>
          </p:txBody>
        </p:sp>
        <p:sp>
          <p:nvSpPr>
            <p:cNvPr id="73" name="Rectángulo 72">
              <a:extLst>
                <a:ext uri="{FF2B5EF4-FFF2-40B4-BE49-F238E27FC236}">
                  <a16:creationId xmlns:a16="http://schemas.microsoft.com/office/drawing/2014/main" xmlns="" id="{37050FC4-5EA0-6160-EEB0-34911D75F77A}"/>
                </a:ext>
              </a:extLst>
            </p:cNvPr>
            <p:cNvSpPr/>
            <p:nvPr/>
          </p:nvSpPr>
          <p:spPr>
            <a:xfrm>
              <a:off x="7716952" y="2183541"/>
              <a:ext cx="1958039"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creación de puestos singularizados.</a:t>
              </a:r>
            </a:p>
          </p:txBody>
        </p:sp>
        <p:sp>
          <p:nvSpPr>
            <p:cNvPr id="75" name="Rectangle 50">
              <a:extLst>
                <a:ext uri="{FF2B5EF4-FFF2-40B4-BE49-F238E27FC236}">
                  <a16:creationId xmlns:a16="http://schemas.microsoft.com/office/drawing/2014/main" xmlns="" id="{73D9641B-F6C9-A3D1-4A35-CCC19E28DC49}"/>
                </a:ext>
              </a:extLst>
            </p:cNvPr>
            <p:cNvSpPr>
              <a:spLocks noChangeArrowheads="1"/>
            </p:cNvSpPr>
            <p:nvPr/>
          </p:nvSpPr>
          <p:spPr bwMode="auto">
            <a:xfrm>
              <a:off x="2113045" y="1944309"/>
              <a:ext cx="188825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CARACTERÍSTICAS</a:t>
              </a:r>
            </a:p>
          </p:txBody>
        </p:sp>
        <p:sp>
          <p:nvSpPr>
            <p:cNvPr id="76" name="Rectangle 50" descr="line">
              <a:extLst>
                <a:ext uri="{FF2B5EF4-FFF2-40B4-BE49-F238E27FC236}">
                  <a16:creationId xmlns:a16="http://schemas.microsoft.com/office/drawing/2014/main" xmlns="" id="{609F3912-55CF-785C-0EC6-F2374FF3F088}"/>
                </a:ext>
              </a:extLst>
            </p:cNvPr>
            <p:cNvSpPr>
              <a:spLocks noChangeArrowheads="1"/>
            </p:cNvSpPr>
            <p:nvPr/>
          </p:nvSpPr>
          <p:spPr bwMode="auto">
            <a:xfrm>
              <a:off x="4009273" y="1944309"/>
              <a:ext cx="2164901"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CENTRO DE DESTINO</a:t>
              </a:r>
            </a:p>
          </p:txBody>
        </p:sp>
        <p:sp>
          <p:nvSpPr>
            <p:cNvPr id="77" name="Rectangle 50" descr="line">
              <a:extLst>
                <a:ext uri="{FF2B5EF4-FFF2-40B4-BE49-F238E27FC236}">
                  <a16:creationId xmlns:a16="http://schemas.microsoft.com/office/drawing/2014/main" xmlns="" id="{AC3E44BA-CD59-3CC8-4358-CE6C4CCACCC8}"/>
                </a:ext>
              </a:extLst>
            </p:cNvPr>
            <p:cNvSpPr>
              <a:spLocks noChangeArrowheads="1"/>
            </p:cNvSpPr>
            <p:nvPr/>
          </p:nvSpPr>
          <p:spPr bwMode="auto">
            <a:xfrm>
              <a:off x="7712148" y="1944309"/>
              <a:ext cx="1962842"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PUESTOS SINGULARIZADOS</a:t>
              </a:r>
            </a:p>
          </p:txBody>
        </p:sp>
        <p:sp>
          <p:nvSpPr>
            <p:cNvPr id="26" name="Rectángulo 25">
              <a:extLst>
                <a:ext uri="{FF2B5EF4-FFF2-40B4-BE49-F238E27FC236}">
                  <a16:creationId xmlns:a16="http://schemas.microsoft.com/office/drawing/2014/main" xmlns="" id="{71961EDE-4584-820E-0775-B556577BF659}"/>
                </a:ext>
              </a:extLst>
            </p:cNvPr>
            <p:cNvSpPr/>
            <p:nvPr/>
          </p:nvSpPr>
          <p:spPr>
            <a:xfrm>
              <a:off x="6180758" y="2183541"/>
              <a:ext cx="1530780"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Una única plaza judicial.</a:t>
              </a:r>
            </a:p>
          </p:txBody>
        </p:sp>
        <p:sp>
          <p:nvSpPr>
            <p:cNvPr id="27" name="Rectangle 50">
              <a:extLst>
                <a:ext uri="{FF2B5EF4-FFF2-40B4-BE49-F238E27FC236}">
                  <a16:creationId xmlns:a16="http://schemas.microsoft.com/office/drawing/2014/main" xmlns="" id="{72B113E1-4FDF-8B86-270D-2BCE8B84AD39}"/>
                </a:ext>
              </a:extLst>
            </p:cNvPr>
            <p:cNvSpPr>
              <a:spLocks noChangeArrowheads="1"/>
            </p:cNvSpPr>
            <p:nvPr/>
          </p:nvSpPr>
          <p:spPr bwMode="auto">
            <a:xfrm>
              <a:off x="6180758" y="1944309"/>
              <a:ext cx="1530780"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DOTACIÓN PERSONAL</a:t>
              </a:r>
            </a:p>
          </p:txBody>
        </p:sp>
      </p:grpSp>
      <p:sp>
        <p:nvSpPr>
          <p:cNvPr id="39" name="Rectángulo 38">
            <a:extLst>
              <a:ext uri="{FF2B5EF4-FFF2-40B4-BE49-F238E27FC236}">
                <a16:creationId xmlns:a16="http://schemas.microsoft.com/office/drawing/2014/main" xmlns="" id="{8AD5CA84-41F1-2791-4C47-D91387067268}"/>
              </a:ext>
            </a:extLst>
          </p:cNvPr>
          <p:cNvSpPr/>
          <p:nvPr/>
        </p:nvSpPr>
        <p:spPr>
          <a:xfrm>
            <a:off x="383619" y="2923224"/>
            <a:ext cx="11119962" cy="2308324"/>
          </a:xfrm>
          <a:prstGeom prst="rect">
            <a:avLst/>
          </a:prstGeom>
        </p:spPr>
        <p:txBody>
          <a:bodyPr wrap="square">
            <a:spAutoFit/>
          </a:bodyPr>
          <a:lstStyle/>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Oficina Judicial Modelo A1 – a</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En base a la situación actual de Valdés:</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anualmente no superan en ningún caso los 8000,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1688 entre los años 2018 y 2024</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ejecuciones no superan las 800 registradas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203 anuales</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cuerpo de gestores y tramitadores procesales está formado por un </a:t>
            </a:r>
            <a:r>
              <a:rPr lang="es-ES" sz="1200" b="1">
                <a:latin typeface="Century Gothic" panose="020B0502020202020204" pitchFamily="34" charset="0"/>
                <a:ea typeface="Calibri" panose="020F0502020204030204" pitchFamily="34" charset="0"/>
                <a:cs typeface="Times New Roman" panose="02020603050405020304" pitchFamily="18" charset="0"/>
              </a:rPr>
              <a:t>total de 6 personas.</a:t>
            </a:r>
          </a:p>
          <a:p>
            <a:pPr marL="171450" indent="-171450" algn="just">
              <a:buFont typeface="Arial" panose="020B060402020202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El modelo de referencia propuesto es el A1-a con un único SCT sin equipo de ejecución ante el bajo volumen de asuntos ingresados y ejecuciones registradas con una dotación de personal inferior a 30.</a:t>
            </a:r>
          </a:p>
          <a:p>
            <a:pPr algn="just">
              <a:defRPr/>
            </a:pPr>
            <a:endParaRPr lang="es-ES" sz="1200" b="1">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Registro Civil Modelo A2</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La dotación asignada a los puestos de la Oficina General del Registro Civil </a:t>
            </a:r>
            <a:r>
              <a:rPr lang="es-ES" sz="1200" b="1">
                <a:latin typeface="Century Gothic" panose="020B0502020202020204" pitchFamily="34" charset="0"/>
                <a:ea typeface="Calibri" panose="020F0502020204030204" pitchFamily="34" charset="0"/>
                <a:cs typeface="Times New Roman" panose="02020603050405020304" pitchFamily="18" charset="0"/>
              </a:rPr>
              <a:t>supera el 20 %</a:t>
            </a:r>
            <a:r>
              <a:rPr lang="es-ES" sz="1200">
                <a:latin typeface="Century Gothic" panose="020B0502020202020204" pitchFamily="34" charset="0"/>
                <a:ea typeface="Calibri" panose="020F0502020204030204" pitchFamily="34" charset="0"/>
                <a:cs typeface="Times New Roman" panose="02020603050405020304" pitchFamily="18" charset="0"/>
              </a:rPr>
              <a:t> de la dotación de la Oficina Judicial de Valdés. Por lo tanto, todos los puestos son </a:t>
            </a:r>
            <a:r>
              <a:rPr lang="es-ES" sz="1200" b="1">
                <a:latin typeface="Century Gothic" panose="020B0502020202020204" pitchFamily="34" charset="0"/>
                <a:ea typeface="Calibri" panose="020F0502020204030204" pitchFamily="34" charset="0"/>
                <a:cs typeface="Times New Roman" panose="02020603050405020304" pitchFamily="18" charset="0"/>
              </a:rPr>
              <a:t>compatibles</a:t>
            </a:r>
            <a:r>
              <a:rPr lang="es-ES" sz="1200">
                <a:latin typeface="Century Gothic" panose="020B0502020202020204" pitchFamily="34" charset="0"/>
                <a:ea typeface="Calibri" panose="020F0502020204030204" pitchFamily="34" charset="0"/>
                <a:cs typeface="Times New Roman" panose="02020603050405020304" pitchFamily="18" charset="0"/>
              </a:rPr>
              <a:t> </a:t>
            </a:r>
            <a:r>
              <a:rPr lang="es-ES" sz="1200" b="1">
                <a:latin typeface="Century Gothic" panose="020B0502020202020204" pitchFamily="34" charset="0"/>
                <a:ea typeface="Calibri" panose="020F0502020204030204" pitchFamily="34" charset="0"/>
                <a:cs typeface="Times New Roman" panose="02020603050405020304" pitchFamily="18" charset="0"/>
              </a:rPr>
              <a:t>con actividades de la Oficina Judicial</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85900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7347480-BA76-E0F0-3479-E30EC1D02B3C}"/>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xmlns="" id="{890497A0-368C-A1BC-B8F2-369A5175C8E7}"/>
              </a:ext>
            </a:extLst>
          </p:cNvPr>
          <p:cNvSpPr txBox="1">
            <a:spLocks/>
          </p:cNvSpPr>
          <p:nvPr/>
        </p:nvSpPr>
        <p:spPr>
          <a:xfrm>
            <a:off x="326346" y="172919"/>
            <a:ext cx="11135345" cy="47070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2.3</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.9 Modelo</a:t>
            </a:r>
            <a:r>
              <a:rPr lang="es-ES" sz="2000">
                <a:solidFill>
                  <a:srgbClr val="1C3056"/>
                </a:solidFill>
                <a:latin typeface="Century Gothic" panose="020B0502020202020204" pitchFamily="34" charset="0"/>
              </a:rPr>
              <a:t> de referencia propuesto: </a:t>
            </a:r>
            <a:r>
              <a:rPr lang="es-ES" sz="2000" u="sng">
                <a:solidFill>
                  <a:srgbClr val="1C3056"/>
                </a:solidFill>
                <a:latin typeface="Century Gothic" panose="020B0502020202020204" pitchFamily="34" charset="0"/>
              </a:rPr>
              <a:t>Villaviciosa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AFFDEC07-2E7B-1FF5-51EB-E263EF7094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3A7DE7D4-8A2A-B31D-B5A9-46CC1CB21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9C282639-A57F-2A38-BD1A-12A71579D792}"/>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27</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0" name="Rectángulo 9">
            <a:extLst>
              <a:ext uri="{FF2B5EF4-FFF2-40B4-BE49-F238E27FC236}">
                <a16:creationId xmlns:a16="http://schemas.microsoft.com/office/drawing/2014/main" xmlns="" id="{6891AED2-C379-AC05-54DA-5D2C8BEE3DF8}"/>
              </a:ext>
            </a:extLst>
          </p:cNvPr>
          <p:cNvSpPr/>
          <p:nvPr/>
        </p:nvSpPr>
        <p:spPr>
          <a:xfrm>
            <a:off x="326344" y="860259"/>
            <a:ext cx="11135345"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En base a los modelos de referencia facilitado por el Ministerio de la Presidencia, Justicia y Relación con las Cortes y en base a los asuntos ingresados, ejecuciones registrados y dotación de personal se propone la adscripción a:</a:t>
            </a:r>
          </a:p>
        </p:txBody>
      </p:sp>
      <p:grpSp>
        <p:nvGrpSpPr>
          <p:cNvPr id="2" name="Grupo 1">
            <a:extLst>
              <a:ext uri="{FF2B5EF4-FFF2-40B4-BE49-F238E27FC236}">
                <a16:creationId xmlns:a16="http://schemas.microsoft.com/office/drawing/2014/main" xmlns="" id="{5324877F-F7B8-C238-54B3-6208EEDC0FBB}"/>
              </a:ext>
            </a:extLst>
          </p:cNvPr>
          <p:cNvGrpSpPr/>
          <p:nvPr/>
        </p:nvGrpSpPr>
        <p:grpSpPr>
          <a:xfrm>
            <a:off x="969893" y="1604636"/>
            <a:ext cx="9848246" cy="1035876"/>
            <a:chOff x="2113044" y="1708340"/>
            <a:chExt cx="7561947" cy="1035876"/>
          </a:xfrm>
        </p:grpSpPr>
        <p:sp>
          <p:nvSpPr>
            <p:cNvPr id="69" name="Rectángulo 68">
              <a:extLst>
                <a:ext uri="{FF2B5EF4-FFF2-40B4-BE49-F238E27FC236}">
                  <a16:creationId xmlns:a16="http://schemas.microsoft.com/office/drawing/2014/main" xmlns="" id="{8CEED8C5-7066-4C97-C619-39C5E9786D0A}"/>
                </a:ext>
              </a:extLst>
            </p:cNvPr>
            <p:cNvSpPr/>
            <p:nvPr/>
          </p:nvSpPr>
          <p:spPr>
            <a:xfrm>
              <a:off x="2113044" y="1708340"/>
              <a:ext cx="7561947" cy="2359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A1 - a</a:t>
              </a:r>
            </a:p>
          </p:txBody>
        </p:sp>
        <p:sp>
          <p:nvSpPr>
            <p:cNvPr id="71" name="Rectángulo 70">
              <a:extLst>
                <a:ext uri="{FF2B5EF4-FFF2-40B4-BE49-F238E27FC236}">
                  <a16:creationId xmlns:a16="http://schemas.microsoft.com/office/drawing/2014/main" xmlns="" id="{DB8938B6-3129-3379-4E89-4B4C23A020D1}"/>
                </a:ext>
              </a:extLst>
            </p:cNvPr>
            <p:cNvSpPr/>
            <p:nvPr/>
          </p:nvSpPr>
          <p:spPr>
            <a:xfrm>
              <a:off x="2113045" y="2183541"/>
              <a:ext cx="1888253"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&lt; 800</a:t>
              </a:r>
            </a:p>
          </p:txBody>
        </p:sp>
        <p:sp>
          <p:nvSpPr>
            <p:cNvPr id="72" name="Rectángulo 71">
              <a:extLst>
                <a:ext uri="{FF2B5EF4-FFF2-40B4-BE49-F238E27FC236}">
                  <a16:creationId xmlns:a16="http://schemas.microsoft.com/office/drawing/2014/main" xmlns="" id="{47BB8E55-0DA7-39D8-074C-028C99AAA798}"/>
                </a:ext>
              </a:extLst>
            </p:cNvPr>
            <p:cNvSpPr/>
            <p:nvPr/>
          </p:nvSpPr>
          <p:spPr>
            <a:xfrm>
              <a:off x="4001298" y="2183541"/>
              <a:ext cx="2174045"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 único puesto de LAJ como director SCT</a:t>
              </a:r>
            </a:p>
          </p:txBody>
        </p:sp>
        <p:sp>
          <p:nvSpPr>
            <p:cNvPr id="73" name="Rectángulo 72">
              <a:extLst>
                <a:ext uri="{FF2B5EF4-FFF2-40B4-BE49-F238E27FC236}">
                  <a16:creationId xmlns:a16="http://schemas.microsoft.com/office/drawing/2014/main" xmlns="" id="{B7CF6902-8C00-A28F-FD09-88A36A9051D5}"/>
                </a:ext>
              </a:extLst>
            </p:cNvPr>
            <p:cNvSpPr/>
            <p:nvPr/>
          </p:nvSpPr>
          <p:spPr>
            <a:xfrm>
              <a:off x="7716952" y="2183541"/>
              <a:ext cx="1958039"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creación de puestos singularizados.</a:t>
              </a:r>
            </a:p>
          </p:txBody>
        </p:sp>
        <p:sp>
          <p:nvSpPr>
            <p:cNvPr id="75" name="Rectangle 50">
              <a:extLst>
                <a:ext uri="{FF2B5EF4-FFF2-40B4-BE49-F238E27FC236}">
                  <a16:creationId xmlns:a16="http://schemas.microsoft.com/office/drawing/2014/main" xmlns="" id="{20F3313F-E8F7-072C-62FE-F85E74239F95}"/>
                </a:ext>
              </a:extLst>
            </p:cNvPr>
            <p:cNvSpPr>
              <a:spLocks noChangeArrowheads="1"/>
            </p:cNvSpPr>
            <p:nvPr/>
          </p:nvSpPr>
          <p:spPr bwMode="auto">
            <a:xfrm>
              <a:off x="2113045" y="1944309"/>
              <a:ext cx="1888253"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CARACTERÍSTICAS</a:t>
              </a:r>
            </a:p>
          </p:txBody>
        </p:sp>
        <p:sp>
          <p:nvSpPr>
            <p:cNvPr id="76" name="Rectangle 50" descr="line">
              <a:extLst>
                <a:ext uri="{FF2B5EF4-FFF2-40B4-BE49-F238E27FC236}">
                  <a16:creationId xmlns:a16="http://schemas.microsoft.com/office/drawing/2014/main" xmlns="" id="{7CCA3D25-AEFB-0D80-3AE7-6977E995088E}"/>
                </a:ext>
              </a:extLst>
            </p:cNvPr>
            <p:cNvSpPr>
              <a:spLocks noChangeArrowheads="1"/>
            </p:cNvSpPr>
            <p:nvPr/>
          </p:nvSpPr>
          <p:spPr bwMode="auto">
            <a:xfrm>
              <a:off x="4009273" y="1944309"/>
              <a:ext cx="2164901"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CENTRO DE DESTINO</a:t>
              </a:r>
            </a:p>
          </p:txBody>
        </p:sp>
        <p:sp>
          <p:nvSpPr>
            <p:cNvPr id="77" name="Rectangle 50" descr="line">
              <a:extLst>
                <a:ext uri="{FF2B5EF4-FFF2-40B4-BE49-F238E27FC236}">
                  <a16:creationId xmlns:a16="http://schemas.microsoft.com/office/drawing/2014/main" xmlns="" id="{3BC5C1A4-8AE5-E6C8-CD12-794EB5520D7D}"/>
                </a:ext>
              </a:extLst>
            </p:cNvPr>
            <p:cNvSpPr>
              <a:spLocks noChangeArrowheads="1"/>
            </p:cNvSpPr>
            <p:nvPr/>
          </p:nvSpPr>
          <p:spPr bwMode="auto">
            <a:xfrm>
              <a:off x="7712148" y="1944309"/>
              <a:ext cx="1962842"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PUESTOS SINGULARIZADOS</a:t>
              </a:r>
            </a:p>
          </p:txBody>
        </p:sp>
        <p:sp>
          <p:nvSpPr>
            <p:cNvPr id="26" name="Rectángulo 25">
              <a:extLst>
                <a:ext uri="{FF2B5EF4-FFF2-40B4-BE49-F238E27FC236}">
                  <a16:creationId xmlns:a16="http://schemas.microsoft.com/office/drawing/2014/main" xmlns="" id="{5C1921AE-FFC1-59D4-2526-8898612F2268}"/>
                </a:ext>
              </a:extLst>
            </p:cNvPr>
            <p:cNvSpPr/>
            <p:nvPr/>
          </p:nvSpPr>
          <p:spPr>
            <a:xfrm>
              <a:off x="6180758" y="2183541"/>
              <a:ext cx="1530780"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Una única plaza judicial.</a:t>
              </a:r>
            </a:p>
          </p:txBody>
        </p:sp>
        <p:sp>
          <p:nvSpPr>
            <p:cNvPr id="27" name="Rectangle 50">
              <a:extLst>
                <a:ext uri="{FF2B5EF4-FFF2-40B4-BE49-F238E27FC236}">
                  <a16:creationId xmlns:a16="http://schemas.microsoft.com/office/drawing/2014/main" xmlns="" id="{E2F6ACF5-9A30-26D5-56C6-186B48539631}"/>
                </a:ext>
              </a:extLst>
            </p:cNvPr>
            <p:cNvSpPr>
              <a:spLocks noChangeArrowheads="1"/>
            </p:cNvSpPr>
            <p:nvPr/>
          </p:nvSpPr>
          <p:spPr bwMode="auto">
            <a:xfrm>
              <a:off x="6180758" y="1944309"/>
              <a:ext cx="1530780" cy="236701"/>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1000">
                  <a:solidFill>
                    <a:schemeClr val="bg1"/>
                  </a:solidFill>
                </a:rPr>
                <a:t>DOTACIÓN PERSONAL</a:t>
              </a:r>
            </a:p>
          </p:txBody>
        </p:sp>
      </p:grpSp>
      <p:sp>
        <p:nvSpPr>
          <p:cNvPr id="39" name="Rectángulo 38">
            <a:extLst>
              <a:ext uri="{FF2B5EF4-FFF2-40B4-BE49-F238E27FC236}">
                <a16:creationId xmlns:a16="http://schemas.microsoft.com/office/drawing/2014/main" xmlns="" id="{4AE4BFD7-DB59-423A-4A18-B61F024E7181}"/>
              </a:ext>
            </a:extLst>
          </p:cNvPr>
          <p:cNvSpPr/>
          <p:nvPr/>
        </p:nvSpPr>
        <p:spPr>
          <a:xfrm>
            <a:off x="383619" y="2923224"/>
            <a:ext cx="11119962" cy="2492990"/>
          </a:xfrm>
          <a:prstGeom prst="rect">
            <a:avLst/>
          </a:prstGeom>
        </p:spPr>
        <p:txBody>
          <a:bodyPr wrap="square">
            <a:spAutoFit/>
          </a:bodyPr>
          <a:lstStyle/>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Oficina Judicial Modelo A1 – a</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En base a la situación actual de Villaviciosa:</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anualmente no superan en ningún caso los 8000,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1461 entre los años 2018 y 2024</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ejecuciones no superan las 800 registradas </a:t>
            </a:r>
            <a:r>
              <a:rPr lang="es-ES" sz="1200" b="1">
                <a:latin typeface="Century Gothic" panose="020B0502020202020204" pitchFamily="34" charset="0"/>
                <a:ea typeface="Calibri" panose="020F0502020204030204" pitchFamily="34" charset="0"/>
                <a:cs typeface="Times New Roman" panose="02020603050405020304" pitchFamily="18" charset="0"/>
              </a:rPr>
              <a:t>con una media de 226 anuales.</a:t>
            </a: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cuerpo de gestores y tramitadores procesales está formado por un </a:t>
            </a:r>
            <a:r>
              <a:rPr lang="es-ES" sz="1200" b="1">
                <a:latin typeface="Century Gothic" panose="020B0502020202020204" pitchFamily="34" charset="0"/>
                <a:ea typeface="Calibri" panose="020F0502020204030204" pitchFamily="34" charset="0"/>
                <a:cs typeface="Times New Roman" panose="02020603050405020304" pitchFamily="18" charset="0"/>
              </a:rPr>
              <a:t>total de 6 personas.</a:t>
            </a:r>
          </a:p>
          <a:p>
            <a:pPr marL="171450" indent="-171450" algn="just">
              <a:buFont typeface="Arial" panose="020B060402020202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algn="just">
              <a:defRPr/>
            </a:pPr>
            <a:endParaRPr lang="es-ES" sz="1200" b="1">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El modelo de referencia propuesto es el A1-a con un único SCT sin equipo de ejecución ante el bajo volumen de asuntos ingresados y ejecuciones registradas con una dotación de personal inferior a 30.</a:t>
            </a:r>
          </a:p>
          <a:p>
            <a:pPr algn="just">
              <a:defRPr/>
            </a:pPr>
            <a:endParaRPr lang="es-ES" sz="1200" b="1">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ES" sz="1200" b="1" u="sng">
                <a:latin typeface="Century Gothic" panose="020B0502020202020204" pitchFamily="34" charset="0"/>
                <a:ea typeface="Calibri" panose="020F0502020204030204" pitchFamily="34" charset="0"/>
                <a:cs typeface="Times New Roman" panose="02020603050405020304" pitchFamily="18" charset="0"/>
              </a:rPr>
              <a:t>Registro Civil Modelo A2</a:t>
            </a:r>
            <a:r>
              <a:rPr lang="es-ES" sz="1200" b="1">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La dotación asignada a los puestos de la Oficina General del Registro Civil </a:t>
            </a:r>
            <a:r>
              <a:rPr lang="es-ES" sz="1200" b="1">
                <a:latin typeface="Century Gothic" panose="020B0502020202020204" pitchFamily="34" charset="0"/>
                <a:ea typeface="Calibri" panose="020F0502020204030204" pitchFamily="34" charset="0"/>
                <a:cs typeface="Times New Roman" panose="02020603050405020304" pitchFamily="18" charset="0"/>
              </a:rPr>
              <a:t>supera el 20 %</a:t>
            </a:r>
            <a:r>
              <a:rPr lang="es-ES" sz="1200">
                <a:latin typeface="Century Gothic" panose="020B0502020202020204" pitchFamily="34" charset="0"/>
                <a:ea typeface="Calibri" panose="020F0502020204030204" pitchFamily="34" charset="0"/>
                <a:cs typeface="Times New Roman" panose="02020603050405020304" pitchFamily="18" charset="0"/>
              </a:rPr>
              <a:t> de la dotación de la Oficina Judicial de Villaviciosa. Por lo tanto, todos los puestos son </a:t>
            </a:r>
            <a:r>
              <a:rPr lang="es-ES" sz="1200" b="1">
                <a:latin typeface="Century Gothic" panose="020B0502020202020204" pitchFamily="34" charset="0"/>
                <a:ea typeface="Calibri" panose="020F0502020204030204" pitchFamily="34" charset="0"/>
                <a:cs typeface="Times New Roman" panose="02020603050405020304" pitchFamily="18" charset="0"/>
              </a:rPr>
              <a:t>compatibles</a:t>
            </a:r>
            <a:r>
              <a:rPr lang="es-ES" sz="1200">
                <a:latin typeface="Century Gothic" panose="020B0502020202020204" pitchFamily="34" charset="0"/>
                <a:ea typeface="Calibri" panose="020F0502020204030204" pitchFamily="34" charset="0"/>
                <a:cs typeface="Times New Roman" panose="02020603050405020304" pitchFamily="18" charset="0"/>
              </a:rPr>
              <a:t> </a:t>
            </a:r>
            <a:r>
              <a:rPr lang="es-ES" sz="1200" b="1">
                <a:latin typeface="Century Gothic" panose="020B0502020202020204" pitchFamily="34" charset="0"/>
                <a:ea typeface="Calibri" panose="020F0502020204030204" pitchFamily="34" charset="0"/>
                <a:cs typeface="Times New Roman" panose="02020603050405020304" pitchFamily="18" charset="0"/>
              </a:rPr>
              <a:t>con actividades de la Oficina Judicial</a:t>
            </a:r>
            <a:r>
              <a:rPr lang="es-ES" sz="1200">
                <a:latin typeface="Century Gothic" panose="020B0502020202020204" pitchFamily="34" charset="0"/>
                <a:ea typeface="Calibri" panose="020F0502020204030204" pitchFamily="34" charset="0"/>
                <a:cs typeface="Times New Roman" panose="02020603050405020304" pitchFamily="18" charset="0"/>
              </a:rPr>
              <a:t>.</a:t>
            </a:r>
          </a:p>
          <a:p>
            <a:pPr algn="just">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000545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5F6C96-10BC-7C07-1942-79FB06804EC8}"/>
            </a:ext>
          </a:extLst>
        </p:cNvPr>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xmlns="" id="{E10A354B-E8BA-8A3E-0938-3133C040A00B}"/>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6" imgW="270" imgH="270" progId="TCLayout.ActiveDocument.1">
                  <p:embed/>
                </p:oleObj>
              </mc:Choice>
              <mc:Fallback>
                <p:oleObj name="think-cell Slide" r:id="rId6" imgW="270" imgH="270" progId="TCLayout.ActiveDocument.1">
                  <p:embed/>
                  <p:pic>
                    <p:nvPicPr>
                      <p:cNvPr id="21" name="Object 20" hidden="1">
                        <a:extLst>
                          <a:ext uri="{FF2B5EF4-FFF2-40B4-BE49-F238E27FC236}">
                            <a16:creationId xmlns:a16="http://schemas.microsoft.com/office/drawing/2014/main" xmlns="" id="{E10A354B-E8BA-8A3E-0938-3133C040A00B}"/>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3" name="Título 1">
            <a:extLst>
              <a:ext uri="{FF2B5EF4-FFF2-40B4-BE49-F238E27FC236}">
                <a16:creationId xmlns:a16="http://schemas.microsoft.com/office/drawing/2014/main" xmlns="" id="{4FA67A51-B3BE-69E6-B7FC-32CA7350A907}"/>
              </a:ext>
            </a:extLst>
          </p:cNvPr>
          <p:cNvSpPr txBox="1">
            <a:spLocks/>
          </p:cNvSpPr>
          <p:nvPr/>
        </p:nvSpPr>
        <p:spPr>
          <a:xfrm>
            <a:off x="280374" y="200812"/>
            <a:ext cx="6638920"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3. </a:t>
            </a: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sp>
        <p:nvSpPr>
          <p:cNvPr id="35" name="CuadroTexto 34">
            <a:extLst>
              <a:ext uri="{FF2B5EF4-FFF2-40B4-BE49-F238E27FC236}">
                <a16:creationId xmlns:a16="http://schemas.microsoft.com/office/drawing/2014/main" xmlns="" id="{15AD33F4-A577-12D1-965F-CB9CC111C748}"/>
              </a:ext>
            </a:extLst>
          </p:cNvPr>
          <p:cNvSpPr txBox="1"/>
          <p:nvPr/>
        </p:nvSpPr>
        <p:spPr>
          <a:xfrm>
            <a:off x="633742" y="200812"/>
            <a:ext cx="6952207" cy="839782"/>
          </a:xfrm>
          <a:prstGeom prst="rect">
            <a:avLst/>
          </a:prstGeom>
          <a:noFill/>
        </p:spPr>
        <p:txBody>
          <a:bodyPr wrap="square">
            <a:spAutoFit/>
          </a:bodyPr>
          <a:lstStyle/>
          <a:p>
            <a:pPr algn="just">
              <a:lnSpc>
                <a:spcPct val="120000"/>
              </a:lnSpc>
              <a:spcBef>
                <a:spcPts val="600"/>
              </a:spcBef>
              <a:spcAft>
                <a:spcPts val="300"/>
              </a:spcAft>
            </a:pPr>
            <a:r>
              <a:rPr lang="es-ES" b="1">
                <a:solidFill>
                  <a:srgbClr val="002060"/>
                </a:solidFill>
                <a:latin typeface="+mj-lt"/>
                <a:cs typeface="Arial" panose="020B0604020202020204" pitchFamily="34" charset="0"/>
              </a:rPr>
              <a:t>Consideraciones generales del proceso</a:t>
            </a:r>
          </a:p>
          <a:p>
            <a:pPr algn="just">
              <a:lnSpc>
                <a:spcPct val="120000"/>
              </a:lnSpc>
              <a:spcBef>
                <a:spcPts val="600"/>
              </a:spcBef>
              <a:spcAft>
                <a:spcPts val="300"/>
              </a:spcAft>
              <a:buNone/>
            </a:pPr>
            <a:endParaRPr lang="es-ES" b="1">
              <a:solidFill>
                <a:srgbClr val="002060"/>
              </a:solidFill>
              <a:latin typeface="+mj-lt"/>
              <a:cs typeface="Arial" panose="020B0604020202020204" pitchFamily="34" charset="0"/>
            </a:endParaRPr>
          </a:p>
        </p:txBody>
      </p:sp>
      <p:pic>
        <p:nvPicPr>
          <p:cNvPr id="4" name="Picture 14" descr="NTT DATA | iAgua">
            <a:extLst>
              <a:ext uri="{FF2B5EF4-FFF2-40B4-BE49-F238E27FC236}">
                <a16:creationId xmlns:a16="http://schemas.microsoft.com/office/drawing/2014/main" xmlns="" id="{D743E39C-8498-7B19-130A-66EA88D5F4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go - Gobierno del Principado de Asturias">
            <a:extLst>
              <a:ext uri="{FF2B5EF4-FFF2-40B4-BE49-F238E27FC236}">
                <a16:creationId xmlns:a16="http://schemas.microsoft.com/office/drawing/2014/main" xmlns="" id="{34B79A11-60D6-E7A8-BEE4-CBD571947C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3">
            <a:extLst>
              <a:ext uri="{FF2B5EF4-FFF2-40B4-BE49-F238E27FC236}">
                <a16:creationId xmlns:a16="http://schemas.microsoft.com/office/drawing/2014/main" xmlns="" id="{B0033CC2-7BB4-7BB6-2C54-D770AB9BA30C}"/>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28</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2" name="Rectángulo 1">
            <a:extLst>
              <a:ext uri="{FF2B5EF4-FFF2-40B4-BE49-F238E27FC236}">
                <a16:creationId xmlns:a16="http://schemas.microsoft.com/office/drawing/2014/main" xmlns="" id="{79410616-808E-396C-62BE-55FB6A1565E6}"/>
              </a:ext>
            </a:extLst>
          </p:cNvPr>
          <p:cNvSpPr/>
          <p:nvPr/>
        </p:nvSpPr>
        <p:spPr>
          <a:xfrm>
            <a:off x="390773" y="1079540"/>
            <a:ext cx="11528594" cy="514209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adroTexto 17">
            <a:extLst>
              <a:ext uri="{FF2B5EF4-FFF2-40B4-BE49-F238E27FC236}">
                <a16:creationId xmlns:a16="http://schemas.microsoft.com/office/drawing/2014/main" xmlns="" id="{AEC55EA2-7F44-A24A-2F8B-D85F4E84A474}"/>
              </a:ext>
            </a:extLst>
          </p:cNvPr>
          <p:cNvSpPr txBox="1"/>
          <p:nvPr/>
        </p:nvSpPr>
        <p:spPr>
          <a:xfrm>
            <a:off x="4923363" y="819507"/>
            <a:ext cx="1631861" cy="392416"/>
          </a:xfrm>
          <a:prstGeom prst="rect">
            <a:avLst/>
          </a:prstGeom>
          <a:solidFill>
            <a:schemeClr val="accent5">
              <a:lumMod val="20000"/>
              <a:lumOff val="8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s-ES" sz="1050" b="1">
                <a:latin typeface="Roboto" panose="02000000000000000000" pitchFamily="2" charset="0"/>
                <a:ea typeface="Roboto" panose="02000000000000000000" pitchFamily="2" charset="0"/>
                <a:cs typeface="Roboto" panose="02000000000000000000" pitchFamily="2" charset="0"/>
              </a:rPr>
              <a:t>OFICINA JUDICIAL</a:t>
            </a:r>
          </a:p>
          <a:p>
            <a:pPr algn="ctr"/>
            <a:endParaRPr lang="es-ES" sz="1050" b="1">
              <a:latin typeface="Roboto" panose="02000000000000000000" pitchFamily="2" charset="0"/>
              <a:ea typeface="Roboto" panose="02000000000000000000" pitchFamily="2" charset="0"/>
              <a:cs typeface="Roboto" panose="02000000000000000000" pitchFamily="2" charset="0"/>
            </a:endParaRPr>
          </a:p>
        </p:txBody>
      </p:sp>
      <p:sp>
        <p:nvSpPr>
          <p:cNvPr id="5" name="CuadroTexto 4">
            <a:extLst>
              <a:ext uri="{FF2B5EF4-FFF2-40B4-BE49-F238E27FC236}">
                <a16:creationId xmlns:a16="http://schemas.microsoft.com/office/drawing/2014/main" xmlns="" id="{B8F54982-9395-F259-78FF-148475CA58E9}"/>
              </a:ext>
            </a:extLst>
          </p:cNvPr>
          <p:cNvSpPr txBox="1"/>
          <p:nvPr/>
        </p:nvSpPr>
        <p:spPr>
          <a:xfrm>
            <a:off x="390773" y="1421389"/>
            <a:ext cx="11438574" cy="5016758"/>
          </a:xfrm>
          <a:prstGeom prst="rect">
            <a:avLst/>
          </a:prstGeom>
          <a:noFill/>
        </p:spPr>
        <p:txBody>
          <a:bodyPr wrap="square" rtlCol="0">
            <a:spAutoFit/>
          </a:bodyPr>
          <a:lstStyle/>
          <a:p>
            <a:pPr algn="just"/>
            <a:r>
              <a:rPr lang="es-ES" sz="1200" dirty="0"/>
              <a:t>1.- Se mantiene la dotación total del partido judicial.</a:t>
            </a:r>
          </a:p>
          <a:p>
            <a:pPr algn="just"/>
            <a:endParaRPr lang="es-ES" sz="1200" dirty="0"/>
          </a:p>
          <a:p>
            <a:pPr algn="just"/>
            <a:r>
              <a:rPr lang="es-ES" sz="1200" dirty="0"/>
              <a:t>2.- No se crean puestos con actividades compatibles , salvo el LAJ  que compatibilizará sus funciones en la OJ y RC (en los partidos judiciales que no disponen de Registro Civil exclusivo).</a:t>
            </a:r>
          </a:p>
          <a:p>
            <a:pPr algn="just"/>
            <a:endParaRPr lang="es-ES" sz="1200" dirty="0"/>
          </a:p>
          <a:p>
            <a:pPr algn="just"/>
            <a:r>
              <a:rPr lang="es-ES" sz="1200" dirty="0"/>
              <a:t>3.- Diferenciar área de equipo y de grupo de trabajo funcional.</a:t>
            </a:r>
          </a:p>
          <a:p>
            <a:pPr algn="just"/>
            <a:endParaRPr lang="es-ES" sz="1200" dirty="0"/>
          </a:p>
          <a:p>
            <a:pPr marL="171450" indent="-171450" algn="just">
              <a:buFont typeface="Arial" panose="020B0604020202020204" pitchFamily="34" charset="0"/>
              <a:buChar char="•"/>
            </a:pPr>
            <a:r>
              <a:rPr lang="es-ES" sz="1200" b="1" dirty="0"/>
              <a:t>Áreas</a:t>
            </a:r>
            <a:r>
              <a:rPr lang="es-ES" sz="1200" dirty="0"/>
              <a:t>: subdivisiones presentadas en los modelos de referencia y </a:t>
            </a:r>
            <a:r>
              <a:rPr lang="es-ES" sz="1200" b="1" dirty="0"/>
              <a:t>reflejada reglamentariamente en la RPT de Oficina Judicial</a:t>
            </a:r>
            <a:r>
              <a:rPr lang="es-ES" sz="1200" dirty="0"/>
              <a:t>. Es la considerada mínima para la organización de la unidad y la distribución del trabajo.</a:t>
            </a:r>
          </a:p>
          <a:p>
            <a:pPr marL="171450" indent="-171450" algn="just">
              <a:buFont typeface="Arial" panose="020B0604020202020204" pitchFamily="34" charset="0"/>
              <a:buChar char="•"/>
            </a:pPr>
            <a:r>
              <a:rPr lang="es-ES" sz="1200" b="1" dirty="0"/>
              <a:t>Grupos de trabajo</a:t>
            </a:r>
            <a:r>
              <a:rPr lang="es-ES" sz="1200" dirty="0"/>
              <a:t>: La división en áreas, no impide la constitución, por parte de la dirección de la unidad de la oficina judicial, de grupos de trabajo complementarios para organizar adecuadamente el personal (carácter organizativo o funcional y </a:t>
            </a:r>
            <a:r>
              <a:rPr lang="es-ES" sz="1200" b="1" dirty="0"/>
              <a:t>no reflejado en </a:t>
            </a:r>
            <a:r>
              <a:rPr lang="es-ES" sz="1200" b="1" dirty="0" err="1"/>
              <a:t>RPTs</a:t>
            </a:r>
            <a:r>
              <a:rPr lang="es-ES" sz="1200" dirty="0"/>
              <a:t>).</a:t>
            </a:r>
          </a:p>
          <a:p>
            <a:pPr algn="just"/>
            <a:endParaRPr lang="es-ES" sz="1200" dirty="0"/>
          </a:p>
          <a:p>
            <a:pPr algn="just"/>
            <a:r>
              <a:rPr lang="es-ES" sz="1200" dirty="0"/>
              <a:t>4.- </a:t>
            </a:r>
            <a:r>
              <a:rPr lang="es-ES" sz="1200" b="1" dirty="0"/>
              <a:t>Guardias</a:t>
            </a:r>
            <a:r>
              <a:rPr lang="es-ES" sz="1200" dirty="0"/>
              <a:t>: se ha considerado conveniente identificar puestos específicos que lleven asociada la prestación de servicio de guardia en las </a:t>
            </a:r>
            <a:r>
              <a:rPr lang="es-ES" sz="1200" dirty="0" err="1"/>
              <a:t>RPTs</a:t>
            </a:r>
            <a:r>
              <a:rPr lang="es-ES" sz="1200" dirty="0"/>
              <a:t>.</a:t>
            </a:r>
          </a:p>
          <a:p>
            <a:pPr marL="171450" indent="-171450" algn="just">
              <a:buFont typeface="Arial" panose="020B0604020202020204" pitchFamily="34" charset="0"/>
              <a:buChar char="•"/>
            </a:pPr>
            <a:r>
              <a:rPr lang="es-ES" sz="1200" dirty="0"/>
              <a:t>Cuando se elaboren las RPT se procurará mantener en la oficina judicial el </a:t>
            </a:r>
            <a:r>
              <a:rPr lang="es-ES" sz="1200" b="1" dirty="0"/>
              <a:t>mismo número de puestos con clave de guardia </a:t>
            </a:r>
            <a:r>
              <a:rPr lang="es-ES" sz="1200" dirty="0"/>
              <a:t>que existe en los órganos judiciales antes de la implantación de la oficina judicial. El derecho a prestar el servicio de guardia estará asociado al puesto de trabajo que se ocupe en la RPT y que lleve asociado clave de guardia.</a:t>
            </a:r>
          </a:p>
          <a:p>
            <a:pPr marL="171450" indent="-171450" algn="just">
              <a:buFont typeface="Arial" panose="020B0604020202020204" pitchFamily="34" charset="0"/>
              <a:buChar char="•"/>
            </a:pPr>
            <a:r>
              <a:rPr lang="es-ES" sz="1200" dirty="0"/>
              <a:t>Se debe señalar que la retribución por la </a:t>
            </a:r>
            <a:r>
              <a:rPr lang="es-ES" sz="1200" b="1" dirty="0"/>
              <a:t>guardia no está intrínsecamente ligada al puesto de trabajo, sino que se hace efectiva por la propia prestación del servicio</a:t>
            </a:r>
            <a:r>
              <a:rPr lang="es-ES" sz="1200" dirty="0"/>
              <a:t>, ajustándose a lo establecido en la normativa vigente territorial o estatal.</a:t>
            </a:r>
          </a:p>
          <a:p>
            <a:endParaRPr lang="es-ES" sz="1200" dirty="0"/>
          </a:p>
          <a:p>
            <a:pPr algn="just"/>
            <a:r>
              <a:rPr lang="es-ES" sz="1200" dirty="0"/>
              <a:t>5.- </a:t>
            </a:r>
            <a:r>
              <a:rPr lang="es-ES" sz="1200" b="1" dirty="0" err="1"/>
              <a:t>RPTs</a:t>
            </a:r>
            <a:r>
              <a:rPr lang="es-ES" sz="1200" b="1" dirty="0"/>
              <a:t> diferentes para Oficina judicial, Oficina de Justicia Municipal, Registro Civil, oficinas de asistencia a las víctimas del delito </a:t>
            </a:r>
            <a:r>
              <a:rPr lang="es-ES" sz="1200" dirty="0"/>
              <a:t>(OAVD) y a las </a:t>
            </a:r>
            <a:r>
              <a:rPr lang="es-ES" sz="1200" b="1" dirty="0"/>
              <a:t>oficinas para los medios alternativos de solución de controversias </a:t>
            </a:r>
            <a:r>
              <a:rPr lang="es-ES" sz="1200" dirty="0"/>
              <a:t>(OFIMASC).</a:t>
            </a:r>
          </a:p>
          <a:p>
            <a:pPr marL="171450" indent="-171450" algn="just">
              <a:buFont typeface="Arial" panose="020B0604020202020204" pitchFamily="34" charset="0"/>
              <a:buChar char="•"/>
            </a:pPr>
            <a:r>
              <a:rPr lang="es-ES" sz="1200" dirty="0"/>
              <a:t>Las particularidades relacionadas con los puestos de trabajo de estas unidades organizativas (puestos singularizados, sustituciones, etc.) deberán establecerse en el modelo de referencia correspondiente a sus RPT y en su normativa de desarrollo. </a:t>
            </a:r>
          </a:p>
          <a:p>
            <a:pPr algn="just"/>
            <a:endParaRPr lang="es-ES" sz="1100" dirty="0"/>
          </a:p>
          <a:p>
            <a:pPr algn="just"/>
            <a:r>
              <a:rPr lang="es-ES" sz="1100" dirty="0"/>
              <a:t>	</a:t>
            </a:r>
          </a:p>
          <a:p>
            <a:pPr algn="just"/>
            <a:endParaRPr lang="es-ES" sz="1100" dirty="0"/>
          </a:p>
          <a:p>
            <a:pPr algn="just"/>
            <a:endParaRPr lang="es-ES" sz="1100" dirty="0"/>
          </a:p>
        </p:txBody>
      </p:sp>
    </p:spTree>
    <p:custDataLst>
      <p:tags r:id="rId2"/>
    </p:custDataLst>
    <p:extLst>
      <p:ext uri="{BB962C8B-B14F-4D97-AF65-F5344CB8AC3E}">
        <p14:creationId xmlns:p14="http://schemas.microsoft.com/office/powerpoint/2010/main" val="3058979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4969D35-FF61-6BCF-2502-64CBBB388854}"/>
            </a:ext>
          </a:extLst>
        </p:cNvPr>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xmlns="" id="{F50EC9A3-41A7-91C0-2DDB-6872D735B895}"/>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6" imgW="270" imgH="270" progId="TCLayout.ActiveDocument.1">
                  <p:embed/>
                </p:oleObj>
              </mc:Choice>
              <mc:Fallback>
                <p:oleObj name="think-cell Slide" r:id="rId6" imgW="270" imgH="270" progId="TCLayout.ActiveDocument.1">
                  <p:embed/>
                  <p:pic>
                    <p:nvPicPr>
                      <p:cNvPr id="21" name="Object 20" hidden="1">
                        <a:extLst>
                          <a:ext uri="{FF2B5EF4-FFF2-40B4-BE49-F238E27FC236}">
                            <a16:creationId xmlns:a16="http://schemas.microsoft.com/office/drawing/2014/main" xmlns="" id="{F50EC9A3-41A7-91C0-2DDB-6872D735B895}"/>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3" name="Título 1">
            <a:extLst>
              <a:ext uri="{FF2B5EF4-FFF2-40B4-BE49-F238E27FC236}">
                <a16:creationId xmlns:a16="http://schemas.microsoft.com/office/drawing/2014/main" xmlns="" id="{0A60D114-94C1-A10B-2FF1-8374698CDB81}"/>
              </a:ext>
            </a:extLst>
          </p:cNvPr>
          <p:cNvSpPr txBox="1">
            <a:spLocks/>
          </p:cNvSpPr>
          <p:nvPr/>
        </p:nvSpPr>
        <p:spPr>
          <a:xfrm>
            <a:off x="280374" y="200812"/>
            <a:ext cx="6638920"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3. </a:t>
            </a: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sp>
        <p:nvSpPr>
          <p:cNvPr id="35" name="CuadroTexto 34">
            <a:extLst>
              <a:ext uri="{FF2B5EF4-FFF2-40B4-BE49-F238E27FC236}">
                <a16:creationId xmlns:a16="http://schemas.microsoft.com/office/drawing/2014/main" xmlns="" id="{B49F883C-85D1-1EDD-733D-E4C327023B55}"/>
              </a:ext>
            </a:extLst>
          </p:cNvPr>
          <p:cNvSpPr txBox="1"/>
          <p:nvPr/>
        </p:nvSpPr>
        <p:spPr>
          <a:xfrm>
            <a:off x="597528" y="219363"/>
            <a:ext cx="6952207" cy="391967"/>
          </a:xfrm>
          <a:prstGeom prst="rect">
            <a:avLst/>
          </a:prstGeom>
          <a:noFill/>
        </p:spPr>
        <p:txBody>
          <a:bodyPr wrap="square">
            <a:spAutoFit/>
          </a:bodyPr>
          <a:lstStyle/>
          <a:p>
            <a:pPr algn="just">
              <a:lnSpc>
                <a:spcPct val="120000"/>
              </a:lnSpc>
              <a:spcBef>
                <a:spcPts val="600"/>
              </a:spcBef>
              <a:spcAft>
                <a:spcPts val="300"/>
              </a:spcAft>
              <a:buNone/>
            </a:pPr>
            <a:r>
              <a:rPr lang="es-ES" b="1">
                <a:solidFill>
                  <a:srgbClr val="002060"/>
                </a:solidFill>
                <a:latin typeface="+mj-lt"/>
                <a:cs typeface="Arial" panose="020B0604020202020204" pitchFamily="34" charset="0"/>
              </a:rPr>
              <a:t>Consideraciones generales del proceso</a:t>
            </a:r>
          </a:p>
        </p:txBody>
      </p:sp>
      <p:pic>
        <p:nvPicPr>
          <p:cNvPr id="4" name="Picture 14" descr="NTT DATA | iAgua">
            <a:extLst>
              <a:ext uri="{FF2B5EF4-FFF2-40B4-BE49-F238E27FC236}">
                <a16:creationId xmlns:a16="http://schemas.microsoft.com/office/drawing/2014/main" xmlns="" id="{7A266791-599D-8255-3ECE-3A1CA8E070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go - Gobierno del Principado de Asturias">
            <a:extLst>
              <a:ext uri="{FF2B5EF4-FFF2-40B4-BE49-F238E27FC236}">
                <a16:creationId xmlns:a16="http://schemas.microsoft.com/office/drawing/2014/main" xmlns="" id="{FEC10D00-B02B-27A6-C2B3-51C7C12940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3">
            <a:extLst>
              <a:ext uri="{FF2B5EF4-FFF2-40B4-BE49-F238E27FC236}">
                <a16:creationId xmlns:a16="http://schemas.microsoft.com/office/drawing/2014/main" xmlns="" id="{53A59CB3-14F3-2615-90A1-13DBB0BB0174}"/>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29</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2" name="Rectángulo 1">
            <a:extLst>
              <a:ext uri="{FF2B5EF4-FFF2-40B4-BE49-F238E27FC236}">
                <a16:creationId xmlns:a16="http://schemas.microsoft.com/office/drawing/2014/main" xmlns="" id="{CB5CC4E0-5701-5852-06BD-81292F6A201B}"/>
              </a:ext>
            </a:extLst>
          </p:cNvPr>
          <p:cNvSpPr/>
          <p:nvPr/>
        </p:nvSpPr>
        <p:spPr>
          <a:xfrm>
            <a:off x="398354" y="1019579"/>
            <a:ext cx="11497900" cy="52337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adroTexto 17">
            <a:extLst>
              <a:ext uri="{FF2B5EF4-FFF2-40B4-BE49-F238E27FC236}">
                <a16:creationId xmlns:a16="http://schemas.microsoft.com/office/drawing/2014/main" xmlns="" id="{6AD1F6EF-9330-707E-B329-74E081142613}"/>
              </a:ext>
            </a:extLst>
          </p:cNvPr>
          <p:cNvSpPr txBox="1"/>
          <p:nvPr/>
        </p:nvSpPr>
        <p:spPr>
          <a:xfrm>
            <a:off x="5127669" y="740286"/>
            <a:ext cx="1631861" cy="392416"/>
          </a:xfrm>
          <a:prstGeom prst="rect">
            <a:avLst/>
          </a:prstGeom>
          <a:solidFill>
            <a:schemeClr val="accent5">
              <a:lumMod val="20000"/>
              <a:lumOff val="8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s-ES" sz="1050" b="1">
                <a:latin typeface="Roboto" panose="02000000000000000000" pitchFamily="2" charset="0"/>
                <a:ea typeface="Roboto" panose="02000000000000000000" pitchFamily="2" charset="0"/>
                <a:cs typeface="Roboto" panose="02000000000000000000" pitchFamily="2" charset="0"/>
              </a:rPr>
              <a:t>OFICINA JUDICIAL</a:t>
            </a:r>
          </a:p>
          <a:p>
            <a:pPr algn="ctr"/>
            <a:endParaRPr lang="es-ES" sz="1050" b="1">
              <a:latin typeface="Roboto" panose="02000000000000000000" pitchFamily="2" charset="0"/>
              <a:ea typeface="Roboto" panose="02000000000000000000" pitchFamily="2" charset="0"/>
              <a:cs typeface="Roboto" panose="02000000000000000000" pitchFamily="2" charset="0"/>
            </a:endParaRPr>
          </a:p>
        </p:txBody>
      </p:sp>
      <p:sp>
        <p:nvSpPr>
          <p:cNvPr id="5" name="CuadroTexto 4">
            <a:extLst>
              <a:ext uri="{FF2B5EF4-FFF2-40B4-BE49-F238E27FC236}">
                <a16:creationId xmlns:a16="http://schemas.microsoft.com/office/drawing/2014/main" xmlns="" id="{B4AB4C0E-E2A7-9B67-96C0-58C37B626669}"/>
              </a:ext>
            </a:extLst>
          </p:cNvPr>
          <p:cNvSpPr txBox="1"/>
          <p:nvPr/>
        </p:nvSpPr>
        <p:spPr>
          <a:xfrm>
            <a:off x="502465" y="1182956"/>
            <a:ext cx="11291181" cy="5247590"/>
          </a:xfrm>
          <a:prstGeom prst="rect">
            <a:avLst/>
          </a:prstGeom>
          <a:noFill/>
        </p:spPr>
        <p:txBody>
          <a:bodyPr wrap="square" rtlCol="0">
            <a:spAutoFit/>
          </a:bodyPr>
          <a:lstStyle/>
          <a:p>
            <a:pPr algn="just"/>
            <a:r>
              <a:rPr lang="es-ES" sz="1200" dirty="0"/>
              <a:t>6.- </a:t>
            </a:r>
            <a:r>
              <a:rPr lang="es-ES" sz="1200" b="1" dirty="0"/>
              <a:t>Apoyo en coordinación de la oficina judicial con jueces y magistrado</a:t>
            </a:r>
            <a:r>
              <a:rPr lang="es-ES" sz="1200" dirty="0"/>
              <a:t>s. </a:t>
            </a:r>
          </a:p>
          <a:p>
            <a:pPr algn="just"/>
            <a:endParaRPr lang="es-ES" sz="1200" dirty="0"/>
          </a:p>
          <a:p>
            <a:pPr marL="171450" indent="-171450" algn="just">
              <a:buFont typeface="Arial" panose="020B0604020202020204" pitchFamily="34" charset="0"/>
              <a:buChar char="•"/>
            </a:pPr>
            <a:r>
              <a:rPr lang="es-ES" sz="1200" dirty="0"/>
              <a:t>Se considera conveniente que la dirección de cada unidad de la oficina judicial asigne a determinado personal de la unidad, cometidos específicos de apoyo a la propia dirección en la coordinación con jueces y magistrados. </a:t>
            </a:r>
          </a:p>
          <a:p>
            <a:pPr marL="171450" indent="-171450" algn="just">
              <a:buFont typeface="Arial" panose="020B0604020202020204" pitchFamily="34" charset="0"/>
              <a:buChar char="•"/>
            </a:pPr>
            <a:endParaRPr lang="es-ES" sz="1200" dirty="0"/>
          </a:p>
          <a:p>
            <a:pPr marL="171450" indent="-171450" algn="just">
              <a:buFont typeface="Arial" panose="020B0604020202020204" pitchFamily="34" charset="0"/>
              <a:buChar char="•"/>
            </a:pPr>
            <a:r>
              <a:rPr lang="es-ES" sz="1200" dirty="0"/>
              <a:t>En el modelo de referencia de RPT, </a:t>
            </a:r>
            <a:r>
              <a:rPr lang="es-ES" sz="1200" b="1" dirty="0"/>
              <a:t>se descarta la creación de puestos específicos de apoyo a la dirección </a:t>
            </a:r>
            <a:r>
              <a:rPr lang="es-ES" sz="1200" dirty="0"/>
              <a:t>en la coordinación con las plazas judiciales. La asignación de estos cometidos serán parte de las actividades de dirección y organización de la unidad por parte del puesto de dirección correspondiente.</a:t>
            </a:r>
          </a:p>
          <a:p>
            <a:pPr algn="just"/>
            <a:endParaRPr lang="es-ES" sz="1200" dirty="0"/>
          </a:p>
          <a:p>
            <a:pPr marL="171450" indent="-171450" algn="just">
              <a:buFont typeface="Arial" panose="020B0604020202020204" pitchFamily="34" charset="0"/>
              <a:buChar char="•"/>
            </a:pPr>
            <a:r>
              <a:rPr lang="es-ES" sz="1200" dirty="0"/>
              <a:t>Si la Administración competente lo considera oportuno se podrán crear </a:t>
            </a:r>
            <a:r>
              <a:rPr lang="es-ES" sz="1200" b="1" dirty="0"/>
              <a:t>puestos específicos en RPT </a:t>
            </a:r>
            <a:r>
              <a:rPr lang="es-ES" sz="1200" dirty="0"/>
              <a:t>para apoyar a la dirección de una unidad de la oficina judicial.</a:t>
            </a:r>
          </a:p>
          <a:p>
            <a:pPr algn="just"/>
            <a:endParaRPr lang="es-ES" sz="1200" dirty="0"/>
          </a:p>
          <a:p>
            <a:pPr algn="just"/>
            <a:r>
              <a:rPr lang="es-ES" sz="1200" b="1" dirty="0"/>
              <a:t>Ratios</a:t>
            </a:r>
            <a:r>
              <a:rPr lang="es-ES" sz="1200" dirty="0"/>
              <a:t>:</a:t>
            </a:r>
          </a:p>
          <a:p>
            <a:pPr marL="171450" indent="-171450" algn="just">
              <a:buFont typeface="Arial" panose="020B0604020202020204" pitchFamily="34" charset="0"/>
              <a:buChar char="•"/>
            </a:pPr>
            <a:r>
              <a:rPr lang="es-ES" sz="1200" dirty="0"/>
              <a:t>Cuando la unidad de la oficina judicial asista a 10 o más plazas judiciales del Tribunal de Instancia: con una dotación de 1 puesto de funcionario/a (gestión procesal y administrativa o de tramitación procesal y administrativa) más otro adicional por cada 10 plazas.</a:t>
            </a:r>
          </a:p>
          <a:p>
            <a:pPr marL="171450" indent="-171450" algn="just">
              <a:buFont typeface="Arial" panose="020B0604020202020204" pitchFamily="34" charset="0"/>
              <a:buChar char="•"/>
            </a:pPr>
            <a:endParaRPr lang="es-ES" sz="1200" dirty="0"/>
          </a:p>
          <a:p>
            <a:pPr marL="171450" indent="-171450" algn="just">
              <a:buFont typeface="Arial" panose="020B0604020202020204" pitchFamily="34" charset="0"/>
              <a:buChar char="•"/>
            </a:pPr>
            <a:r>
              <a:rPr lang="es-ES" sz="1200" dirty="0"/>
              <a:t>Cuando la unidad de la oficina judicial asista a una Audiencia Provincial integrada por 3 o más secciones en el municipio: con una dotación de 1 puesto de funcionario/a (gestión procesal y administrativa o tramitación procesal y administrativa) más otro adicional por cada 3 secciones.</a:t>
            </a:r>
          </a:p>
          <a:p>
            <a:pPr marL="171450" indent="-171450" algn="just">
              <a:buFont typeface="Arial" panose="020B0604020202020204" pitchFamily="34" charset="0"/>
              <a:buChar char="•"/>
            </a:pPr>
            <a:endParaRPr lang="es-ES" sz="1200" dirty="0"/>
          </a:p>
          <a:p>
            <a:pPr marL="171450" indent="-171450" algn="just">
              <a:buFont typeface="Arial" panose="020B0604020202020204" pitchFamily="34" charset="0"/>
              <a:buChar char="•"/>
            </a:pPr>
            <a:r>
              <a:rPr lang="es-ES" sz="1200" dirty="0"/>
              <a:t>Cuando se constituya el SCT del Tribunal Superior de Justicia: con una dotación de 1 puesto de funcionario/a (gestión procesal y administrativa o tramitación procesal y administrativa) por cada 3 secciones.</a:t>
            </a:r>
          </a:p>
          <a:p>
            <a:pPr algn="just"/>
            <a:endParaRPr lang="es-ES" sz="1200" dirty="0"/>
          </a:p>
          <a:p>
            <a:pPr algn="just"/>
            <a:r>
              <a:rPr lang="es-ES" sz="1200" dirty="0"/>
              <a:t>En el caso de que estos </a:t>
            </a:r>
            <a:r>
              <a:rPr lang="es-ES" sz="1200" b="1" dirty="0"/>
              <a:t>puestos de apoyo a la coordinación de la oficina judicial con jueces y magistrados estén incluidos en la RPT, no tendrán carácter de exclusividad</a:t>
            </a:r>
            <a:r>
              <a:rPr lang="es-ES" sz="1200" dirty="0"/>
              <a:t>, sino que, además de las actividades y tares específicas de apoyo y soporte directo a quienes ocupan las plazas judiciales (actividades y tareas que se especificarán en la documentación organizativa de la oficina judicial), desarrollarán las actividades y tares de tramitación que les sean asignadas por parte de la dirección de la unidad correspondiente.</a:t>
            </a:r>
          </a:p>
          <a:p>
            <a:pPr algn="just"/>
            <a:endParaRPr lang="es-ES" sz="1100" dirty="0"/>
          </a:p>
        </p:txBody>
      </p:sp>
    </p:spTree>
    <p:custDataLst>
      <p:tags r:id="rId2"/>
    </p:custDataLst>
    <p:extLst>
      <p:ext uri="{BB962C8B-B14F-4D97-AF65-F5344CB8AC3E}">
        <p14:creationId xmlns:p14="http://schemas.microsoft.com/office/powerpoint/2010/main" val="947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24DE6D-2DC4-EFC6-C1A3-67C45999903B}"/>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xmlns="" id="{87D0F7F3-AEA3-3FC5-3D2A-9BE44FA32043}"/>
              </a:ext>
            </a:extLst>
          </p:cNvPr>
          <p:cNvSpPr txBox="1">
            <a:spLocks/>
          </p:cNvSpPr>
          <p:nvPr/>
        </p:nvSpPr>
        <p:spPr>
          <a:xfrm>
            <a:off x="269798" y="223581"/>
            <a:ext cx="6638920"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1. Introducción</a:t>
            </a: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sp>
        <p:nvSpPr>
          <p:cNvPr id="6" name="Rectangle 5">
            <a:extLst>
              <a:ext uri="{FF2B5EF4-FFF2-40B4-BE49-F238E27FC236}">
                <a16:creationId xmlns:a16="http://schemas.microsoft.com/office/drawing/2014/main" xmlns="" id="{A7ED438E-E6DA-CBE1-D86B-F8BD955FC9A9}"/>
              </a:ext>
            </a:extLst>
          </p:cNvPr>
          <p:cNvSpPr>
            <a:spLocks noChangeArrowheads="1"/>
          </p:cNvSpPr>
          <p:nvPr/>
        </p:nvSpPr>
        <p:spPr bwMode="auto">
          <a:xfrm>
            <a:off x="362743" y="811274"/>
            <a:ext cx="11161713"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9982" tIns="10798" rIns="89982" bIns="10798" anchor="t"/>
          <a:lstStyle>
            <a:lvl1pPr>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4763">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just">
              <a:lnSpc>
                <a:spcPct val="120000"/>
              </a:lnSpc>
              <a:spcBef>
                <a:spcPts val="600"/>
              </a:spcBef>
              <a:spcAft>
                <a:spcPts val="300"/>
              </a:spcAft>
              <a:buNone/>
            </a:pPr>
            <a:r>
              <a:rPr lang="es-ES" sz="1400" b="1" dirty="0">
                <a:solidFill>
                  <a:srgbClr val="002060"/>
                </a:solidFill>
                <a:latin typeface="+mj-lt"/>
                <a:cs typeface="Arial" panose="020B0604020202020204" pitchFamily="34" charset="0"/>
              </a:rPr>
              <a:t>Alcance del documento:</a:t>
            </a:r>
          </a:p>
          <a:p>
            <a:pPr marL="285750" indent="-285750" algn="just">
              <a:lnSpc>
                <a:spcPct val="120000"/>
              </a:lnSpc>
              <a:buClr>
                <a:srgbClr val="A9D1DE"/>
              </a:buClr>
              <a:buSzPts val="1600"/>
              <a:buFont typeface="Arial" panose="020B0604020202020204" pitchFamily="34" charset="0"/>
              <a:buChar char="•"/>
              <a:tabLst>
                <a:tab pos="2806065" algn="ctr"/>
                <a:tab pos="5612130" algn="r"/>
              </a:tabLst>
            </a:pPr>
            <a:r>
              <a:rPr lang="es-ES" sz="1400" dirty="0">
                <a:latin typeface="+mj-lt"/>
                <a:cs typeface="Arial" panose="020B0604020202020204" pitchFamily="34" charset="0"/>
              </a:rPr>
              <a:t>Se presenta una primera aproximación al Tribunal de Instancia y a los modelos de referencia de oficina judicial que, en su caso, asistirán a aquel, de los partidos judiciales correspondientes a la </a:t>
            </a:r>
            <a:r>
              <a:rPr lang="es-ES" sz="1400" b="1" dirty="0">
                <a:latin typeface="+mj-lt"/>
                <a:cs typeface="Arial" panose="020B0604020202020204" pitchFamily="34" charset="0"/>
              </a:rPr>
              <a:t>Fase I</a:t>
            </a:r>
            <a:r>
              <a:rPr lang="es-ES" sz="1400" dirty="0">
                <a:latin typeface="+mj-lt"/>
                <a:cs typeface="Arial" panose="020B0604020202020204" pitchFamily="34" charset="0"/>
              </a:rPr>
              <a:t>, con un total de 13. Éstos son:</a:t>
            </a:r>
          </a:p>
          <a:p>
            <a:pPr marL="1028700" lvl="1" algn="just">
              <a:lnSpc>
                <a:spcPct val="120000"/>
              </a:lnSpc>
              <a:spcAft>
                <a:spcPts val="600"/>
              </a:spcAft>
              <a:buClr>
                <a:srgbClr val="203864"/>
              </a:buClr>
              <a:buSzPts val="1600"/>
              <a:buFont typeface="Arial" panose="020B0604020202020204" pitchFamily="34" charset="0"/>
              <a:buChar char="•"/>
              <a:tabLst>
                <a:tab pos="2806065" algn="ctr"/>
                <a:tab pos="5612130" algn="r"/>
              </a:tabLst>
            </a:pPr>
            <a:r>
              <a:rPr lang="es-ES" sz="1400" dirty="0">
                <a:latin typeface="+mj-lt"/>
                <a:cs typeface="Arial" panose="020B0604020202020204" pitchFamily="34" charset="0"/>
              </a:rPr>
              <a:t>Siero.</a:t>
            </a:r>
          </a:p>
          <a:p>
            <a:pPr marL="1028700" lvl="1" algn="just">
              <a:lnSpc>
                <a:spcPct val="120000"/>
              </a:lnSpc>
              <a:buClr>
                <a:srgbClr val="1994A4"/>
              </a:buClr>
              <a:buSzPts val="1600"/>
              <a:buFont typeface="Arial" panose="020B0604020202020204" pitchFamily="34" charset="0"/>
              <a:buChar char="•"/>
              <a:tabLst>
                <a:tab pos="2806065" algn="ctr"/>
                <a:tab pos="5612130" algn="r"/>
              </a:tabLst>
            </a:pPr>
            <a:r>
              <a:rPr lang="es-ES" sz="1400" dirty="0">
                <a:latin typeface="+mj-lt"/>
                <a:cs typeface="Arial" panose="020B0604020202020204" pitchFamily="34" charset="0"/>
              </a:rPr>
              <a:t>Grado.</a:t>
            </a:r>
          </a:p>
          <a:p>
            <a:pPr marL="1028700" lvl="1" algn="just">
              <a:lnSpc>
                <a:spcPct val="120000"/>
              </a:lnSpc>
              <a:buClr>
                <a:srgbClr val="1994A4"/>
              </a:buClr>
              <a:buSzPts val="1600"/>
              <a:buFont typeface="Arial" panose="020B0604020202020204" pitchFamily="34" charset="0"/>
              <a:buChar char="•"/>
              <a:tabLst>
                <a:tab pos="2806065" algn="ctr"/>
                <a:tab pos="5612130" algn="r"/>
              </a:tabLst>
            </a:pPr>
            <a:r>
              <a:rPr lang="es-ES" sz="1400" dirty="0" err="1">
                <a:latin typeface="+mj-lt"/>
                <a:cs typeface="Arial" panose="020B0604020202020204" pitchFamily="34" charset="0"/>
              </a:rPr>
              <a:t>Laviana</a:t>
            </a:r>
            <a:r>
              <a:rPr lang="es-ES" sz="1400" dirty="0">
                <a:latin typeface="+mj-lt"/>
                <a:cs typeface="Arial" panose="020B0604020202020204" pitchFamily="34" charset="0"/>
              </a:rPr>
              <a:t>.</a:t>
            </a:r>
          </a:p>
          <a:p>
            <a:pPr marL="1028700" lvl="1" algn="just">
              <a:lnSpc>
                <a:spcPct val="120000"/>
              </a:lnSpc>
              <a:spcAft>
                <a:spcPts val="600"/>
              </a:spcAft>
              <a:buClr>
                <a:srgbClr val="1994A4"/>
              </a:buClr>
              <a:buSzPts val="1600"/>
              <a:buFont typeface="Arial" panose="020B0604020202020204" pitchFamily="34" charset="0"/>
              <a:buChar char="•"/>
              <a:tabLst>
                <a:tab pos="2806065" algn="ctr"/>
                <a:tab pos="5612130" algn="r"/>
              </a:tabLst>
            </a:pPr>
            <a:r>
              <a:rPr lang="es-ES" sz="1400" dirty="0">
                <a:latin typeface="+mj-lt"/>
                <a:cs typeface="Arial" panose="020B0604020202020204" pitchFamily="34" charset="0"/>
              </a:rPr>
              <a:t>Lena.</a:t>
            </a:r>
          </a:p>
          <a:p>
            <a:pPr marL="1028700" lvl="1" algn="just">
              <a:lnSpc>
                <a:spcPct val="120000"/>
              </a:lnSpc>
              <a:buClr>
                <a:srgbClr val="8497B0"/>
              </a:buClr>
              <a:buSzPts val="1600"/>
              <a:buFont typeface="Arial" panose="020B0604020202020204" pitchFamily="34" charset="0"/>
              <a:buChar char="•"/>
              <a:tabLst>
                <a:tab pos="2806065" algn="ctr"/>
                <a:tab pos="5612130" algn="r"/>
              </a:tabLst>
            </a:pPr>
            <a:r>
              <a:rPr lang="es-ES" sz="1400" dirty="0">
                <a:latin typeface="+mj-lt"/>
                <a:cs typeface="Arial" panose="020B0604020202020204" pitchFamily="34" charset="0"/>
              </a:rPr>
              <a:t>Cangas del Narcea.</a:t>
            </a:r>
          </a:p>
          <a:p>
            <a:pPr marL="1028700" lvl="1" algn="just">
              <a:lnSpc>
                <a:spcPct val="120000"/>
              </a:lnSpc>
              <a:buClr>
                <a:srgbClr val="8497B0"/>
              </a:buClr>
              <a:buSzPts val="1600"/>
              <a:buFont typeface="Arial" panose="020B0604020202020204" pitchFamily="34" charset="0"/>
              <a:buChar char="•"/>
              <a:tabLst>
                <a:tab pos="2806065" algn="ctr"/>
                <a:tab pos="5612130" algn="r"/>
              </a:tabLst>
            </a:pPr>
            <a:r>
              <a:rPr lang="es-ES" sz="1400" dirty="0">
                <a:latin typeface="+mj-lt"/>
                <a:cs typeface="Arial" panose="020B0604020202020204" pitchFamily="34" charset="0"/>
              </a:rPr>
              <a:t>Cangas de Onís.</a:t>
            </a:r>
          </a:p>
          <a:p>
            <a:pPr marL="1028700" lvl="1" algn="just">
              <a:lnSpc>
                <a:spcPct val="120000"/>
              </a:lnSpc>
              <a:buClr>
                <a:srgbClr val="8497B0"/>
              </a:buClr>
              <a:buSzPts val="1600"/>
              <a:buFont typeface="Arial" panose="020B0604020202020204" pitchFamily="34" charset="0"/>
              <a:buChar char="•"/>
              <a:tabLst>
                <a:tab pos="2806065" algn="ctr"/>
                <a:tab pos="5612130" algn="r"/>
              </a:tabLst>
            </a:pPr>
            <a:r>
              <a:rPr lang="es-ES" sz="1400" dirty="0" err="1">
                <a:latin typeface="+mj-lt"/>
                <a:cs typeface="Arial" panose="020B0604020202020204" pitchFamily="34" charset="0"/>
              </a:rPr>
              <a:t>Castropol</a:t>
            </a:r>
            <a:r>
              <a:rPr lang="es-ES" sz="1400" dirty="0">
                <a:latin typeface="+mj-lt"/>
                <a:cs typeface="Arial" panose="020B0604020202020204" pitchFamily="34" charset="0"/>
              </a:rPr>
              <a:t>.</a:t>
            </a:r>
          </a:p>
          <a:p>
            <a:pPr marL="1028700" lvl="1" algn="just">
              <a:lnSpc>
                <a:spcPct val="120000"/>
              </a:lnSpc>
              <a:buClr>
                <a:srgbClr val="8497B0"/>
              </a:buClr>
              <a:buSzPts val="1600"/>
              <a:buFont typeface="Arial" panose="020B0604020202020204" pitchFamily="34" charset="0"/>
              <a:buChar char="•"/>
              <a:tabLst>
                <a:tab pos="2806065" algn="ctr"/>
                <a:tab pos="5612130" algn="r"/>
              </a:tabLst>
            </a:pPr>
            <a:r>
              <a:rPr lang="es-ES" sz="1400" dirty="0" err="1">
                <a:latin typeface="+mj-lt"/>
                <a:cs typeface="Arial" panose="020B0604020202020204" pitchFamily="34" charset="0"/>
              </a:rPr>
              <a:t>Llanes</a:t>
            </a:r>
            <a:r>
              <a:rPr lang="es-ES" sz="1400" dirty="0">
                <a:latin typeface="+mj-lt"/>
                <a:cs typeface="Arial" panose="020B0604020202020204" pitchFamily="34" charset="0"/>
              </a:rPr>
              <a:t>.</a:t>
            </a:r>
          </a:p>
          <a:p>
            <a:pPr marL="1028700" lvl="1" algn="just">
              <a:lnSpc>
                <a:spcPct val="120000"/>
              </a:lnSpc>
              <a:buClr>
                <a:srgbClr val="8497B0"/>
              </a:buClr>
              <a:buSzPts val="1600"/>
              <a:buFont typeface="Arial" panose="020B0604020202020204" pitchFamily="34" charset="0"/>
              <a:buChar char="•"/>
              <a:tabLst>
                <a:tab pos="2806065" algn="ctr"/>
                <a:tab pos="5612130" algn="r"/>
              </a:tabLst>
            </a:pPr>
            <a:r>
              <a:rPr lang="es-ES" sz="1400" dirty="0" err="1">
                <a:latin typeface="+mj-lt"/>
                <a:cs typeface="Arial" panose="020B0604020202020204" pitchFamily="34" charset="0"/>
              </a:rPr>
              <a:t>Piloña</a:t>
            </a:r>
            <a:r>
              <a:rPr lang="es-ES" sz="1400" dirty="0">
                <a:latin typeface="+mj-lt"/>
                <a:cs typeface="Arial" panose="020B0604020202020204" pitchFamily="34" charset="0"/>
              </a:rPr>
              <a:t>.</a:t>
            </a:r>
          </a:p>
          <a:p>
            <a:pPr marL="1028700" lvl="1" algn="just">
              <a:lnSpc>
                <a:spcPct val="120000"/>
              </a:lnSpc>
              <a:buClr>
                <a:srgbClr val="8497B0"/>
              </a:buClr>
              <a:buSzPts val="1600"/>
              <a:buFont typeface="Arial" panose="020B0604020202020204" pitchFamily="34" charset="0"/>
              <a:buChar char="•"/>
              <a:tabLst>
                <a:tab pos="2806065" algn="ctr"/>
                <a:tab pos="5612130" algn="r"/>
              </a:tabLst>
            </a:pPr>
            <a:r>
              <a:rPr lang="es-ES" sz="1400" dirty="0" err="1">
                <a:latin typeface="+mj-lt"/>
                <a:cs typeface="Arial" panose="020B0604020202020204" pitchFamily="34" charset="0"/>
              </a:rPr>
              <a:t>Pravia</a:t>
            </a:r>
            <a:r>
              <a:rPr lang="es-ES" sz="1400" dirty="0">
                <a:latin typeface="+mj-lt"/>
                <a:cs typeface="Arial" panose="020B0604020202020204" pitchFamily="34" charset="0"/>
              </a:rPr>
              <a:t>.</a:t>
            </a:r>
          </a:p>
          <a:p>
            <a:pPr marL="1028700" lvl="1" algn="just">
              <a:lnSpc>
                <a:spcPct val="120000"/>
              </a:lnSpc>
              <a:buClr>
                <a:srgbClr val="8497B0"/>
              </a:buClr>
              <a:buSzPts val="1600"/>
              <a:buFont typeface="Arial" panose="020B0604020202020204" pitchFamily="34" charset="0"/>
              <a:buChar char="•"/>
              <a:tabLst>
                <a:tab pos="2806065" algn="ctr"/>
                <a:tab pos="5612130" algn="r"/>
              </a:tabLst>
            </a:pPr>
            <a:r>
              <a:rPr lang="es-ES" sz="1400" dirty="0">
                <a:latin typeface="+mj-lt"/>
                <a:cs typeface="Arial" panose="020B0604020202020204" pitchFamily="34" charset="0"/>
              </a:rPr>
              <a:t>Tineo.</a:t>
            </a:r>
          </a:p>
          <a:p>
            <a:pPr marL="1028700" lvl="1" algn="just">
              <a:lnSpc>
                <a:spcPct val="120000"/>
              </a:lnSpc>
              <a:buClr>
                <a:srgbClr val="8497B0"/>
              </a:buClr>
              <a:buSzPts val="1600"/>
              <a:buFont typeface="Arial" panose="020B0604020202020204" pitchFamily="34" charset="0"/>
              <a:buChar char="•"/>
              <a:tabLst>
                <a:tab pos="2806065" algn="ctr"/>
                <a:tab pos="5612130" algn="r"/>
              </a:tabLst>
            </a:pPr>
            <a:r>
              <a:rPr lang="es-ES" sz="1400" dirty="0">
                <a:latin typeface="+mj-lt"/>
                <a:cs typeface="Arial" panose="020B0604020202020204" pitchFamily="34" charset="0"/>
              </a:rPr>
              <a:t>Valdés.</a:t>
            </a:r>
          </a:p>
          <a:p>
            <a:pPr marL="1028700" lvl="1" algn="just">
              <a:lnSpc>
                <a:spcPct val="120000"/>
              </a:lnSpc>
              <a:buClr>
                <a:srgbClr val="8497B0"/>
              </a:buClr>
              <a:buSzPts val="1600"/>
              <a:buFont typeface="Arial" panose="020B0604020202020204" pitchFamily="34" charset="0"/>
              <a:buChar char="•"/>
              <a:tabLst>
                <a:tab pos="2806065" algn="ctr"/>
                <a:tab pos="5612130" algn="r"/>
              </a:tabLst>
            </a:pPr>
            <a:r>
              <a:rPr lang="es-ES" sz="1400" dirty="0">
                <a:latin typeface="+mj-lt"/>
                <a:cs typeface="Arial" panose="020B0604020202020204" pitchFamily="34" charset="0"/>
              </a:rPr>
              <a:t>Villaviciosa</a:t>
            </a:r>
          </a:p>
          <a:p>
            <a:pPr marL="285750" indent="-285750" algn="just">
              <a:lnSpc>
                <a:spcPct val="120000"/>
              </a:lnSpc>
              <a:buClr>
                <a:srgbClr val="A9D1DE"/>
              </a:buClr>
              <a:buSzPts val="1600"/>
              <a:buFont typeface="Arial" panose="020B0604020202020204" pitchFamily="34" charset="0"/>
              <a:buChar char="•"/>
              <a:tabLst>
                <a:tab pos="2806065" algn="ctr"/>
                <a:tab pos="5612130" algn="r"/>
              </a:tabLst>
            </a:pPr>
            <a:r>
              <a:rPr lang="es-ES" sz="1400" dirty="0">
                <a:latin typeface="+mj-lt"/>
                <a:cs typeface="Arial" panose="020B0604020202020204" pitchFamily="34" charset="0"/>
              </a:rPr>
              <a:t>Se realiza un análisis del volumen de asuntos y el volumen de ejecuciones en cada partido judicial, así como de su dotación actual de personal que permitirá definir los modelos de referencia que podrían ser de aplicación.</a:t>
            </a:r>
          </a:p>
          <a:p>
            <a:pPr marL="285750" indent="-285750" algn="just">
              <a:lnSpc>
                <a:spcPct val="120000"/>
              </a:lnSpc>
              <a:buClr>
                <a:srgbClr val="A9D1DE"/>
              </a:buClr>
              <a:buSzPts val="1600"/>
              <a:buFont typeface="Arial" panose="020B0604020202020204" pitchFamily="34" charset="0"/>
              <a:buChar char="•"/>
              <a:tabLst>
                <a:tab pos="2806065" algn="ctr"/>
                <a:tab pos="5612130" algn="r"/>
              </a:tabLst>
            </a:pPr>
            <a:endParaRPr lang="es-ES" sz="1400" dirty="0">
              <a:latin typeface="+mj-lt"/>
              <a:cs typeface="Arial" panose="020B0604020202020204" pitchFamily="34" charset="0"/>
            </a:endParaRPr>
          </a:p>
          <a:p>
            <a:pPr marL="285750" indent="-285750" algn="just">
              <a:lnSpc>
                <a:spcPct val="120000"/>
              </a:lnSpc>
              <a:buClr>
                <a:srgbClr val="A9D1DE"/>
              </a:buClr>
              <a:buSzPts val="1600"/>
              <a:buFont typeface="Arial" panose="020B0604020202020204" pitchFamily="34" charset="0"/>
              <a:buChar char="•"/>
              <a:tabLst>
                <a:tab pos="2806065" algn="ctr"/>
                <a:tab pos="5612130" algn="r"/>
              </a:tabLst>
            </a:pPr>
            <a:r>
              <a:rPr lang="es-ES" sz="1400" dirty="0">
                <a:latin typeface="+mj-lt"/>
                <a:cs typeface="Arial" panose="020B0604020202020204" pitchFamily="34" charset="0"/>
              </a:rPr>
              <a:t>Se proponen los modelos de referencia teniendo en cuenta la situación actual, así como la tendencia a futuro en el crecimiento de asuntos ingresados y ejecuciones registradas en el partido.</a:t>
            </a:r>
          </a:p>
          <a:p>
            <a:pPr marL="285750" indent="-285750" algn="just">
              <a:lnSpc>
                <a:spcPct val="120000"/>
              </a:lnSpc>
              <a:buClr>
                <a:srgbClr val="A9D1DE"/>
              </a:buClr>
              <a:buSzPts val="1600"/>
              <a:buFont typeface="Arial" panose="020B0604020202020204" pitchFamily="34" charset="0"/>
              <a:buChar char="•"/>
              <a:tabLst>
                <a:tab pos="2806065" algn="ctr"/>
                <a:tab pos="5612130" algn="r"/>
              </a:tabLst>
            </a:pPr>
            <a:endParaRPr lang="es-ES" sz="1400" dirty="0">
              <a:latin typeface="+mj-lt"/>
              <a:cs typeface="Arial" panose="020B0604020202020204" pitchFamily="34" charset="0"/>
            </a:endParaRPr>
          </a:p>
          <a:p>
            <a:pPr algn="just">
              <a:lnSpc>
                <a:spcPct val="120000"/>
              </a:lnSpc>
              <a:buClr>
                <a:srgbClr val="A9D1DE"/>
              </a:buClr>
              <a:buSzPts val="1600"/>
              <a:buNone/>
              <a:tabLst>
                <a:tab pos="2806065" algn="ctr"/>
                <a:tab pos="5612130" algn="r"/>
              </a:tabLst>
            </a:pPr>
            <a:endParaRPr lang="es-ES" sz="1400" dirty="0">
              <a:latin typeface="+mj-lt"/>
              <a:cs typeface="Arial" panose="020B0604020202020204" pitchFamily="34" charset="0"/>
            </a:endParaRPr>
          </a:p>
          <a:p>
            <a:pPr marL="1028700" lvl="1" algn="just">
              <a:lnSpc>
                <a:spcPct val="120000"/>
              </a:lnSpc>
              <a:buClr>
                <a:srgbClr val="A9D1DE"/>
              </a:buClr>
              <a:buSzPts val="1600"/>
              <a:buFont typeface="Arial" panose="020B0604020202020204" pitchFamily="34" charset="0"/>
              <a:buChar char="•"/>
              <a:tabLst>
                <a:tab pos="2806065" algn="ctr"/>
                <a:tab pos="5612130" algn="r"/>
              </a:tabLst>
            </a:pPr>
            <a:endParaRPr lang="es-ES" sz="1400" dirty="0">
              <a:latin typeface="+mj-lt"/>
              <a:cs typeface="Arial" panose="020B0604020202020204" pitchFamily="34" charset="0"/>
            </a:endParaRPr>
          </a:p>
          <a:p>
            <a:pPr marL="285750" algn="just">
              <a:lnSpc>
                <a:spcPct val="120000"/>
              </a:lnSpc>
              <a:buClr>
                <a:srgbClr val="A9D1DE"/>
              </a:buClr>
              <a:buSzPts val="1600"/>
              <a:buFont typeface="Arial" panose="020B0604020202020204" pitchFamily="34" charset="0"/>
              <a:buChar char="•"/>
              <a:tabLst>
                <a:tab pos="2806065" algn="ctr"/>
                <a:tab pos="5612130" algn="r"/>
              </a:tabLst>
            </a:pPr>
            <a:endParaRPr lang="es-ES" sz="1400" dirty="0">
              <a:latin typeface="+mj-lt"/>
              <a:cs typeface="Arial" panose="020B0604020202020204" pitchFamily="34" charset="0"/>
            </a:endParaRPr>
          </a:p>
          <a:p>
            <a:pPr marL="1028700" lvl="1" algn="just">
              <a:lnSpc>
                <a:spcPct val="120000"/>
              </a:lnSpc>
              <a:buClr>
                <a:srgbClr val="A9D1DE"/>
              </a:buClr>
              <a:buSzPts val="1600"/>
              <a:buFont typeface="Arial" panose="020B0604020202020204" pitchFamily="34" charset="0"/>
              <a:buChar char="•"/>
              <a:tabLst>
                <a:tab pos="2806065" algn="ctr"/>
                <a:tab pos="5612130" algn="r"/>
              </a:tabLst>
            </a:pPr>
            <a:endParaRPr lang="es-ES" sz="1400" dirty="0">
              <a:latin typeface="+mj-lt"/>
              <a:cs typeface="Arial" panose="020B0604020202020204" pitchFamily="34" charset="0"/>
            </a:endParaRPr>
          </a:p>
          <a:p>
            <a:pPr marL="1885950" lvl="3" algn="just">
              <a:lnSpc>
                <a:spcPct val="120000"/>
              </a:lnSpc>
              <a:buClr>
                <a:srgbClr val="A9D1DE"/>
              </a:buClr>
              <a:buSzPts val="1600"/>
              <a:buFont typeface="Arial" panose="020B0604020202020204" pitchFamily="34" charset="0"/>
              <a:buChar char="•"/>
              <a:tabLst>
                <a:tab pos="2806065" algn="ctr"/>
                <a:tab pos="5612130" algn="r"/>
              </a:tabLst>
            </a:pPr>
            <a:endParaRPr lang="es-ES" sz="1400" dirty="0">
              <a:latin typeface="Arial" panose="020B0604020202020204" pitchFamily="34" charset="0"/>
              <a:cs typeface="Arial" panose="020B0604020202020204" pitchFamily="34" charset="0"/>
            </a:endParaRPr>
          </a:p>
          <a:p>
            <a:pPr marL="4445" lvl="2" algn="just">
              <a:spcBef>
                <a:spcPts val="600"/>
              </a:spcBef>
              <a:buClr>
                <a:srgbClr val="9AAE04"/>
              </a:buClr>
              <a:buNone/>
            </a:pPr>
            <a:endParaRPr lang="es-ES" altLang="en-US" dirty="0">
              <a:solidFill>
                <a:srgbClr val="404040"/>
              </a:solidFill>
              <a:latin typeface="Century Gothic"/>
            </a:endParaRPr>
          </a:p>
        </p:txBody>
      </p:sp>
      <p:pic>
        <p:nvPicPr>
          <p:cNvPr id="8" name="Picture 14" descr="NTT DATA | iAgua">
            <a:extLst>
              <a:ext uri="{FF2B5EF4-FFF2-40B4-BE49-F238E27FC236}">
                <a16:creationId xmlns:a16="http://schemas.microsoft.com/office/drawing/2014/main" xmlns="" id="{C3419DD0-9CAA-6FFD-1F0C-AFF054659A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ogo - Gobierno del Principado de Asturias">
            <a:extLst>
              <a:ext uri="{FF2B5EF4-FFF2-40B4-BE49-F238E27FC236}">
                <a16:creationId xmlns:a16="http://schemas.microsoft.com/office/drawing/2014/main" xmlns="" id="{A1C5896F-772D-1158-13D1-4CF061C93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a:extLst>
              <a:ext uri="{FF2B5EF4-FFF2-40B4-BE49-F238E27FC236}">
                <a16:creationId xmlns:a16="http://schemas.microsoft.com/office/drawing/2014/main" xmlns="" id="{D07A1EFA-8147-8AC9-8094-21DDB00E0ED0}"/>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3</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Tree>
    <p:extLst>
      <p:ext uri="{BB962C8B-B14F-4D97-AF65-F5344CB8AC3E}">
        <p14:creationId xmlns:p14="http://schemas.microsoft.com/office/powerpoint/2010/main" val="3005852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6122174-68DB-56DB-8422-7B81A84D3CEE}"/>
            </a:ext>
          </a:extLst>
        </p:cNvPr>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xmlns="" id="{735C4D5A-2681-519B-EB9F-997F364DDD1F}"/>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6" imgW="270" imgH="270" progId="TCLayout.ActiveDocument.1">
                  <p:embed/>
                </p:oleObj>
              </mc:Choice>
              <mc:Fallback>
                <p:oleObj name="think-cell Slide" r:id="rId6" imgW="270" imgH="270" progId="TCLayout.ActiveDocument.1">
                  <p:embed/>
                  <p:pic>
                    <p:nvPicPr>
                      <p:cNvPr id="21" name="Object 20" hidden="1">
                        <a:extLst>
                          <a:ext uri="{FF2B5EF4-FFF2-40B4-BE49-F238E27FC236}">
                            <a16:creationId xmlns:a16="http://schemas.microsoft.com/office/drawing/2014/main" xmlns="" id="{735C4D5A-2681-519B-EB9F-997F364DDD1F}"/>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3" name="Título 1">
            <a:extLst>
              <a:ext uri="{FF2B5EF4-FFF2-40B4-BE49-F238E27FC236}">
                <a16:creationId xmlns:a16="http://schemas.microsoft.com/office/drawing/2014/main" xmlns="" id="{09BA77F7-82B6-B1B4-DE1C-7DEBF6A8BD98}"/>
              </a:ext>
            </a:extLst>
          </p:cNvPr>
          <p:cNvSpPr txBox="1">
            <a:spLocks/>
          </p:cNvSpPr>
          <p:nvPr/>
        </p:nvSpPr>
        <p:spPr>
          <a:xfrm>
            <a:off x="280374" y="200812"/>
            <a:ext cx="6638920"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3. </a:t>
            </a: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sp>
        <p:nvSpPr>
          <p:cNvPr id="35" name="CuadroTexto 34">
            <a:extLst>
              <a:ext uri="{FF2B5EF4-FFF2-40B4-BE49-F238E27FC236}">
                <a16:creationId xmlns:a16="http://schemas.microsoft.com/office/drawing/2014/main" xmlns="" id="{936D3924-5C3B-3FFE-3265-0334D046B044}"/>
              </a:ext>
            </a:extLst>
          </p:cNvPr>
          <p:cNvSpPr txBox="1"/>
          <p:nvPr/>
        </p:nvSpPr>
        <p:spPr>
          <a:xfrm>
            <a:off x="624688" y="200812"/>
            <a:ext cx="7224665" cy="391967"/>
          </a:xfrm>
          <a:prstGeom prst="rect">
            <a:avLst/>
          </a:prstGeom>
          <a:noFill/>
        </p:spPr>
        <p:txBody>
          <a:bodyPr wrap="square">
            <a:spAutoFit/>
          </a:bodyPr>
          <a:lstStyle/>
          <a:p>
            <a:pPr algn="just">
              <a:lnSpc>
                <a:spcPct val="120000"/>
              </a:lnSpc>
              <a:spcBef>
                <a:spcPts val="600"/>
              </a:spcBef>
              <a:spcAft>
                <a:spcPts val="300"/>
              </a:spcAft>
              <a:buNone/>
            </a:pPr>
            <a:r>
              <a:rPr lang="es-ES" b="1">
                <a:solidFill>
                  <a:srgbClr val="1C3056"/>
                </a:solidFill>
                <a:latin typeface="Century Gothic" panose="020B0502020202020204" pitchFamily="34" charset="0"/>
                <a:ea typeface="+mj-ea"/>
                <a:cs typeface="+mj-cs"/>
              </a:rPr>
              <a:t>Consideraciones generales del proceso</a:t>
            </a:r>
          </a:p>
        </p:txBody>
      </p:sp>
      <p:pic>
        <p:nvPicPr>
          <p:cNvPr id="4" name="Picture 14" descr="NTT DATA | iAgua">
            <a:extLst>
              <a:ext uri="{FF2B5EF4-FFF2-40B4-BE49-F238E27FC236}">
                <a16:creationId xmlns:a16="http://schemas.microsoft.com/office/drawing/2014/main" xmlns="" id="{738E5EE2-D566-7483-CEC9-0BF01BDE2DE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go - Gobierno del Principado de Asturias">
            <a:extLst>
              <a:ext uri="{FF2B5EF4-FFF2-40B4-BE49-F238E27FC236}">
                <a16:creationId xmlns:a16="http://schemas.microsoft.com/office/drawing/2014/main" xmlns="" id="{53596623-6519-2BB7-1129-1887B1A02E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3">
            <a:extLst>
              <a:ext uri="{FF2B5EF4-FFF2-40B4-BE49-F238E27FC236}">
                <a16:creationId xmlns:a16="http://schemas.microsoft.com/office/drawing/2014/main" xmlns="" id="{CD4C9144-2ACE-AD2C-F038-7DCBACFFBFB8}"/>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30</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2" name="Rectángulo 1">
            <a:extLst>
              <a:ext uri="{FF2B5EF4-FFF2-40B4-BE49-F238E27FC236}">
                <a16:creationId xmlns:a16="http://schemas.microsoft.com/office/drawing/2014/main" xmlns="" id="{6BBB5D0F-B269-35A8-7A9A-0C74E97B4078}"/>
              </a:ext>
            </a:extLst>
          </p:cNvPr>
          <p:cNvSpPr/>
          <p:nvPr/>
        </p:nvSpPr>
        <p:spPr>
          <a:xfrm>
            <a:off x="496820" y="1019004"/>
            <a:ext cx="11371151" cy="503771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adroTexto 17">
            <a:extLst>
              <a:ext uri="{FF2B5EF4-FFF2-40B4-BE49-F238E27FC236}">
                <a16:creationId xmlns:a16="http://schemas.microsoft.com/office/drawing/2014/main" xmlns="" id="{117A9D46-C591-3F75-C28E-681FFADE6251}"/>
              </a:ext>
            </a:extLst>
          </p:cNvPr>
          <p:cNvSpPr txBox="1"/>
          <p:nvPr/>
        </p:nvSpPr>
        <p:spPr>
          <a:xfrm>
            <a:off x="5162762" y="764753"/>
            <a:ext cx="1631861" cy="392416"/>
          </a:xfrm>
          <a:prstGeom prst="rect">
            <a:avLst/>
          </a:prstGeom>
          <a:solidFill>
            <a:schemeClr val="accent5">
              <a:lumMod val="20000"/>
              <a:lumOff val="8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s-ES" sz="1050" b="1">
                <a:latin typeface="Roboto" panose="02000000000000000000" pitchFamily="2" charset="0"/>
                <a:ea typeface="Roboto" panose="02000000000000000000" pitchFamily="2" charset="0"/>
                <a:cs typeface="Roboto" panose="02000000000000000000" pitchFamily="2" charset="0"/>
              </a:rPr>
              <a:t>REGISTRO CIVIL</a:t>
            </a:r>
          </a:p>
          <a:p>
            <a:pPr algn="ctr"/>
            <a:endParaRPr lang="es-ES" sz="1050" b="1">
              <a:latin typeface="Roboto" panose="02000000000000000000" pitchFamily="2" charset="0"/>
              <a:ea typeface="Roboto" panose="02000000000000000000" pitchFamily="2" charset="0"/>
              <a:cs typeface="Roboto" panose="02000000000000000000" pitchFamily="2" charset="0"/>
            </a:endParaRPr>
          </a:p>
        </p:txBody>
      </p:sp>
      <p:sp>
        <p:nvSpPr>
          <p:cNvPr id="5" name="CuadroTexto 4">
            <a:extLst>
              <a:ext uri="{FF2B5EF4-FFF2-40B4-BE49-F238E27FC236}">
                <a16:creationId xmlns:a16="http://schemas.microsoft.com/office/drawing/2014/main" xmlns="" id="{51A00E19-8888-E046-2F5A-B85D1DF5A2C0}"/>
              </a:ext>
            </a:extLst>
          </p:cNvPr>
          <p:cNvSpPr txBox="1"/>
          <p:nvPr/>
        </p:nvSpPr>
        <p:spPr>
          <a:xfrm>
            <a:off x="695996" y="1219593"/>
            <a:ext cx="11009014" cy="4893647"/>
          </a:xfrm>
          <a:prstGeom prst="rect">
            <a:avLst/>
          </a:prstGeom>
          <a:noFill/>
        </p:spPr>
        <p:txBody>
          <a:bodyPr wrap="square" rtlCol="0">
            <a:spAutoFit/>
          </a:bodyPr>
          <a:lstStyle/>
          <a:p>
            <a:pPr algn="just"/>
            <a:r>
              <a:rPr lang="es-ES" sz="1200"/>
              <a:t>1.- Las RPT de las oficinas generales del Registro Civil se establecen independientemente de las RPT de las oficinas judiciales.</a:t>
            </a:r>
          </a:p>
          <a:p>
            <a:pPr algn="just"/>
            <a:endParaRPr lang="es-ES" sz="1200"/>
          </a:p>
          <a:p>
            <a:pPr algn="just"/>
            <a:r>
              <a:rPr lang="es-ES" sz="1200"/>
              <a:t>2.- La dotación de los puestos de trabajo de cada oficina general del Registro Civil (Cuerpos generales al servicio de la Administración de Justicia) se deberá detraer de las oficinas judiciales con funciones de RC y se considera conveniente la simultaneidad en su aprobación.</a:t>
            </a:r>
          </a:p>
          <a:p>
            <a:pPr algn="just"/>
            <a:endParaRPr lang="es-ES" sz="1200"/>
          </a:p>
          <a:p>
            <a:pPr algn="just"/>
            <a:r>
              <a:rPr lang="es-ES" sz="1200"/>
              <a:t>3.- Si estando constituida la oficina judicial en un partido judicial no se ha constituido aún la oficina general del Registro Civil o no se ha aprobado su RPT o no se ha hecho efectivo el acoplamiento en sus puestos de trabajo operará el régimen transitorio previsto en la Ley 20/2011, de 21 de julio, del Registro Civil (régimen transitorio: para cada partido judicial, los puestos de LAJ y de funcionarios de los cuerpos generales que realicen actividades de registro civil se podrán incluir en la RPT de la oficina judicial con la identificación de tal compatibilidad con actividades de registro civil).</a:t>
            </a:r>
          </a:p>
          <a:p>
            <a:pPr algn="just"/>
            <a:endParaRPr lang="es-ES" sz="1200"/>
          </a:p>
          <a:p>
            <a:pPr algn="just"/>
            <a:r>
              <a:rPr lang="es-ES" sz="1200"/>
              <a:t>4.- Oficina general del Registro Civil se constituye a partir de un </a:t>
            </a:r>
            <a:r>
              <a:rPr lang="es-ES" sz="1200" b="1"/>
              <a:t>juzgado sin exclusividad en registro civil</a:t>
            </a:r>
            <a:r>
              <a:rPr lang="es-ES" sz="1200"/>
              <a:t>: Puesto de LAJ estará definido e incluido en la </a:t>
            </a:r>
            <a:r>
              <a:rPr lang="es-ES" sz="1200" b="1"/>
              <a:t>RPT de la oficina judicial </a:t>
            </a:r>
            <a:r>
              <a:rPr lang="es-ES" sz="1200"/>
              <a:t>correspondiente, indicando su compatibilidad de actividades con la oficina general del Registro Civil como Encargado</a:t>
            </a:r>
          </a:p>
          <a:p>
            <a:pPr algn="just"/>
            <a:endParaRPr lang="es-ES" sz="1200"/>
          </a:p>
          <a:p>
            <a:pPr algn="just"/>
            <a:r>
              <a:rPr lang="es-ES" sz="1200"/>
              <a:t>5.- Oficina general del Registro Civil se constituya a partir de </a:t>
            </a:r>
            <a:r>
              <a:rPr lang="es-ES" sz="1200" b="1"/>
              <a:t>un juzgado con exclusividad en registro civil </a:t>
            </a:r>
            <a:r>
              <a:rPr lang="es-ES" sz="1200"/>
              <a:t>(Registros Civiles Exclusivos), el puesto de Encargado de la oficina general del Registro Civil estará incluido en la </a:t>
            </a:r>
            <a:r>
              <a:rPr lang="es-ES" sz="1200" b="1"/>
              <a:t>RPT del Registro Civil</a:t>
            </a:r>
            <a:r>
              <a:rPr lang="es-ES" sz="1200"/>
              <a:t>, y sin compatibilizar funciones con la oficina judicial.</a:t>
            </a:r>
          </a:p>
          <a:p>
            <a:pPr algn="just"/>
            <a:endParaRPr lang="es-ES" sz="1200"/>
          </a:p>
          <a:p>
            <a:pPr algn="just"/>
            <a:r>
              <a:rPr lang="es-ES" sz="1200"/>
              <a:t>6.- </a:t>
            </a:r>
            <a:r>
              <a:rPr lang="es-ES" sz="1200" b="1"/>
              <a:t>Dotación mínima</a:t>
            </a:r>
            <a:r>
              <a:rPr lang="es-ES" sz="1200"/>
              <a:t> (RPT del Registro Civil): 2 puestos (1 del Cuerpo de Gestión Procesal y Administrativa + 1 del Cuerpo de Tramitación Procesal y Administrativa).</a:t>
            </a:r>
          </a:p>
          <a:p>
            <a:pPr algn="just"/>
            <a:endParaRPr lang="es-ES" sz="1200"/>
          </a:p>
          <a:p>
            <a:pPr algn="just"/>
            <a:r>
              <a:rPr lang="es-ES" sz="1200"/>
              <a:t>7.- </a:t>
            </a:r>
            <a:r>
              <a:rPr lang="es-ES" sz="1200" b="1"/>
              <a:t>Puestos compatibles</a:t>
            </a:r>
            <a:r>
              <a:rPr lang="es-ES" sz="1200"/>
              <a:t>: RPT del Registro Civil, pueden incluirse  puestos de trabajo con la especificación </a:t>
            </a:r>
            <a:r>
              <a:rPr lang="es-ES" sz="1200" b="1"/>
              <a:t>“actividad compatible” </a:t>
            </a:r>
            <a:r>
              <a:rPr lang="es-ES" sz="1200"/>
              <a:t>con la de la Oficina Judicial del partido. </a:t>
            </a:r>
          </a:p>
          <a:p>
            <a:pPr algn="just"/>
            <a:r>
              <a:rPr lang="es-ES" sz="1200" b="1"/>
              <a:t>Criterio</a:t>
            </a:r>
            <a:r>
              <a:rPr lang="es-ES" sz="1200"/>
              <a:t>: cuando la RPT de una oficina general del Registro Civil suponga detraer más de un 20 % del personal del órgano o de la oficina judicial de origen (para cada cuerpo general de la Administración de Justicia), se establecerá la compatibilidad de actividades con el órgano judicial. </a:t>
            </a:r>
          </a:p>
          <a:p>
            <a:endParaRPr lang="es-ES" sz="1200"/>
          </a:p>
        </p:txBody>
      </p:sp>
    </p:spTree>
    <p:custDataLst>
      <p:tags r:id="rId2"/>
    </p:custDataLst>
    <p:extLst>
      <p:ext uri="{BB962C8B-B14F-4D97-AF65-F5344CB8AC3E}">
        <p14:creationId xmlns:p14="http://schemas.microsoft.com/office/powerpoint/2010/main" val="837804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56AB56B-BD17-BDB7-72B0-AF0A90F5BF2F}"/>
            </a:ext>
          </a:extLst>
        </p:cNvPr>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xmlns="" id="{EAAD26D4-73EE-0EDA-E00B-2EA119F65A10}"/>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6" imgW="270" imgH="270" progId="TCLayout.ActiveDocument.1">
                  <p:embed/>
                </p:oleObj>
              </mc:Choice>
              <mc:Fallback>
                <p:oleObj name="think-cell Slide" r:id="rId6" imgW="270" imgH="270" progId="TCLayout.ActiveDocument.1">
                  <p:embed/>
                  <p:pic>
                    <p:nvPicPr>
                      <p:cNvPr id="21" name="Object 20" hidden="1">
                        <a:extLst>
                          <a:ext uri="{FF2B5EF4-FFF2-40B4-BE49-F238E27FC236}">
                            <a16:creationId xmlns:a16="http://schemas.microsoft.com/office/drawing/2014/main" xmlns="" id="{EAAD26D4-73EE-0EDA-E00B-2EA119F65A10}"/>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3" name="Título 1">
            <a:extLst>
              <a:ext uri="{FF2B5EF4-FFF2-40B4-BE49-F238E27FC236}">
                <a16:creationId xmlns:a16="http://schemas.microsoft.com/office/drawing/2014/main" xmlns="" id="{10D2DCA4-A4F7-3ECD-5A1B-4BF75E13C523}"/>
              </a:ext>
            </a:extLst>
          </p:cNvPr>
          <p:cNvSpPr txBox="1">
            <a:spLocks/>
          </p:cNvSpPr>
          <p:nvPr/>
        </p:nvSpPr>
        <p:spPr>
          <a:xfrm>
            <a:off x="280374" y="200812"/>
            <a:ext cx="6638920"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3.</a:t>
            </a:r>
            <a:endParaRPr kumimoji="0" lang="es-ES" sz="2000" b="1" i="0" u="none" strike="noStrike" kern="1200" cap="none" spc="0" normalizeH="0" baseline="0" noProof="0">
              <a:ln>
                <a:noFill/>
              </a:ln>
              <a:solidFill>
                <a:srgbClr val="1C3056"/>
              </a:solidFill>
              <a:effectLst/>
              <a:highlight>
                <a:srgbClr val="FFFF00"/>
              </a:highlight>
              <a:uLnTx/>
              <a:uFillTx/>
              <a:latin typeface="Century Gothic" panose="020B0502020202020204" pitchFamily="34" charset="0"/>
              <a:ea typeface="+mj-ea"/>
              <a:cs typeface="+mj-cs"/>
            </a:endParaRPr>
          </a:p>
        </p:txBody>
      </p:sp>
      <p:sp>
        <p:nvSpPr>
          <p:cNvPr id="35" name="CuadroTexto 34">
            <a:extLst>
              <a:ext uri="{FF2B5EF4-FFF2-40B4-BE49-F238E27FC236}">
                <a16:creationId xmlns:a16="http://schemas.microsoft.com/office/drawing/2014/main" xmlns="" id="{1A5CD7DC-1679-D33A-D899-24F00D83C954}"/>
              </a:ext>
            </a:extLst>
          </p:cNvPr>
          <p:cNvSpPr txBox="1"/>
          <p:nvPr/>
        </p:nvSpPr>
        <p:spPr>
          <a:xfrm>
            <a:off x="821522" y="187936"/>
            <a:ext cx="6097772" cy="425245"/>
          </a:xfrm>
          <a:prstGeom prst="rect">
            <a:avLst/>
          </a:prstGeom>
          <a:noFill/>
        </p:spPr>
        <p:txBody>
          <a:bodyPr wrap="square">
            <a:spAutoFit/>
          </a:bodyPr>
          <a:lstStyle/>
          <a:p>
            <a:pPr algn="just">
              <a:lnSpc>
                <a:spcPct val="120000"/>
              </a:lnSpc>
              <a:spcBef>
                <a:spcPts val="600"/>
              </a:spcBef>
              <a:spcAft>
                <a:spcPts val="300"/>
              </a:spcAft>
              <a:buNone/>
            </a:pPr>
            <a:r>
              <a:rPr lang="es-ES" sz="2000" b="1">
                <a:solidFill>
                  <a:srgbClr val="1C3056"/>
                </a:solidFill>
                <a:latin typeface="Century Gothic" panose="020B0502020202020204" pitchFamily="34" charset="0"/>
                <a:ea typeface="+mj-ea"/>
                <a:cs typeface="+mj-cs"/>
              </a:rPr>
              <a:t>Consideraciones generales del proceso</a:t>
            </a:r>
          </a:p>
        </p:txBody>
      </p:sp>
      <p:pic>
        <p:nvPicPr>
          <p:cNvPr id="4" name="Picture 14" descr="NTT DATA | iAgua">
            <a:extLst>
              <a:ext uri="{FF2B5EF4-FFF2-40B4-BE49-F238E27FC236}">
                <a16:creationId xmlns:a16="http://schemas.microsoft.com/office/drawing/2014/main" xmlns="" id="{04DE3B39-8117-906B-E893-A3B8FF99936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go - Gobierno del Principado de Asturias">
            <a:extLst>
              <a:ext uri="{FF2B5EF4-FFF2-40B4-BE49-F238E27FC236}">
                <a16:creationId xmlns:a16="http://schemas.microsoft.com/office/drawing/2014/main" xmlns="" id="{5CFF552A-4155-A18E-8AB5-9C058F751C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3">
            <a:extLst>
              <a:ext uri="{FF2B5EF4-FFF2-40B4-BE49-F238E27FC236}">
                <a16:creationId xmlns:a16="http://schemas.microsoft.com/office/drawing/2014/main" xmlns="" id="{6A53E3B6-ED3E-9C76-8746-63B86652735D}"/>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31</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6" name="CuadroTexto 5">
            <a:extLst>
              <a:ext uri="{FF2B5EF4-FFF2-40B4-BE49-F238E27FC236}">
                <a16:creationId xmlns:a16="http://schemas.microsoft.com/office/drawing/2014/main" xmlns="" id="{A28EEF22-03A9-2FD1-6F0E-2E4DCE27D02A}"/>
              </a:ext>
            </a:extLst>
          </p:cNvPr>
          <p:cNvSpPr txBox="1"/>
          <p:nvPr/>
        </p:nvSpPr>
        <p:spPr>
          <a:xfrm>
            <a:off x="633743" y="1526429"/>
            <a:ext cx="5309857" cy="4216539"/>
          </a:xfrm>
          <a:prstGeom prst="rect">
            <a:avLst/>
          </a:prstGeom>
          <a:solidFill>
            <a:schemeClr val="accent3">
              <a:lumMod val="20000"/>
              <a:lumOff val="80000"/>
            </a:schemeClr>
          </a:solidFill>
        </p:spPr>
        <p:txBody>
          <a:bodyPr wrap="square" rtlCol="0">
            <a:spAutoFit/>
          </a:bodyPr>
          <a:lstStyle/>
          <a:p>
            <a:pPr algn="just"/>
            <a:endParaRPr lang="es-ES" sz="1200" dirty="0"/>
          </a:p>
          <a:p>
            <a:pPr algn="just"/>
            <a:r>
              <a:rPr lang="es-ES" sz="1200" b="1" dirty="0"/>
              <a:t>ACOPLAMIENTO</a:t>
            </a:r>
            <a:r>
              <a:rPr lang="es-ES" sz="1200" dirty="0"/>
              <a:t>: Aprobadas las relaciones iniciales de puestos de trabajo de cada centro de destino por la Administración competente, se procederá al acoplamiento del todo el personal al servicio de la Administración de Justicia </a:t>
            </a:r>
            <a:r>
              <a:rPr lang="es-ES" sz="1200" b="1" dirty="0"/>
              <a:t>con destino definitivo </a:t>
            </a:r>
            <a:r>
              <a:rPr lang="es-ES" sz="1200" dirty="0"/>
              <a:t>en dichos centros. </a:t>
            </a:r>
          </a:p>
          <a:p>
            <a:pPr algn="just"/>
            <a:endParaRPr lang="es-ES" sz="1200" dirty="0"/>
          </a:p>
          <a:p>
            <a:pPr algn="just"/>
            <a:r>
              <a:rPr lang="es-ES" sz="1200" b="1" dirty="0"/>
              <a:t>RETRIBUCIÓN</a:t>
            </a:r>
            <a:r>
              <a:rPr lang="es-ES" sz="1200" dirty="0"/>
              <a:t>: NO se verán disminuidas las retribuciones complementarias fijas que viniere percibiendo en el momento de iniciarse el proceso de acoplamiento si con ocasión de dicho proceso no pudiese ser confirmado en un puesto con similares características y pasase a desempeñar un puesto de trabajo genérico con retribuciones complementarias inferiores.</a:t>
            </a:r>
          </a:p>
          <a:p>
            <a:pPr algn="just"/>
            <a:endParaRPr lang="es-ES" sz="1200" dirty="0"/>
          </a:p>
          <a:p>
            <a:pPr algn="just"/>
            <a:r>
              <a:rPr lang="es-ES" sz="1200" b="1" dirty="0"/>
              <a:t>GUARDIAS</a:t>
            </a:r>
            <a:r>
              <a:rPr lang="es-ES" sz="1200" dirty="0"/>
              <a:t>: si en contra de su voluntad, no fuere confirmado en un puesto que lleve aparejado la realización del servicio de guardia que hasta ese momento estuviere prestando, no perderá la retribución por el mismo, si bien estará obligado a su realización conforme a los turnos que se establezcan, salvo que renunciare expresamente a su retribución.</a:t>
            </a:r>
          </a:p>
          <a:p>
            <a:endParaRPr lang="es-ES" sz="1400" dirty="0"/>
          </a:p>
          <a:p>
            <a:endParaRPr lang="es-ES" sz="1400" dirty="0"/>
          </a:p>
        </p:txBody>
      </p:sp>
      <p:sp>
        <p:nvSpPr>
          <p:cNvPr id="7" name="CuadroTexto 6">
            <a:extLst>
              <a:ext uri="{FF2B5EF4-FFF2-40B4-BE49-F238E27FC236}">
                <a16:creationId xmlns:a16="http://schemas.microsoft.com/office/drawing/2014/main" xmlns="" id="{D706E8C5-10E8-90A3-DD0D-7662157733D8}"/>
              </a:ext>
            </a:extLst>
          </p:cNvPr>
          <p:cNvSpPr txBox="1"/>
          <p:nvPr/>
        </p:nvSpPr>
        <p:spPr>
          <a:xfrm>
            <a:off x="6307796" y="1520110"/>
            <a:ext cx="5571445" cy="4216539"/>
          </a:xfrm>
          <a:prstGeom prst="rect">
            <a:avLst/>
          </a:prstGeom>
          <a:solidFill>
            <a:schemeClr val="bg1">
              <a:lumMod val="95000"/>
            </a:schemeClr>
          </a:solidFill>
        </p:spPr>
        <p:txBody>
          <a:bodyPr wrap="square" rtlCol="0">
            <a:spAutoFit/>
          </a:bodyPr>
          <a:lstStyle/>
          <a:p>
            <a:pPr algn="just"/>
            <a:endParaRPr lang="es-ES" sz="1200" b="1" dirty="0"/>
          </a:p>
          <a:p>
            <a:pPr algn="just"/>
            <a:r>
              <a:rPr lang="es-ES" sz="1200" b="1" dirty="0"/>
              <a:t>La convocatoria de procedimientos de libre designación </a:t>
            </a:r>
            <a:r>
              <a:rPr lang="es-ES" sz="1200" dirty="0"/>
              <a:t>para aquellos puestos que hayan de cubrirse por este sistema, en el que podrán tomar parte funcionarios de otros ámbitos territoriales (Reglamento de Ingreso, Provisión de Puestos de Trabajo y Promoción Profesional del Personal Funcionario al Servicio de la Administración de Justicia</a:t>
            </a:r>
            <a:r>
              <a:rPr lang="es-ES" sz="1400" dirty="0"/>
              <a:t>)</a:t>
            </a:r>
          </a:p>
          <a:p>
            <a:pPr algn="just"/>
            <a:endParaRPr lang="es-ES" sz="1400" dirty="0"/>
          </a:p>
          <a:p>
            <a:pPr algn="just"/>
            <a:r>
              <a:rPr lang="es-ES" sz="1200" b="1" dirty="0"/>
              <a:t>La convocatoria de concursos específicos </a:t>
            </a:r>
            <a:r>
              <a:rPr lang="es-ES" sz="1200" dirty="0"/>
              <a:t>para aquellos puestos de trabajo que hayan de cubrirse por este sistema, en el que, por una sola vez, podrán participar en exclusiva los funcionarios destinados en el mismo municipio</a:t>
            </a:r>
          </a:p>
          <a:p>
            <a:pPr algn="just"/>
            <a:endParaRPr lang="es-ES" sz="1200" dirty="0"/>
          </a:p>
          <a:p>
            <a:pPr algn="just"/>
            <a:r>
              <a:rPr lang="es-ES" sz="1200" dirty="0"/>
              <a:t>La </a:t>
            </a:r>
            <a:r>
              <a:rPr lang="es-ES" sz="1200" b="1" dirty="0"/>
              <a:t>confirmación del personal </a:t>
            </a:r>
            <a:r>
              <a:rPr lang="es-ES" sz="1200" dirty="0"/>
              <a:t>en los puestos de trabajo que viniesen desempeñando, cuando éstos figuren en las correspondientes relaciones de puestos de trabajo con similar contenido aun con distinta denominación. </a:t>
            </a:r>
          </a:p>
          <a:p>
            <a:pPr algn="just"/>
            <a:r>
              <a:rPr lang="es-ES" sz="1200" dirty="0"/>
              <a:t>Tendrán preferencia para ser confirmados en los nuevos puestos quienes tuvieren mayor antigüedad en el puesto de origen</a:t>
            </a:r>
          </a:p>
          <a:p>
            <a:pPr algn="just"/>
            <a:endParaRPr lang="es-ES" sz="1200" dirty="0"/>
          </a:p>
          <a:p>
            <a:pPr algn="just"/>
            <a:r>
              <a:rPr lang="es-ES" sz="1200" dirty="0"/>
              <a:t>La </a:t>
            </a:r>
            <a:r>
              <a:rPr lang="es-ES" sz="1200" b="1" dirty="0"/>
              <a:t>reordenación o redistribución de efectivos </a:t>
            </a:r>
            <a:r>
              <a:rPr lang="es-ES" sz="1200" dirty="0"/>
              <a:t>en supuestos de amortización, supresión o recalificación de puestos (artículos 64, 65, 66 y 67 de este reglamento)</a:t>
            </a:r>
          </a:p>
        </p:txBody>
      </p:sp>
      <p:sp>
        <p:nvSpPr>
          <p:cNvPr id="8" name="CuadroTexto 7">
            <a:extLst>
              <a:ext uri="{FF2B5EF4-FFF2-40B4-BE49-F238E27FC236}">
                <a16:creationId xmlns:a16="http://schemas.microsoft.com/office/drawing/2014/main" xmlns="" id="{DC37597E-BB4D-B4EE-A76D-42DCC6558CAC}"/>
              </a:ext>
            </a:extLst>
          </p:cNvPr>
          <p:cNvSpPr txBox="1"/>
          <p:nvPr/>
        </p:nvSpPr>
        <p:spPr>
          <a:xfrm>
            <a:off x="7931238" y="1228432"/>
            <a:ext cx="2151317" cy="392415"/>
          </a:xfrm>
          <a:prstGeom prst="rect">
            <a:avLst/>
          </a:prstGeom>
          <a:solidFill>
            <a:schemeClr val="accent5">
              <a:lumMod val="20000"/>
              <a:lumOff val="80000"/>
            </a:schemeClr>
          </a:solid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lgn="ctr"/>
            <a:r>
              <a:rPr lang="es-ES" sz="1050" b="1">
                <a:latin typeface="Roboto" panose="02000000000000000000" pitchFamily="2" charset="0"/>
                <a:ea typeface="Roboto" panose="02000000000000000000" pitchFamily="2" charset="0"/>
                <a:cs typeface="Roboto" panose="02000000000000000000" pitchFamily="2" charset="0"/>
              </a:rPr>
              <a:t>ORDEN DEL PROCESO</a:t>
            </a:r>
          </a:p>
          <a:p>
            <a:pPr algn="ctr"/>
            <a:endParaRPr lang="es-ES" sz="1050" b="1">
              <a:latin typeface="Roboto" panose="02000000000000000000" pitchFamily="2" charset="0"/>
              <a:ea typeface="Roboto" panose="02000000000000000000" pitchFamily="2" charset="0"/>
              <a:cs typeface="Roboto" panose="02000000000000000000" pitchFamily="2" charset="0"/>
            </a:endParaRPr>
          </a:p>
        </p:txBody>
      </p:sp>
      <p:sp>
        <p:nvSpPr>
          <p:cNvPr id="9" name="CuadroTexto 8">
            <a:extLst>
              <a:ext uri="{FF2B5EF4-FFF2-40B4-BE49-F238E27FC236}">
                <a16:creationId xmlns:a16="http://schemas.microsoft.com/office/drawing/2014/main" xmlns="" id="{93CA3079-B45B-EF9E-8A00-CECFAB14D76C}"/>
              </a:ext>
            </a:extLst>
          </p:cNvPr>
          <p:cNvSpPr txBox="1"/>
          <p:nvPr/>
        </p:nvSpPr>
        <p:spPr>
          <a:xfrm>
            <a:off x="2131175" y="1228432"/>
            <a:ext cx="2151317" cy="392415"/>
          </a:xfrm>
          <a:prstGeom prst="rect">
            <a:avLst/>
          </a:prstGeom>
          <a:solidFill>
            <a:schemeClr val="accent5">
              <a:lumMod val="20000"/>
              <a:lumOff val="80000"/>
            </a:schemeClr>
          </a:solid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lgn="ctr"/>
            <a:r>
              <a:rPr lang="es-ES" sz="1050" b="1">
                <a:latin typeface="Roboto" panose="02000000000000000000" pitchFamily="2" charset="0"/>
                <a:ea typeface="Roboto" panose="02000000000000000000" pitchFamily="2" charset="0"/>
                <a:cs typeface="Roboto" panose="02000000000000000000" pitchFamily="2" charset="0"/>
              </a:rPr>
              <a:t>PROCESO DE ACOPLAMENTO</a:t>
            </a:r>
          </a:p>
          <a:p>
            <a:pPr algn="ctr"/>
            <a:endParaRPr lang="es-ES" sz="1050" b="1">
              <a:latin typeface="Roboto" panose="02000000000000000000" pitchFamily="2" charset="0"/>
              <a:ea typeface="Roboto" panose="02000000000000000000" pitchFamily="2" charset="0"/>
              <a:cs typeface="Roboto" panose="02000000000000000000" pitchFamily="2" charset="0"/>
            </a:endParaRPr>
          </a:p>
        </p:txBody>
      </p:sp>
    </p:spTree>
    <p:custDataLst>
      <p:tags r:id="rId2"/>
    </p:custDataLst>
    <p:extLst>
      <p:ext uri="{BB962C8B-B14F-4D97-AF65-F5344CB8AC3E}">
        <p14:creationId xmlns:p14="http://schemas.microsoft.com/office/powerpoint/2010/main" val="22666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F4E0FFC-1C4C-E726-FEC9-EAF56F8653FD}"/>
            </a:ext>
          </a:extLst>
        </p:cNvPr>
        <p:cNvGrpSpPr/>
        <p:nvPr/>
      </p:nvGrpSpPr>
      <p:grpSpPr>
        <a:xfrm>
          <a:off x="0" y="0"/>
          <a:ext cx="0" cy="0"/>
          <a:chOff x="0" y="0"/>
          <a:chExt cx="0" cy="0"/>
        </a:xfrm>
      </p:grpSpPr>
      <p:pic>
        <p:nvPicPr>
          <p:cNvPr id="9" name="Picture 14" descr="NTT DATA | iAgua">
            <a:extLst>
              <a:ext uri="{FF2B5EF4-FFF2-40B4-BE49-F238E27FC236}">
                <a16:creationId xmlns:a16="http://schemas.microsoft.com/office/drawing/2014/main" xmlns="" id="{EAF429AB-2F67-CA47-4822-78813EDD58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323" y="169785"/>
            <a:ext cx="1479865" cy="3699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xmlns="" id="{EF621AE4-F2E2-8A09-919C-F21DF42EA494}"/>
              </a:ext>
            </a:extLst>
          </p:cNvPr>
          <p:cNvSpPr/>
          <p:nvPr/>
        </p:nvSpPr>
        <p:spPr>
          <a:xfrm>
            <a:off x="0" y="0"/>
            <a:ext cx="2603500" cy="6858000"/>
          </a:xfrm>
          <a:prstGeom prst="rect">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cxnSp>
        <p:nvCxnSpPr>
          <p:cNvPr id="13" name="Conector recto 12">
            <a:extLst>
              <a:ext uri="{FF2B5EF4-FFF2-40B4-BE49-F238E27FC236}">
                <a16:creationId xmlns:a16="http://schemas.microsoft.com/office/drawing/2014/main" xmlns="" id="{D4ABB3D3-BE78-71CB-4F7A-CCB9CC41DA37}"/>
              </a:ext>
            </a:extLst>
          </p:cNvPr>
          <p:cNvCxnSpPr>
            <a:cxnSpLocks/>
          </p:cNvCxnSpPr>
          <p:nvPr/>
        </p:nvCxnSpPr>
        <p:spPr>
          <a:xfrm flipV="1">
            <a:off x="2247900" y="2108200"/>
            <a:ext cx="0" cy="4752000"/>
          </a:xfrm>
          <a:prstGeom prst="line">
            <a:avLst/>
          </a:prstGeom>
          <a:noFill/>
          <a:ln w="6350" cap="flat" cmpd="sng" algn="ctr">
            <a:solidFill>
              <a:srgbClr val="4472C4">
                <a:lumMod val="50000"/>
              </a:srgbClr>
            </a:solidFill>
            <a:prstDash val="solid"/>
            <a:miter lim="800000"/>
          </a:ln>
          <a:effectLst/>
        </p:spPr>
      </p:cxnSp>
      <p:cxnSp>
        <p:nvCxnSpPr>
          <p:cNvPr id="14" name="Conector recto 13">
            <a:extLst>
              <a:ext uri="{FF2B5EF4-FFF2-40B4-BE49-F238E27FC236}">
                <a16:creationId xmlns:a16="http://schemas.microsoft.com/office/drawing/2014/main" xmlns="" id="{F27CB7AF-7A31-F106-CAF6-706069E6A334}"/>
              </a:ext>
            </a:extLst>
          </p:cNvPr>
          <p:cNvCxnSpPr/>
          <p:nvPr/>
        </p:nvCxnSpPr>
        <p:spPr>
          <a:xfrm flipH="1">
            <a:off x="0" y="914400"/>
            <a:ext cx="85852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descr="Logo - Gobierno del Principado de Asturias">
            <a:extLst>
              <a:ext uri="{FF2B5EF4-FFF2-40B4-BE49-F238E27FC236}">
                <a16:creationId xmlns:a16="http://schemas.microsoft.com/office/drawing/2014/main" xmlns="" id="{704240F0-77E5-490E-DF1F-73F49A113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81" y="147638"/>
            <a:ext cx="1524000" cy="619125"/>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a:extLst>
              <a:ext uri="{FF2B5EF4-FFF2-40B4-BE49-F238E27FC236}">
                <a16:creationId xmlns:a16="http://schemas.microsoft.com/office/drawing/2014/main" xmlns="" id="{9FAB2D9B-E1D2-BBEB-23CA-DB8504C62859}"/>
              </a:ext>
            </a:extLst>
          </p:cNvPr>
          <p:cNvSpPr>
            <a:spLocks noGrp="1"/>
          </p:cNvSpPr>
          <p:nvPr>
            <p:ph type="ctrTitle"/>
          </p:nvPr>
        </p:nvSpPr>
        <p:spPr>
          <a:xfrm>
            <a:off x="4546862" y="2946400"/>
            <a:ext cx="3098276" cy="965200"/>
          </a:xfrm>
        </p:spPr>
        <p:txBody>
          <a:bodyPr/>
          <a:lstStyle/>
          <a:p>
            <a:r>
              <a:rPr lang="es-ES" b="1">
                <a:solidFill>
                  <a:srgbClr val="203864"/>
                </a:solidFill>
              </a:rPr>
              <a:t>SIERO</a:t>
            </a:r>
          </a:p>
        </p:txBody>
      </p:sp>
      <p:sp>
        <p:nvSpPr>
          <p:cNvPr id="7" name="Título 1">
            <a:extLst>
              <a:ext uri="{FF2B5EF4-FFF2-40B4-BE49-F238E27FC236}">
                <a16:creationId xmlns:a16="http://schemas.microsoft.com/office/drawing/2014/main" xmlns="" id="{CD33D1E3-69A8-41F1-61C1-221E0A324FA6}"/>
              </a:ext>
            </a:extLst>
          </p:cNvPr>
          <p:cNvSpPr txBox="1">
            <a:spLocks/>
          </p:cNvSpPr>
          <p:nvPr/>
        </p:nvSpPr>
        <p:spPr>
          <a:xfrm>
            <a:off x="3270824" y="1062038"/>
            <a:ext cx="6127699" cy="39305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400">
                <a:solidFill>
                  <a:srgbClr val="203864"/>
                </a:solidFill>
                <a:latin typeface="Century Gothic" panose="020B0502020202020204" pitchFamily="34" charset="0"/>
              </a:rPr>
              <a:t>4. Análisis de Situación actual</a:t>
            </a:r>
          </a:p>
        </p:txBody>
      </p:sp>
    </p:spTree>
    <p:extLst>
      <p:ext uri="{BB962C8B-B14F-4D97-AF65-F5344CB8AC3E}">
        <p14:creationId xmlns:p14="http://schemas.microsoft.com/office/powerpoint/2010/main" val="633575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E05861-FD3D-E5F5-5F11-154AD1B83AA6}"/>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xmlns="" id="{E403DDB5-A757-0A79-5548-C43DF5D9A60C}"/>
              </a:ext>
            </a:extLst>
          </p:cNvPr>
          <p:cNvSpPr/>
          <p:nvPr/>
        </p:nvSpPr>
        <p:spPr>
          <a:xfrm>
            <a:off x="389925" y="4880924"/>
            <a:ext cx="11106750"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B596F365-D6F2-2085-FA57-8246E6A0063B}"/>
              </a:ext>
            </a:extLst>
          </p:cNvPr>
          <p:cNvSpPr/>
          <p:nvPr/>
        </p:nvSpPr>
        <p:spPr>
          <a:xfrm>
            <a:off x="1018076" y="1581153"/>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C2A2D225-8BD5-3AEC-FE35-7A72C1658DE1}"/>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4</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.1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Siero</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8D88B88C-C002-39F1-9648-CB9746D9E6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E0359D81-9036-E8FB-F1D5-445A226EE6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A273786D-F2C8-857D-39B5-022CA3A32187}"/>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33</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3" name="Rectángulo 2">
            <a:extLst>
              <a:ext uri="{FF2B5EF4-FFF2-40B4-BE49-F238E27FC236}">
                <a16:creationId xmlns:a16="http://schemas.microsoft.com/office/drawing/2014/main" xmlns="" id="{8F108CA3-3069-8397-80D4-FC21D4CA2986}"/>
              </a:ext>
            </a:extLst>
          </p:cNvPr>
          <p:cNvSpPr/>
          <p:nvPr/>
        </p:nvSpPr>
        <p:spPr>
          <a:xfrm>
            <a:off x="371475" y="924449"/>
            <a:ext cx="5119530"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15" name="Rectángulo 14">
            <a:extLst>
              <a:ext uri="{FF2B5EF4-FFF2-40B4-BE49-F238E27FC236}">
                <a16:creationId xmlns:a16="http://schemas.microsoft.com/office/drawing/2014/main" xmlns="" id="{F57B12C8-C8F3-88EF-77D7-4E39CC690682}"/>
              </a:ext>
            </a:extLst>
          </p:cNvPr>
          <p:cNvSpPr/>
          <p:nvPr/>
        </p:nvSpPr>
        <p:spPr>
          <a:xfrm>
            <a:off x="486939" y="4924551"/>
            <a:ext cx="11009736" cy="1431161"/>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media de asuntos registrados </a:t>
            </a:r>
            <a:r>
              <a:rPr lang="es-ES" sz="1200">
                <a:latin typeface="Century Gothic" panose="020B0502020202020204" pitchFamily="34" charset="0"/>
                <a:ea typeface="Calibri" panose="020F0502020204030204" pitchFamily="34" charset="0"/>
                <a:cs typeface="Times New Roman" panose="02020603050405020304" pitchFamily="18" charset="0"/>
              </a:rPr>
              <a:t>en el período analizado se sitúa en 5845, mientras que la media de ejecuciones alcanza las 972 ingresadas.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proyección de asuntos </a:t>
            </a:r>
            <a:r>
              <a:rPr lang="es-ES" sz="1200">
                <a:latin typeface="Century Gothic" panose="020B0502020202020204" pitchFamily="34" charset="0"/>
                <a:ea typeface="Calibri" panose="020F0502020204030204" pitchFamily="34" charset="0"/>
                <a:cs typeface="Times New Roman" panose="02020603050405020304" pitchFamily="18" charset="0"/>
              </a:rPr>
              <a:t>aumenta respectivamente llegando a superar los 7700 en 2026. Este aumento es reflejado por la línea de tendencia que marca un crecimiento lineal de los asuntos ingresados.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ejecuciones</a:t>
            </a:r>
            <a:r>
              <a:rPr lang="es-ES" sz="1200">
                <a:latin typeface="Century Gothic" panose="020B0502020202020204" pitchFamily="34" charset="0"/>
                <a:ea typeface="Calibri" panose="020F0502020204030204" pitchFamily="34" charset="0"/>
                <a:cs typeface="Times New Roman" panose="02020603050405020304" pitchFamily="18" charset="0"/>
              </a:rPr>
              <a:t> superan en todos los años las 800 registradas lo que supone la posibilidad de crear un equipo de ejecución dentro del SCT.</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proyección de ejecuciones </a:t>
            </a:r>
            <a:r>
              <a:rPr lang="es-ES" sz="1200">
                <a:latin typeface="Century Gothic" panose="020B0502020202020204" pitchFamily="34" charset="0"/>
                <a:ea typeface="Calibri" panose="020F0502020204030204" pitchFamily="34" charset="0"/>
                <a:cs typeface="Times New Roman" panose="02020603050405020304" pitchFamily="18" charset="0"/>
              </a:rPr>
              <a:t>aumenta respectivamente llegando a superar los 1100 en 2026. Este aumento es reflejado por la línea de tendencia que marca un crecimiento lineal de las ejecuciones registradas.</a:t>
            </a:r>
          </a:p>
        </p:txBody>
      </p:sp>
      <p:sp>
        <p:nvSpPr>
          <p:cNvPr id="12" name="Rectángulo 11">
            <a:extLst>
              <a:ext uri="{FF2B5EF4-FFF2-40B4-BE49-F238E27FC236}">
                <a16:creationId xmlns:a16="http://schemas.microsoft.com/office/drawing/2014/main" xmlns="" id="{966DED62-F8B9-1634-CDC3-823843AD5574}"/>
              </a:ext>
            </a:extLst>
          </p:cNvPr>
          <p:cNvSpPr/>
          <p:nvPr/>
        </p:nvSpPr>
        <p:spPr>
          <a:xfrm>
            <a:off x="364296" y="6492392"/>
            <a:ext cx="171850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sp>
        <p:nvSpPr>
          <p:cNvPr id="18" name="Rectángulo 17">
            <a:extLst>
              <a:ext uri="{FF2B5EF4-FFF2-40B4-BE49-F238E27FC236}">
                <a16:creationId xmlns:a16="http://schemas.microsoft.com/office/drawing/2014/main" xmlns="" id="{6628E512-33A0-2F96-D5BA-F279684EACFD}"/>
              </a:ext>
            </a:extLst>
          </p:cNvPr>
          <p:cNvSpPr>
            <a:spLocks noChangeArrowheads="1"/>
          </p:cNvSpPr>
          <p:nvPr/>
        </p:nvSpPr>
        <p:spPr bwMode="auto">
          <a:xfrm>
            <a:off x="327371"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4.1.1 Análisis de asuntos ingresados</a:t>
            </a:r>
          </a:p>
        </p:txBody>
      </p:sp>
      <p:sp>
        <p:nvSpPr>
          <p:cNvPr id="19" name="Rectángulo 18">
            <a:extLst>
              <a:ext uri="{FF2B5EF4-FFF2-40B4-BE49-F238E27FC236}">
                <a16:creationId xmlns:a16="http://schemas.microsoft.com/office/drawing/2014/main" xmlns="" id="{BF04CA1D-76C8-B7E4-B1A8-7FBCB385F44B}"/>
              </a:ext>
            </a:extLst>
          </p:cNvPr>
          <p:cNvSpPr/>
          <p:nvPr/>
        </p:nvSpPr>
        <p:spPr>
          <a:xfrm>
            <a:off x="6095999" y="901837"/>
            <a:ext cx="5400675"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20" name="Rectángulo 19">
            <a:extLst>
              <a:ext uri="{FF2B5EF4-FFF2-40B4-BE49-F238E27FC236}">
                <a16:creationId xmlns:a16="http://schemas.microsoft.com/office/drawing/2014/main" xmlns="" id="{6C25C1DD-AF16-8239-9822-3C3F4B94F58A}"/>
              </a:ext>
            </a:extLst>
          </p:cNvPr>
          <p:cNvSpPr>
            <a:spLocks noChangeArrowheads="1"/>
          </p:cNvSpPr>
          <p:nvPr/>
        </p:nvSpPr>
        <p:spPr bwMode="auto">
          <a:xfrm>
            <a:off x="6096000"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4.1.2 Tendencia de asuntos ingresados y ejecuciones registradas</a:t>
            </a:r>
          </a:p>
        </p:txBody>
      </p:sp>
      <p:sp>
        <p:nvSpPr>
          <p:cNvPr id="17" name="Rectángulo 16">
            <a:extLst>
              <a:ext uri="{FF2B5EF4-FFF2-40B4-BE49-F238E27FC236}">
                <a16:creationId xmlns:a16="http://schemas.microsoft.com/office/drawing/2014/main" xmlns="" id="{BAADD1E9-567F-4451-8172-EFBE58F78914}"/>
              </a:ext>
            </a:extLst>
          </p:cNvPr>
          <p:cNvSpPr/>
          <p:nvPr/>
        </p:nvSpPr>
        <p:spPr>
          <a:xfrm>
            <a:off x="1911350" y="6492392"/>
            <a:ext cx="2914650"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 Proyección bajo la fórmula de pronóstico ETS</a:t>
            </a:r>
          </a:p>
        </p:txBody>
      </p:sp>
      <p:graphicFrame>
        <p:nvGraphicFramePr>
          <p:cNvPr id="4" name="Gráfico 3">
            <a:extLst>
              <a:ext uri="{FF2B5EF4-FFF2-40B4-BE49-F238E27FC236}">
                <a16:creationId xmlns:a16="http://schemas.microsoft.com/office/drawing/2014/main" xmlns="" id="{55670942-1AE6-152E-52A1-4351C76AE346}"/>
              </a:ext>
            </a:extLst>
          </p:cNvPr>
          <p:cNvGraphicFramePr>
            <a:graphicFrameLocks/>
          </p:cNvGraphicFramePr>
          <p:nvPr>
            <p:custDataLst>
              <p:tags r:id="rId1"/>
            </p:custDataLst>
            <p:extLst>
              <p:ext uri="{D42A27DB-BD31-4B8C-83A1-F6EECF244321}">
                <p14:modId xmlns:p14="http://schemas.microsoft.com/office/powerpoint/2010/main" val="2322242284"/>
              </p:ext>
            </p:extLst>
          </p:nvPr>
        </p:nvGraphicFramePr>
        <p:xfrm>
          <a:off x="486939" y="1811985"/>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Gráfico 8">
            <a:extLst>
              <a:ext uri="{FF2B5EF4-FFF2-40B4-BE49-F238E27FC236}">
                <a16:creationId xmlns:a16="http://schemas.microsoft.com/office/drawing/2014/main" xmlns="" id="{3C30A84C-A35B-82BF-AE54-7494A231ABDB}"/>
              </a:ext>
            </a:extLst>
          </p:cNvPr>
          <p:cNvGraphicFramePr>
            <a:graphicFrameLocks/>
          </p:cNvGraphicFramePr>
          <p:nvPr>
            <p:custDataLst>
              <p:tags r:id="rId2"/>
            </p:custDataLst>
            <p:extLst>
              <p:ext uri="{D42A27DB-BD31-4B8C-83A1-F6EECF244321}">
                <p14:modId xmlns:p14="http://schemas.microsoft.com/office/powerpoint/2010/main" val="2883443651"/>
              </p:ext>
            </p:extLst>
          </p:nvPr>
        </p:nvGraphicFramePr>
        <p:xfrm>
          <a:off x="6116231" y="1816435"/>
          <a:ext cx="4572000"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80073493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56951F2-0483-380F-164D-EF43D5C2B187}"/>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xmlns="" id="{92012074-B28E-7B55-C189-9E93E7471C9F}"/>
              </a:ext>
            </a:extLst>
          </p:cNvPr>
          <p:cNvSpPr/>
          <p:nvPr/>
        </p:nvSpPr>
        <p:spPr>
          <a:xfrm>
            <a:off x="6156713" y="4615893"/>
            <a:ext cx="5161480" cy="1696872"/>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F8AA6A3F-4352-D1D7-E2E8-AC7BBBCC1391}"/>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47F2A9CD-B7FC-2E00-B9C6-A3F5A2E2B702}"/>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4</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.1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Siero</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29FD3C74-CA25-3480-D347-C5BE25A909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774C9230-FD6C-FA24-0258-0B2F5ACF1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D9B505C6-2CC8-77F5-8397-CC20AC4187C2}"/>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34</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2" name="Rectángulo 11">
            <a:extLst>
              <a:ext uri="{FF2B5EF4-FFF2-40B4-BE49-F238E27FC236}">
                <a16:creationId xmlns:a16="http://schemas.microsoft.com/office/drawing/2014/main" xmlns="" id="{0580D07C-524F-8261-114B-2F8656BA4616}"/>
              </a:ext>
            </a:extLst>
          </p:cNvPr>
          <p:cNvSpPr/>
          <p:nvPr/>
        </p:nvSpPr>
        <p:spPr>
          <a:xfrm>
            <a:off x="364296" y="6492392"/>
            <a:ext cx="590315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graphicFrame>
        <p:nvGraphicFramePr>
          <p:cNvPr id="3" name="Tabla 2">
            <a:extLst>
              <a:ext uri="{FF2B5EF4-FFF2-40B4-BE49-F238E27FC236}">
                <a16:creationId xmlns:a16="http://schemas.microsoft.com/office/drawing/2014/main" xmlns="" id="{FA1926DC-62C2-DB71-076E-7B3143CCAF6D}"/>
              </a:ext>
            </a:extLst>
          </p:cNvPr>
          <p:cNvGraphicFramePr>
            <a:graphicFrameLocks noGrp="1"/>
          </p:cNvGraphicFramePr>
          <p:nvPr>
            <p:extLst>
              <p:ext uri="{D42A27DB-BD31-4B8C-83A1-F6EECF244321}">
                <p14:modId xmlns:p14="http://schemas.microsoft.com/office/powerpoint/2010/main" val="573840134"/>
              </p:ext>
            </p:extLst>
          </p:nvPr>
        </p:nvGraphicFramePr>
        <p:xfrm>
          <a:off x="4227273" y="1307862"/>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resolución 1</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graphicFrame>
        <p:nvGraphicFramePr>
          <p:cNvPr id="9" name="Tabla 8">
            <a:extLst>
              <a:ext uri="{FF2B5EF4-FFF2-40B4-BE49-F238E27FC236}">
                <a16:creationId xmlns:a16="http://schemas.microsoft.com/office/drawing/2014/main" xmlns="" id="{E8F7219E-CCF8-1665-FA40-F4C6B07125B0}"/>
              </a:ext>
            </a:extLst>
          </p:cNvPr>
          <p:cNvGraphicFramePr>
            <a:graphicFrameLocks noGrp="1"/>
          </p:cNvGraphicFramePr>
          <p:nvPr>
            <p:extLst>
              <p:ext uri="{D42A27DB-BD31-4B8C-83A1-F6EECF244321}">
                <p14:modId xmlns:p14="http://schemas.microsoft.com/office/powerpoint/2010/main" val="2859184339"/>
              </p:ext>
            </p:extLst>
          </p:nvPr>
        </p:nvGraphicFramePr>
        <p:xfrm>
          <a:off x="4296711" y="1182320"/>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pendencia 0,46</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sp>
        <p:nvSpPr>
          <p:cNvPr id="14" name="Rectángulo 13">
            <a:extLst>
              <a:ext uri="{FF2B5EF4-FFF2-40B4-BE49-F238E27FC236}">
                <a16:creationId xmlns:a16="http://schemas.microsoft.com/office/drawing/2014/main" xmlns="" id="{6E08885B-ABEA-1A36-99C7-A4FF365322B7}"/>
              </a:ext>
            </a:extLst>
          </p:cNvPr>
          <p:cNvSpPr/>
          <p:nvPr/>
        </p:nvSpPr>
        <p:spPr>
          <a:xfrm>
            <a:off x="366800" y="4627400"/>
            <a:ext cx="5598823" cy="1696872"/>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7" name="Rectángulo 16">
            <a:extLst>
              <a:ext uri="{FF2B5EF4-FFF2-40B4-BE49-F238E27FC236}">
                <a16:creationId xmlns:a16="http://schemas.microsoft.com/office/drawing/2014/main" xmlns="" id="{F0144091-17BA-A69A-720E-9732326EA3BB}"/>
              </a:ext>
            </a:extLst>
          </p:cNvPr>
          <p:cNvSpPr/>
          <p:nvPr/>
        </p:nvSpPr>
        <p:spPr>
          <a:xfrm>
            <a:off x="429151" y="4744848"/>
            <a:ext cx="5474117" cy="1277273"/>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Aunque el número de asuntos ingresados se mantiene relativamente estable en los últimos años del estudio, se observa una caída de los asuntos que se resolvieron en el año 2023 con una diferencia de más de 1000 respecto año anterior.</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En 2024 vuelve a aumentar la cifra de los asuntos ingresados y de los resueltos situándose en valores similares.</a:t>
            </a:r>
          </a:p>
        </p:txBody>
      </p:sp>
      <p:sp>
        <p:nvSpPr>
          <p:cNvPr id="21" name="CuadroTexto 20">
            <a:extLst>
              <a:ext uri="{FF2B5EF4-FFF2-40B4-BE49-F238E27FC236}">
                <a16:creationId xmlns:a16="http://schemas.microsoft.com/office/drawing/2014/main" xmlns="" id="{CD0B13B9-7181-ADB7-4A1C-BD7423862267}"/>
              </a:ext>
            </a:extLst>
          </p:cNvPr>
          <p:cNvSpPr txBox="1"/>
          <p:nvPr/>
        </p:nvSpPr>
        <p:spPr>
          <a:xfrm>
            <a:off x="6226379" y="4615893"/>
            <a:ext cx="5022148" cy="1908215"/>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A pesar de que el registro de ejecuciones se mantiene estable durante los últimos años, ha disminuido considerablemente el número de ejecuciones que se resuelven llegando a poco más de 500 en el año 2023, siendo la cifra más baja del período analizado.</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Como consecuencia, en paralelo, el número de ejecuciones pendientes de tramitar ha alcanzado en el último año su máximo, superando las 2800.</a:t>
            </a:r>
          </a:p>
          <a:p>
            <a:pPr marL="171450" indent="-171450" algn="just">
              <a:spcBef>
                <a:spcPts val="300"/>
              </a:spcBef>
              <a:spcAft>
                <a:spcPts val="300"/>
              </a:spcAft>
              <a:buFont typeface="Arial" panose="020B060402020202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xmlns="" id="{402F029F-2086-3277-AAE2-72E9A0DA0EEE}"/>
              </a:ext>
            </a:extLst>
          </p:cNvPr>
          <p:cNvSpPr>
            <a:spLocks noChangeArrowheads="1"/>
          </p:cNvSpPr>
          <p:nvPr/>
        </p:nvSpPr>
        <p:spPr bwMode="auto">
          <a:xfrm>
            <a:off x="364296" y="64662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4.1.4 Volumen de asuntos por estado</a:t>
            </a:r>
          </a:p>
        </p:txBody>
      </p:sp>
      <p:sp>
        <p:nvSpPr>
          <p:cNvPr id="15" name="Rectángulo 14">
            <a:extLst>
              <a:ext uri="{FF2B5EF4-FFF2-40B4-BE49-F238E27FC236}">
                <a16:creationId xmlns:a16="http://schemas.microsoft.com/office/drawing/2014/main" xmlns="" id="{2EA6AB53-7B30-F7E0-3516-B478C5DEA5CA}"/>
              </a:ext>
            </a:extLst>
          </p:cNvPr>
          <p:cNvSpPr>
            <a:spLocks noChangeArrowheads="1"/>
          </p:cNvSpPr>
          <p:nvPr/>
        </p:nvSpPr>
        <p:spPr bwMode="auto">
          <a:xfrm>
            <a:off x="6096000"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4.1.5 Volumen de ejecuciones por estado</a:t>
            </a:r>
          </a:p>
        </p:txBody>
      </p:sp>
      <p:graphicFrame>
        <p:nvGraphicFramePr>
          <p:cNvPr id="13" name="Gráfico 12">
            <a:extLst>
              <a:ext uri="{FF2B5EF4-FFF2-40B4-BE49-F238E27FC236}">
                <a16:creationId xmlns:a16="http://schemas.microsoft.com/office/drawing/2014/main" xmlns="" id="{BEBCC982-95B2-46CC-A597-3F74E41E9BFA}"/>
              </a:ext>
            </a:extLst>
          </p:cNvPr>
          <p:cNvGraphicFramePr>
            <a:graphicFrameLocks/>
          </p:cNvGraphicFramePr>
          <p:nvPr>
            <p:custDataLst>
              <p:tags r:id="rId1"/>
            </p:custDataLst>
            <p:extLst>
              <p:ext uri="{D42A27DB-BD31-4B8C-83A1-F6EECF244321}">
                <p14:modId xmlns:p14="http://schemas.microsoft.com/office/powerpoint/2010/main" val="3931867237"/>
              </p:ext>
            </p:extLst>
          </p:nvPr>
        </p:nvGraphicFramePr>
        <p:xfrm>
          <a:off x="429151" y="1548571"/>
          <a:ext cx="5376225" cy="28826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Gráfico 15">
            <a:extLst>
              <a:ext uri="{FF2B5EF4-FFF2-40B4-BE49-F238E27FC236}">
                <a16:creationId xmlns:a16="http://schemas.microsoft.com/office/drawing/2014/main" xmlns="" id="{EBB20B15-6652-406E-92A6-98D35924A62F}"/>
              </a:ext>
            </a:extLst>
          </p:cNvPr>
          <p:cNvGraphicFramePr>
            <a:graphicFrameLocks/>
          </p:cNvGraphicFramePr>
          <p:nvPr>
            <p:custDataLst>
              <p:tags r:id="rId2"/>
            </p:custDataLst>
            <p:extLst>
              <p:ext uri="{D42A27DB-BD31-4B8C-83A1-F6EECF244321}">
                <p14:modId xmlns:p14="http://schemas.microsoft.com/office/powerpoint/2010/main" val="2279142780"/>
              </p:ext>
            </p:extLst>
          </p:nvPr>
        </p:nvGraphicFramePr>
        <p:xfrm>
          <a:off x="6386626" y="1610631"/>
          <a:ext cx="5018567" cy="264093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5254153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F03915-46EF-E4EC-8A93-00D61885C9D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6358EC8A-8B16-EA3B-D13D-6F5A7997D915}"/>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35988EE4-9DAF-B11F-82F7-924346B4F6FF}"/>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4</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.1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Siero</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C2480436-BFE1-2547-A692-6EA5A43BD7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69022ABE-DC81-7818-1824-66BB1634E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5C1E389E-F0C5-57D7-9ECD-5E3774249630}"/>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35</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0" name="Rectángulo 9">
            <a:extLst>
              <a:ext uri="{FF2B5EF4-FFF2-40B4-BE49-F238E27FC236}">
                <a16:creationId xmlns:a16="http://schemas.microsoft.com/office/drawing/2014/main" xmlns="" id="{14F429FC-D2AB-93BA-A38C-A7BF25F3586C}"/>
              </a:ext>
            </a:extLst>
          </p:cNvPr>
          <p:cNvSpPr>
            <a:spLocks noChangeArrowheads="1"/>
          </p:cNvSpPr>
          <p:nvPr/>
        </p:nvSpPr>
        <p:spPr bwMode="auto">
          <a:xfrm>
            <a:off x="292099" y="646549"/>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4.1.6 Dotación de personal</a:t>
            </a:r>
          </a:p>
        </p:txBody>
      </p:sp>
      <p:graphicFrame>
        <p:nvGraphicFramePr>
          <p:cNvPr id="13" name="Tabla 12">
            <a:extLst>
              <a:ext uri="{FF2B5EF4-FFF2-40B4-BE49-F238E27FC236}">
                <a16:creationId xmlns:a16="http://schemas.microsoft.com/office/drawing/2014/main" xmlns="" id="{42C94C68-6D2F-D103-07D9-6FD619B92783}"/>
              </a:ext>
            </a:extLst>
          </p:cNvPr>
          <p:cNvGraphicFramePr>
            <a:graphicFrameLocks noGrp="1"/>
          </p:cNvGraphicFramePr>
          <p:nvPr>
            <p:extLst>
              <p:ext uri="{D42A27DB-BD31-4B8C-83A1-F6EECF244321}">
                <p14:modId xmlns:p14="http://schemas.microsoft.com/office/powerpoint/2010/main" val="1267943710"/>
              </p:ext>
            </p:extLst>
          </p:nvPr>
        </p:nvGraphicFramePr>
        <p:xfrm>
          <a:off x="1133366" y="1559504"/>
          <a:ext cx="9620467" cy="2854960"/>
        </p:xfrm>
        <a:graphic>
          <a:graphicData uri="http://schemas.openxmlformats.org/drawingml/2006/table">
            <a:tbl>
              <a:tblPr firstRow="1" bandRow="1">
                <a:tableStyleId>{5C22544A-7EE6-4342-B048-85BDC9FD1C3A}</a:tableStyleId>
              </a:tblPr>
              <a:tblGrid>
                <a:gridCol w="3260312">
                  <a:extLst>
                    <a:ext uri="{9D8B030D-6E8A-4147-A177-3AD203B41FA5}">
                      <a16:colId xmlns:a16="http://schemas.microsoft.com/office/drawing/2014/main" xmlns="" val="3146478128"/>
                    </a:ext>
                  </a:extLst>
                </a:gridCol>
                <a:gridCol w="1713727">
                  <a:extLst>
                    <a:ext uri="{9D8B030D-6E8A-4147-A177-3AD203B41FA5}">
                      <a16:colId xmlns:a16="http://schemas.microsoft.com/office/drawing/2014/main" xmlns="" val="819680818"/>
                    </a:ext>
                  </a:extLst>
                </a:gridCol>
                <a:gridCol w="2009554">
                  <a:extLst>
                    <a:ext uri="{9D8B030D-6E8A-4147-A177-3AD203B41FA5}">
                      <a16:colId xmlns:a16="http://schemas.microsoft.com/office/drawing/2014/main" xmlns="" val="2726229216"/>
                    </a:ext>
                  </a:extLst>
                </a:gridCol>
                <a:gridCol w="1456660">
                  <a:extLst>
                    <a:ext uri="{9D8B030D-6E8A-4147-A177-3AD203B41FA5}">
                      <a16:colId xmlns:a16="http://schemas.microsoft.com/office/drawing/2014/main" xmlns="" val="2408310350"/>
                    </a:ext>
                  </a:extLst>
                </a:gridCol>
                <a:gridCol w="1180214">
                  <a:extLst>
                    <a:ext uri="{9D8B030D-6E8A-4147-A177-3AD203B41FA5}">
                      <a16:colId xmlns:a16="http://schemas.microsoft.com/office/drawing/2014/main" xmlns="" val="197388554"/>
                    </a:ext>
                  </a:extLst>
                </a:gridCol>
              </a:tblGrid>
              <a:tr h="370840">
                <a:tc>
                  <a:txBody>
                    <a:bodyPr/>
                    <a:lstStyle/>
                    <a:p>
                      <a:pPr algn="ctr"/>
                      <a:r>
                        <a:rPr lang="en-GB" sz="1400" err="1"/>
                        <a:t>Juzgado</a:t>
                      </a:r>
                      <a:endParaRPr lang="en-GB" sz="1400"/>
                    </a:p>
                  </a:txBody>
                  <a:tcPr>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Gestor Procesal</a:t>
                      </a:r>
                    </a:p>
                  </a:txBody>
                  <a:tcPr>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err="1"/>
                        <a:t>Tramitador</a:t>
                      </a:r>
                      <a:r>
                        <a:rPr lang="en-GB" sz="1400"/>
                        <a:t> procesal</a:t>
                      </a:r>
                    </a:p>
                  </a:txBody>
                  <a:tcPr>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err="1"/>
                        <a:t>Auxilio</a:t>
                      </a:r>
                      <a:r>
                        <a:rPr lang="en-GB" sz="1400"/>
                        <a:t> judicial</a:t>
                      </a:r>
                    </a:p>
                  </a:txBody>
                  <a:tcPr>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Total</a:t>
                      </a:r>
                    </a:p>
                  </a:txBody>
                  <a:tcP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2107847950"/>
                  </a:ext>
                </a:extLst>
              </a:tr>
              <a:tr h="370840">
                <a:tc>
                  <a:txBody>
                    <a:bodyPr/>
                    <a:lstStyle/>
                    <a:p>
                      <a:r>
                        <a:rPr lang="en-GB" sz="1200" err="1"/>
                        <a:t>Juzgado</a:t>
                      </a:r>
                      <a:r>
                        <a:rPr lang="en-GB" sz="1200"/>
                        <a:t> de 1º Instancia e </a:t>
                      </a:r>
                      <a:r>
                        <a:rPr lang="en-GB" sz="1200" err="1"/>
                        <a:t>intrucción</a:t>
                      </a:r>
                      <a:r>
                        <a:rPr lang="en-GB" sz="1200"/>
                        <a:t> nº1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1585440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err="1"/>
                        <a:t>Juzgado</a:t>
                      </a:r>
                      <a:r>
                        <a:rPr lang="en-GB" sz="1200"/>
                        <a:t> de 1º Instancia e </a:t>
                      </a:r>
                      <a:r>
                        <a:rPr lang="en-GB" sz="1200" err="1"/>
                        <a:t>intrucción</a:t>
                      </a:r>
                      <a:r>
                        <a:rPr lang="en-GB" sz="1200"/>
                        <a:t> nº2</a:t>
                      </a:r>
                    </a:p>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7678499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err="1"/>
                        <a:t>Juzgado</a:t>
                      </a:r>
                      <a:r>
                        <a:rPr lang="en-GB" sz="1200"/>
                        <a:t> de 1º Instancia e </a:t>
                      </a:r>
                      <a:r>
                        <a:rPr lang="en-GB" sz="1200" err="1"/>
                        <a:t>intrucción</a:t>
                      </a:r>
                      <a:r>
                        <a:rPr lang="en-GB" sz="1200"/>
                        <a:t> nº3</a:t>
                      </a:r>
                    </a:p>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6437790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err="1"/>
                        <a:t>Juzgado</a:t>
                      </a:r>
                      <a:r>
                        <a:rPr lang="en-GB" sz="1200"/>
                        <a:t> de 1º Instancia e </a:t>
                      </a:r>
                      <a:r>
                        <a:rPr lang="en-GB" sz="1200" err="1"/>
                        <a:t>intrucción</a:t>
                      </a:r>
                      <a:r>
                        <a:rPr lang="en-GB" sz="1200"/>
                        <a:t> nº4</a:t>
                      </a:r>
                    </a:p>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832743976"/>
                  </a:ext>
                </a:extLst>
              </a:tr>
              <a:tr h="370840">
                <a:tc>
                  <a:txBody>
                    <a:bodyPr/>
                    <a:lstStyle/>
                    <a:p>
                      <a:r>
                        <a:rPr lang="en-GB" sz="1200"/>
                        <a:t>Oficina </a:t>
                      </a:r>
                      <a:r>
                        <a:rPr lang="en-GB" sz="1200" err="1"/>
                        <a:t>Decanato</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514087342"/>
                  </a:ext>
                </a:extLst>
              </a:tr>
              <a:tr h="370840">
                <a:tc>
                  <a:txBody>
                    <a:bodyPr/>
                    <a:lstStyle/>
                    <a:p>
                      <a:r>
                        <a:rPr lang="en-GB" sz="1200" b="1"/>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3484843967"/>
                  </a:ext>
                </a:extLst>
              </a:tr>
            </a:tbl>
          </a:graphicData>
        </a:graphic>
      </p:graphicFrame>
      <p:sp>
        <p:nvSpPr>
          <p:cNvPr id="16" name="Rectángulo 15">
            <a:extLst>
              <a:ext uri="{FF2B5EF4-FFF2-40B4-BE49-F238E27FC236}">
                <a16:creationId xmlns:a16="http://schemas.microsoft.com/office/drawing/2014/main" xmlns="" id="{0D010F0D-49EF-5BA1-BB14-ACF738EDA226}"/>
              </a:ext>
            </a:extLst>
          </p:cNvPr>
          <p:cNvSpPr/>
          <p:nvPr/>
        </p:nvSpPr>
        <p:spPr>
          <a:xfrm>
            <a:off x="292099" y="940658"/>
            <a:ext cx="11204576" cy="461665"/>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la dotación actual para el partido judicial de Siero cuenta con un total de 35 personas: 9 gestores procesales, 18 tramitadores procesales y 8 auxilios judiciales.</a:t>
            </a: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xmlns="" id="{A703696F-62A6-6ABE-D943-B64D92E8E5F7}"/>
                  </a:ext>
                </a:extLst>
              </p:cNvPr>
              <p:cNvGraphicFramePr>
                <a:graphicFrameLocks noGrp="1"/>
              </p:cNvGraphicFramePr>
              <p:nvPr>
                <p:extLst>
                  <p:ext uri="{D42A27DB-BD31-4B8C-83A1-F6EECF244321}">
                    <p14:modId xmlns:p14="http://schemas.microsoft.com/office/powerpoint/2010/main" val="1853178717"/>
                  </p:ext>
                </p:extLst>
              </p:nvPr>
            </p:nvGraphicFramePr>
            <p:xfrm>
              <a:off x="1133366" y="5160964"/>
              <a:ext cx="9607293" cy="889000"/>
            </p:xfrm>
            <a:graphic>
              <a:graphicData uri="http://schemas.openxmlformats.org/drawingml/2006/table">
                <a:tbl>
                  <a:tblPr firstRow="1" bandRow="1">
                    <a:tableStyleId>{5C22544A-7EE6-4342-B048-85BDC9FD1C3A}</a:tableStyleId>
                  </a:tblPr>
                  <a:tblGrid>
                    <a:gridCol w="901965">
                      <a:extLst>
                        <a:ext uri="{9D8B030D-6E8A-4147-A177-3AD203B41FA5}">
                          <a16:colId xmlns:a16="http://schemas.microsoft.com/office/drawing/2014/main" xmlns="" val="1041197919"/>
                        </a:ext>
                      </a:extLst>
                    </a:gridCol>
                    <a:gridCol w="1143804">
                      <a:extLst>
                        <a:ext uri="{9D8B030D-6E8A-4147-A177-3AD203B41FA5}">
                          <a16:colId xmlns:a16="http://schemas.microsoft.com/office/drawing/2014/main" xmlns="" val="862265951"/>
                        </a:ext>
                      </a:extLst>
                    </a:gridCol>
                    <a:gridCol w="1392865">
                      <a:extLst>
                        <a:ext uri="{9D8B030D-6E8A-4147-A177-3AD203B41FA5}">
                          <a16:colId xmlns:a16="http://schemas.microsoft.com/office/drawing/2014/main" xmlns="" val="2098017220"/>
                        </a:ext>
                      </a:extLst>
                    </a:gridCol>
                    <a:gridCol w="1180214">
                      <a:extLst>
                        <a:ext uri="{9D8B030D-6E8A-4147-A177-3AD203B41FA5}">
                          <a16:colId xmlns:a16="http://schemas.microsoft.com/office/drawing/2014/main" xmlns="" val="3479733183"/>
                        </a:ext>
                      </a:extLst>
                    </a:gridCol>
                    <a:gridCol w="956930">
                      <a:extLst>
                        <a:ext uri="{9D8B030D-6E8A-4147-A177-3AD203B41FA5}">
                          <a16:colId xmlns:a16="http://schemas.microsoft.com/office/drawing/2014/main" xmlns="" val="2764273663"/>
                        </a:ext>
                      </a:extLst>
                    </a:gridCol>
                    <a:gridCol w="1818168">
                      <a:extLst>
                        <a:ext uri="{9D8B030D-6E8A-4147-A177-3AD203B41FA5}">
                          <a16:colId xmlns:a16="http://schemas.microsoft.com/office/drawing/2014/main" xmlns="" val="1779996947"/>
                        </a:ext>
                      </a:extLst>
                    </a:gridCol>
                    <a:gridCol w="2213347">
                      <a:extLst>
                        <a:ext uri="{9D8B030D-6E8A-4147-A177-3AD203B41FA5}">
                          <a16:colId xmlns:a16="http://schemas.microsoft.com/office/drawing/2014/main" xmlns="" val="2919347482"/>
                        </a:ext>
                      </a:extLst>
                    </a:gridCol>
                  </a:tblGrid>
                  <a:tr h="370840">
                    <a:tc>
                      <a:txBody>
                        <a:bodyPr/>
                        <a:lstStyle/>
                        <a:p>
                          <a:pPr algn="ctr"/>
                          <a:r>
                            <a:rPr lang="en-GB" sz="1400"/>
                            <a:t>Partido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Gestor Procesal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err="1"/>
                            <a:t>Tramitador</a:t>
                          </a:r>
                          <a:r>
                            <a:rPr lang="en-GB" sz="1400"/>
                            <a:t> Procesal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Auxilio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solidFill>
                                <a:schemeClr val="tx2">
                                  <a:lumMod val="75000"/>
                                </a:schemeClr>
                              </a:solidFill>
                            </a:rPr>
                            <a:t>GP+ 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GB" sz="1400" i="1" smtClean="0">
                                        <a:solidFill>
                                          <a:schemeClr val="tx2">
                                            <a:lumMod val="75000"/>
                                          </a:schemeClr>
                                        </a:solidFill>
                                        <a:latin typeface="Cambria Math"/>
                                      </a:rPr>
                                    </m:ctrlPr>
                                  </m:fPr>
                                  <m:num>
                                    <m:r>
                                      <a:rPr lang="es-ES" sz="1400" b="1" i="0" smtClean="0">
                                        <a:solidFill>
                                          <a:schemeClr val="tx2">
                                            <a:lumMod val="75000"/>
                                          </a:schemeClr>
                                        </a:solidFill>
                                        <a:latin typeface="Cambria Math" panose="02040503050406030204" pitchFamily="18" charset="0"/>
                                      </a:rPr>
                                      <m:t>𝐀𝐬𝐮𝐧𝐭𝐨𝐬</m:t>
                                    </m:r>
                                    <m:r>
                                      <a:rPr lang="es-ES" sz="1400" b="1" i="0" smtClean="0">
                                        <a:solidFill>
                                          <a:schemeClr val="tx2">
                                            <a:lumMod val="75000"/>
                                          </a:schemeClr>
                                        </a:solidFill>
                                        <a:latin typeface="Cambria Math" panose="02040503050406030204" pitchFamily="18" charset="0"/>
                                      </a:rPr>
                                      <m:t> </m:t>
                                    </m:r>
                                    <m:r>
                                      <a:rPr lang="es-ES" sz="1400" b="1" i="0" smtClean="0">
                                        <a:solidFill>
                                          <a:schemeClr val="tx2">
                                            <a:lumMod val="75000"/>
                                          </a:schemeClr>
                                        </a:solidFill>
                                        <a:latin typeface="Cambria Math" panose="02040503050406030204" pitchFamily="18" charset="0"/>
                                      </a:rPr>
                                      <m:t>𝐢𝐧𝐠𝐫𝐞𝐬𝐚𝐝𝐨𝐬</m:t>
                                    </m:r>
                                  </m:num>
                                  <m:den>
                                    <m:r>
                                      <a:rPr lang="es-ES" sz="1400" b="1" i="0" smtClean="0">
                                        <a:solidFill>
                                          <a:schemeClr val="tx2">
                                            <a:lumMod val="75000"/>
                                          </a:schemeClr>
                                        </a:solidFill>
                                        <a:latin typeface="Cambria Math" panose="02040503050406030204" pitchFamily="18" charset="0"/>
                                      </a:rPr>
                                      <m:t>𝐆𝐏</m:t>
                                    </m:r>
                                    <m:r>
                                      <a:rPr lang="es-ES" sz="1400" b="1" i="0" smtClean="0">
                                        <a:solidFill>
                                          <a:schemeClr val="tx2">
                                            <a:lumMod val="75000"/>
                                          </a:schemeClr>
                                        </a:solidFill>
                                        <a:latin typeface="Cambria Math" panose="02040503050406030204" pitchFamily="18" charset="0"/>
                                      </a:rPr>
                                      <m:t>+</m:t>
                                    </m:r>
                                    <m:r>
                                      <a:rPr lang="es-ES" sz="1400" b="1" i="0" smtClean="0">
                                        <a:solidFill>
                                          <a:schemeClr val="tx2">
                                            <a:lumMod val="75000"/>
                                          </a:schemeClr>
                                        </a:solidFill>
                                        <a:latin typeface="Cambria Math" panose="02040503050406030204" pitchFamily="18" charset="0"/>
                                      </a:rPr>
                                      <m:t>𝐓𝐏</m:t>
                                    </m:r>
                                  </m:den>
                                </m:f>
                              </m:oMath>
                            </m:oMathPara>
                          </a14:m>
                          <a:endParaRPr lang="en-GB" sz="1400" i="0">
                            <a:solidFill>
                              <a:schemeClr val="tx2">
                                <a:lumMod val="7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GB" sz="1400" i="1" smtClean="0">
                                        <a:solidFill>
                                          <a:schemeClr val="tx2">
                                            <a:lumMod val="75000"/>
                                          </a:schemeClr>
                                        </a:solidFill>
                                        <a:latin typeface="Cambria Math"/>
                                      </a:rPr>
                                    </m:ctrlPr>
                                  </m:fPr>
                                  <m:num>
                                    <m:r>
                                      <a:rPr lang="es-ES" sz="1400" b="1" i="0" smtClean="0">
                                        <a:solidFill>
                                          <a:schemeClr val="tx2">
                                            <a:lumMod val="75000"/>
                                          </a:schemeClr>
                                        </a:solidFill>
                                        <a:latin typeface="Cambria Math" panose="02040503050406030204" pitchFamily="18" charset="0"/>
                                      </a:rPr>
                                      <m:t>𝐄𝐣𝐞𝐜𝐮𝐜𝐢𝐨𝐧𝐞𝐬</m:t>
                                    </m:r>
                                    <m:r>
                                      <a:rPr lang="es-ES" sz="1400" b="1" i="0" smtClean="0">
                                        <a:solidFill>
                                          <a:schemeClr val="tx2">
                                            <a:lumMod val="75000"/>
                                          </a:schemeClr>
                                        </a:solidFill>
                                        <a:latin typeface="Cambria Math" panose="02040503050406030204" pitchFamily="18" charset="0"/>
                                      </a:rPr>
                                      <m:t> </m:t>
                                    </m:r>
                                    <m:r>
                                      <a:rPr lang="es-ES" sz="1400" b="1" i="0" smtClean="0">
                                        <a:solidFill>
                                          <a:schemeClr val="tx2">
                                            <a:lumMod val="75000"/>
                                          </a:schemeClr>
                                        </a:solidFill>
                                        <a:latin typeface="Cambria Math" panose="02040503050406030204" pitchFamily="18" charset="0"/>
                                      </a:rPr>
                                      <m:t>𝐑𝐞𝐠𝐢𝐬𝐭𝐫𝐚𝐝𝐚𝐬</m:t>
                                    </m:r>
                                  </m:num>
                                  <m:den>
                                    <m:r>
                                      <a:rPr lang="es-ES" sz="1400" b="1" i="0" smtClean="0">
                                        <a:solidFill>
                                          <a:schemeClr val="tx2">
                                            <a:lumMod val="75000"/>
                                          </a:schemeClr>
                                        </a:solidFill>
                                        <a:latin typeface="Cambria Math" panose="02040503050406030204" pitchFamily="18" charset="0"/>
                                      </a:rPr>
                                      <m:t>𝐆𝐏</m:t>
                                    </m:r>
                                    <m:r>
                                      <a:rPr lang="es-ES" sz="1400" b="1" i="0" smtClean="0">
                                        <a:solidFill>
                                          <a:schemeClr val="tx2">
                                            <a:lumMod val="75000"/>
                                          </a:schemeClr>
                                        </a:solidFill>
                                        <a:latin typeface="Cambria Math" panose="02040503050406030204" pitchFamily="18" charset="0"/>
                                      </a:rPr>
                                      <m:t>+</m:t>
                                    </m:r>
                                    <m:r>
                                      <a:rPr lang="es-ES" sz="1400" b="1" i="0" smtClean="0">
                                        <a:solidFill>
                                          <a:schemeClr val="tx2">
                                            <a:lumMod val="75000"/>
                                          </a:schemeClr>
                                        </a:solidFill>
                                        <a:latin typeface="Cambria Math" panose="02040503050406030204" pitchFamily="18" charset="0"/>
                                      </a:rPr>
                                      <m:t>𝐓𝐏</m:t>
                                    </m:r>
                                  </m:den>
                                </m:f>
                              </m:oMath>
                            </m:oMathPara>
                          </a14:m>
                          <a:endParaRPr lang="en-GB" sz="140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407792929"/>
                      </a:ext>
                    </a:extLst>
                  </a:tr>
                  <a:tr h="370840">
                    <a:tc>
                      <a:txBody>
                        <a:bodyPr/>
                        <a:lstStyle/>
                        <a:p>
                          <a:pPr algn="ctr"/>
                          <a:r>
                            <a:rPr lang="en-GB" sz="1200" err="1"/>
                            <a:t>Siero</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7189/27 ≈ </a:t>
                          </a:r>
                          <a:r>
                            <a:rPr lang="en-GB" sz="1200" b="1"/>
                            <a:t>266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101/27 ≈ </a:t>
                          </a:r>
                          <a:r>
                            <a:rPr lang="en-GB" sz="1200" b="1"/>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94169514"/>
                      </a:ext>
                    </a:extLst>
                  </a:tr>
                </a:tbl>
              </a:graphicData>
            </a:graphic>
          </p:graphicFrame>
        </mc:Choice>
        <mc:Fallback xmlns="">
          <p:graphicFrame>
            <p:nvGraphicFramePr>
              <p:cNvPr id="3" name="Tabla 2">
                <a:extLst>
                  <a:ext uri="{FF2B5EF4-FFF2-40B4-BE49-F238E27FC236}">
                    <a16:creationId xmlns:a16="http://schemas.microsoft.com/office/drawing/2014/main" id="{A703696F-62A6-6ABE-D943-B64D92E8E5F7}"/>
                  </a:ext>
                </a:extLst>
              </p:cNvPr>
              <p:cNvGraphicFramePr>
                <a:graphicFrameLocks noGrp="1"/>
              </p:cNvGraphicFramePr>
              <p:nvPr>
                <p:extLst>
                  <p:ext uri="{D42A27DB-BD31-4B8C-83A1-F6EECF244321}">
                    <p14:modId xmlns:p14="http://schemas.microsoft.com/office/powerpoint/2010/main" val="1853178717"/>
                  </p:ext>
                </p:extLst>
              </p:nvPr>
            </p:nvGraphicFramePr>
            <p:xfrm>
              <a:off x="1133366" y="5160964"/>
              <a:ext cx="9607293" cy="889000"/>
            </p:xfrm>
            <a:graphic>
              <a:graphicData uri="http://schemas.openxmlformats.org/drawingml/2006/table">
                <a:tbl>
                  <a:tblPr firstRow="1" bandRow="1">
                    <a:tableStyleId>{5C22544A-7EE6-4342-B048-85BDC9FD1C3A}</a:tableStyleId>
                  </a:tblPr>
                  <a:tblGrid>
                    <a:gridCol w="901965">
                      <a:extLst>
                        <a:ext uri="{9D8B030D-6E8A-4147-A177-3AD203B41FA5}">
                          <a16:colId xmlns:a16="http://schemas.microsoft.com/office/drawing/2014/main" val="1041197919"/>
                        </a:ext>
                      </a:extLst>
                    </a:gridCol>
                    <a:gridCol w="1143804">
                      <a:extLst>
                        <a:ext uri="{9D8B030D-6E8A-4147-A177-3AD203B41FA5}">
                          <a16:colId xmlns:a16="http://schemas.microsoft.com/office/drawing/2014/main" val="862265951"/>
                        </a:ext>
                      </a:extLst>
                    </a:gridCol>
                    <a:gridCol w="1392865">
                      <a:extLst>
                        <a:ext uri="{9D8B030D-6E8A-4147-A177-3AD203B41FA5}">
                          <a16:colId xmlns:a16="http://schemas.microsoft.com/office/drawing/2014/main" val="2098017220"/>
                        </a:ext>
                      </a:extLst>
                    </a:gridCol>
                    <a:gridCol w="1180214">
                      <a:extLst>
                        <a:ext uri="{9D8B030D-6E8A-4147-A177-3AD203B41FA5}">
                          <a16:colId xmlns:a16="http://schemas.microsoft.com/office/drawing/2014/main" val="3479733183"/>
                        </a:ext>
                      </a:extLst>
                    </a:gridCol>
                    <a:gridCol w="956930">
                      <a:extLst>
                        <a:ext uri="{9D8B030D-6E8A-4147-A177-3AD203B41FA5}">
                          <a16:colId xmlns:a16="http://schemas.microsoft.com/office/drawing/2014/main" val="2764273663"/>
                        </a:ext>
                      </a:extLst>
                    </a:gridCol>
                    <a:gridCol w="1818168">
                      <a:extLst>
                        <a:ext uri="{9D8B030D-6E8A-4147-A177-3AD203B41FA5}">
                          <a16:colId xmlns:a16="http://schemas.microsoft.com/office/drawing/2014/main" val="1779996947"/>
                        </a:ext>
                      </a:extLst>
                    </a:gridCol>
                    <a:gridCol w="2213347">
                      <a:extLst>
                        <a:ext uri="{9D8B030D-6E8A-4147-A177-3AD203B41FA5}">
                          <a16:colId xmlns:a16="http://schemas.microsoft.com/office/drawing/2014/main" val="2919347482"/>
                        </a:ext>
                      </a:extLst>
                    </a:gridCol>
                  </a:tblGrid>
                  <a:tr h="518160">
                    <a:tc>
                      <a:txBody>
                        <a:bodyPr/>
                        <a:lstStyle/>
                        <a:p>
                          <a:pPr algn="ctr"/>
                          <a:r>
                            <a:rPr lang="en-GB" sz="1400"/>
                            <a:t>Partido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Gestor Procesal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err="1"/>
                            <a:t>Tramitador</a:t>
                          </a:r>
                          <a:r>
                            <a:rPr lang="en-GB" sz="1400"/>
                            <a:t> Procesal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Auxilio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solidFill>
                                <a:schemeClr val="tx2">
                                  <a:lumMod val="75000"/>
                                </a:schemeClr>
                              </a:solidFill>
                            </a:rPr>
                            <a:t>GP+ 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6355" t="-1163" r="-122408" b="-7325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34711" t="-1163" r="-826" b="-73256"/>
                          </a:stretch>
                        </a:blipFill>
                      </a:tcPr>
                    </a:tc>
                    <a:extLst>
                      <a:ext uri="{0D108BD9-81ED-4DB2-BD59-A6C34878D82A}">
                        <a16:rowId xmlns:a16="http://schemas.microsoft.com/office/drawing/2014/main" val="2407792929"/>
                      </a:ext>
                    </a:extLst>
                  </a:tr>
                  <a:tr h="370840">
                    <a:tc>
                      <a:txBody>
                        <a:bodyPr/>
                        <a:lstStyle/>
                        <a:p>
                          <a:pPr algn="ctr"/>
                          <a:r>
                            <a:rPr lang="en-GB" sz="1200" err="1"/>
                            <a:t>Siero</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7189/27 ≈ </a:t>
                          </a:r>
                          <a:r>
                            <a:rPr lang="en-GB" sz="1200" b="1"/>
                            <a:t>266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101/27 ≈ </a:t>
                          </a:r>
                          <a:r>
                            <a:rPr lang="en-GB" sz="1200" b="1"/>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4169514"/>
                      </a:ext>
                    </a:extLst>
                  </a:tr>
                </a:tbl>
              </a:graphicData>
            </a:graphic>
          </p:graphicFrame>
        </mc:Fallback>
      </mc:AlternateContent>
      <p:sp>
        <p:nvSpPr>
          <p:cNvPr id="4" name="Rectángulo 3">
            <a:extLst>
              <a:ext uri="{FF2B5EF4-FFF2-40B4-BE49-F238E27FC236}">
                <a16:creationId xmlns:a16="http://schemas.microsoft.com/office/drawing/2014/main" xmlns="" id="{E37DAB55-B1EC-5316-BF83-478A3994EE58}"/>
              </a:ext>
            </a:extLst>
          </p:cNvPr>
          <p:cNvSpPr/>
          <p:nvPr/>
        </p:nvSpPr>
        <p:spPr>
          <a:xfrm>
            <a:off x="341311" y="4571645"/>
            <a:ext cx="11204576" cy="461665"/>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Por su parte, el reparto de asuntos ingresados y ejecuciones registradas en base al total de gestores y tramitadores procesales en el último año sería el siguiente:</a:t>
            </a:r>
          </a:p>
        </p:txBody>
      </p:sp>
    </p:spTree>
    <p:extLst>
      <p:ext uri="{BB962C8B-B14F-4D97-AF65-F5344CB8AC3E}">
        <p14:creationId xmlns:p14="http://schemas.microsoft.com/office/powerpoint/2010/main" val="380545225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563896A-AD76-6CF8-FB70-79A422A1A11D}"/>
            </a:ext>
          </a:extLst>
        </p:cNvPr>
        <p:cNvGrpSpPr/>
        <p:nvPr/>
      </p:nvGrpSpPr>
      <p:grpSpPr>
        <a:xfrm>
          <a:off x="0" y="0"/>
          <a:ext cx="0" cy="0"/>
          <a:chOff x="0" y="0"/>
          <a:chExt cx="0" cy="0"/>
        </a:xfrm>
      </p:grpSpPr>
      <p:pic>
        <p:nvPicPr>
          <p:cNvPr id="9" name="Picture 14" descr="NTT DATA | iAgua">
            <a:extLst>
              <a:ext uri="{FF2B5EF4-FFF2-40B4-BE49-F238E27FC236}">
                <a16:creationId xmlns:a16="http://schemas.microsoft.com/office/drawing/2014/main" xmlns="" id="{CBD8C0D9-909D-5D3D-BD90-7BFCC1042E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323" y="169785"/>
            <a:ext cx="1479865" cy="3699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xmlns="" id="{4BC7DE95-A972-F383-3238-5DE545FFFA5B}"/>
              </a:ext>
            </a:extLst>
          </p:cNvPr>
          <p:cNvSpPr/>
          <p:nvPr/>
        </p:nvSpPr>
        <p:spPr>
          <a:xfrm>
            <a:off x="0" y="0"/>
            <a:ext cx="2603500" cy="6858000"/>
          </a:xfrm>
          <a:prstGeom prst="rect">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cxnSp>
        <p:nvCxnSpPr>
          <p:cNvPr id="13" name="Conector recto 12">
            <a:extLst>
              <a:ext uri="{FF2B5EF4-FFF2-40B4-BE49-F238E27FC236}">
                <a16:creationId xmlns:a16="http://schemas.microsoft.com/office/drawing/2014/main" xmlns="" id="{27DCDC1E-A719-DDB1-115B-599C3F7009D7}"/>
              </a:ext>
            </a:extLst>
          </p:cNvPr>
          <p:cNvCxnSpPr>
            <a:cxnSpLocks/>
          </p:cNvCxnSpPr>
          <p:nvPr/>
        </p:nvCxnSpPr>
        <p:spPr>
          <a:xfrm flipV="1">
            <a:off x="2247900" y="2108200"/>
            <a:ext cx="0" cy="4752000"/>
          </a:xfrm>
          <a:prstGeom prst="line">
            <a:avLst/>
          </a:prstGeom>
          <a:noFill/>
          <a:ln w="6350" cap="flat" cmpd="sng" algn="ctr">
            <a:solidFill>
              <a:srgbClr val="4472C4">
                <a:lumMod val="50000"/>
              </a:srgbClr>
            </a:solidFill>
            <a:prstDash val="solid"/>
            <a:miter lim="800000"/>
          </a:ln>
          <a:effectLst/>
        </p:spPr>
      </p:cxnSp>
      <p:cxnSp>
        <p:nvCxnSpPr>
          <p:cNvPr id="14" name="Conector recto 13">
            <a:extLst>
              <a:ext uri="{FF2B5EF4-FFF2-40B4-BE49-F238E27FC236}">
                <a16:creationId xmlns:a16="http://schemas.microsoft.com/office/drawing/2014/main" xmlns="" id="{65191E7D-15AF-F2AC-8E1F-83469BEF9F6B}"/>
              </a:ext>
            </a:extLst>
          </p:cNvPr>
          <p:cNvCxnSpPr/>
          <p:nvPr/>
        </p:nvCxnSpPr>
        <p:spPr>
          <a:xfrm flipH="1">
            <a:off x="0" y="914400"/>
            <a:ext cx="85852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descr="Logo - Gobierno del Principado de Asturias">
            <a:extLst>
              <a:ext uri="{FF2B5EF4-FFF2-40B4-BE49-F238E27FC236}">
                <a16:creationId xmlns:a16="http://schemas.microsoft.com/office/drawing/2014/main" xmlns="" id="{AD0139C1-C5F1-F7B5-F5A4-43663CC34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81" y="147638"/>
            <a:ext cx="1524000" cy="619125"/>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a:extLst>
              <a:ext uri="{FF2B5EF4-FFF2-40B4-BE49-F238E27FC236}">
                <a16:creationId xmlns:a16="http://schemas.microsoft.com/office/drawing/2014/main" xmlns="" id="{2F7479CC-28B3-3CB7-36C9-47041886C5D9}"/>
              </a:ext>
            </a:extLst>
          </p:cNvPr>
          <p:cNvSpPr>
            <a:spLocks noGrp="1"/>
          </p:cNvSpPr>
          <p:nvPr>
            <p:ph type="ctrTitle"/>
          </p:nvPr>
        </p:nvSpPr>
        <p:spPr>
          <a:xfrm>
            <a:off x="4546862" y="2312186"/>
            <a:ext cx="3098276" cy="2233629"/>
          </a:xfrm>
        </p:spPr>
        <p:txBody>
          <a:bodyPr>
            <a:normAutofit fontScale="90000"/>
          </a:bodyPr>
          <a:lstStyle/>
          <a:p>
            <a:r>
              <a:rPr lang="es-ES" b="1">
                <a:solidFill>
                  <a:srgbClr val="203864"/>
                </a:solidFill>
              </a:rPr>
              <a:t>Grado</a:t>
            </a:r>
            <a:br>
              <a:rPr lang="es-ES" b="1">
                <a:solidFill>
                  <a:srgbClr val="203864"/>
                </a:solidFill>
              </a:rPr>
            </a:br>
            <a:r>
              <a:rPr lang="es-ES" b="1">
                <a:solidFill>
                  <a:srgbClr val="203864"/>
                </a:solidFill>
              </a:rPr>
              <a:t>Laviana </a:t>
            </a:r>
            <a:br>
              <a:rPr lang="es-ES" b="1">
                <a:solidFill>
                  <a:srgbClr val="203864"/>
                </a:solidFill>
              </a:rPr>
            </a:br>
            <a:r>
              <a:rPr lang="es-ES" b="1">
                <a:solidFill>
                  <a:srgbClr val="203864"/>
                </a:solidFill>
              </a:rPr>
              <a:t>Lena</a:t>
            </a:r>
          </a:p>
        </p:txBody>
      </p:sp>
      <p:sp>
        <p:nvSpPr>
          <p:cNvPr id="7" name="Título 1">
            <a:extLst>
              <a:ext uri="{FF2B5EF4-FFF2-40B4-BE49-F238E27FC236}">
                <a16:creationId xmlns:a16="http://schemas.microsoft.com/office/drawing/2014/main" xmlns="" id="{6F8DA6B1-FBF1-0A39-BAE3-58C10A5862CC}"/>
              </a:ext>
            </a:extLst>
          </p:cNvPr>
          <p:cNvSpPr txBox="1">
            <a:spLocks/>
          </p:cNvSpPr>
          <p:nvPr/>
        </p:nvSpPr>
        <p:spPr>
          <a:xfrm>
            <a:off x="3270824" y="1062038"/>
            <a:ext cx="6127699" cy="39305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400">
                <a:solidFill>
                  <a:srgbClr val="203864"/>
                </a:solidFill>
                <a:latin typeface="Century Gothic" panose="020B0502020202020204" pitchFamily="34" charset="0"/>
              </a:rPr>
              <a:t>4. Análisis de Situación actual</a:t>
            </a:r>
          </a:p>
        </p:txBody>
      </p:sp>
    </p:spTree>
    <p:extLst>
      <p:ext uri="{BB962C8B-B14F-4D97-AF65-F5344CB8AC3E}">
        <p14:creationId xmlns:p14="http://schemas.microsoft.com/office/powerpoint/2010/main" val="3983981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63D617F-CD63-38FF-DF37-5FCF464ECB91}"/>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xmlns="" id="{D9DEEB3A-D076-4E0A-C62E-9CA96AFEC15C}"/>
              </a:ext>
            </a:extLst>
          </p:cNvPr>
          <p:cNvSpPr/>
          <p:nvPr/>
        </p:nvSpPr>
        <p:spPr>
          <a:xfrm>
            <a:off x="389925" y="4688010"/>
            <a:ext cx="11425362" cy="1705084"/>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45347733-C1BA-F91E-FE2E-136C0AABE834}"/>
              </a:ext>
            </a:extLst>
          </p:cNvPr>
          <p:cNvSpPr/>
          <p:nvPr/>
        </p:nvSpPr>
        <p:spPr>
          <a:xfrm>
            <a:off x="1018076" y="1581153"/>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14A3C260-28EA-25E8-86D2-1D80CE30910C}"/>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4.2.1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Grado</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D4F04D49-B1B0-652C-E4C2-F77B9BE5D6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236AC3A7-0100-F95C-9F27-ADA69DF410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1C81DA89-AF0D-3628-7443-C1A381EC6C4A}"/>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37</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3" name="Rectángulo 2">
            <a:extLst>
              <a:ext uri="{FF2B5EF4-FFF2-40B4-BE49-F238E27FC236}">
                <a16:creationId xmlns:a16="http://schemas.microsoft.com/office/drawing/2014/main" xmlns="" id="{D7D12C9E-B242-70EF-60AA-382B9690AD8A}"/>
              </a:ext>
            </a:extLst>
          </p:cNvPr>
          <p:cNvSpPr/>
          <p:nvPr/>
        </p:nvSpPr>
        <p:spPr>
          <a:xfrm>
            <a:off x="371475" y="924449"/>
            <a:ext cx="5119530"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15" name="Rectángulo 14">
            <a:extLst>
              <a:ext uri="{FF2B5EF4-FFF2-40B4-BE49-F238E27FC236}">
                <a16:creationId xmlns:a16="http://schemas.microsoft.com/office/drawing/2014/main" xmlns="" id="{A6213189-14B7-5438-8929-51AA52279A24}"/>
              </a:ext>
            </a:extLst>
          </p:cNvPr>
          <p:cNvSpPr/>
          <p:nvPr/>
        </p:nvSpPr>
        <p:spPr>
          <a:xfrm>
            <a:off x="438431" y="4741782"/>
            <a:ext cx="11363643" cy="1431161"/>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media de asuntos registrados </a:t>
            </a:r>
            <a:r>
              <a:rPr lang="es-ES" sz="1200">
                <a:latin typeface="Century Gothic" panose="020B0502020202020204" pitchFamily="34" charset="0"/>
                <a:ea typeface="Calibri" panose="020F0502020204030204" pitchFamily="34" charset="0"/>
                <a:cs typeface="Times New Roman" panose="02020603050405020304" pitchFamily="18" charset="0"/>
              </a:rPr>
              <a:t>en el período analizado se sitúa en 1578.</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proyección de asuntos </a:t>
            </a:r>
            <a:r>
              <a:rPr lang="es-ES" sz="1200">
                <a:latin typeface="Century Gothic" panose="020B0502020202020204" pitchFamily="34" charset="0"/>
                <a:ea typeface="Calibri" panose="020F0502020204030204" pitchFamily="34" charset="0"/>
                <a:cs typeface="Times New Roman" panose="02020603050405020304" pitchFamily="18" charset="0"/>
              </a:rPr>
              <a:t>para los próximos años muestra una bajada, aunque a pesar de ello, se mantiene en cifras superiores a los años previos a 2024. Esta proyección es reflejada por la línea de tendencia que marca un crecimiento lineal de los asuntos ingresados.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ejecuciones </a:t>
            </a:r>
            <a:r>
              <a:rPr lang="es-ES" sz="1200">
                <a:latin typeface="Century Gothic" panose="020B0502020202020204" pitchFamily="34" charset="0"/>
                <a:ea typeface="Calibri" panose="020F0502020204030204" pitchFamily="34" charset="0"/>
                <a:cs typeface="Times New Roman" panose="02020603050405020304" pitchFamily="18" charset="0"/>
              </a:rPr>
              <a:t>se sitúan en una media de 221 para el período de años analizado.</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proyección de ejecuciones </a:t>
            </a:r>
            <a:r>
              <a:rPr lang="es-ES" sz="1200">
                <a:latin typeface="Century Gothic" panose="020B0502020202020204" pitchFamily="34" charset="0"/>
                <a:cs typeface="Times New Roman" panose="02020603050405020304" pitchFamily="18" charset="0"/>
              </a:rPr>
              <a:t>muestra como, tras la notable subida de 2024, vuelven a bajar manteniendo cierta estabilidad en cifras superiores a las de dicho año. </a:t>
            </a:r>
            <a:r>
              <a:rPr lang="es-ES" sz="1200">
                <a:latin typeface="Century Gothic" panose="020B0502020202020204" pitchFamily="34" charset="0"/>
                <a:ea typeface="Calibri" panose="020F0502020204030204" pitchFamily="34" charset="0"/>
                <a:cs typeface="Times New Roman" panose="02020603050405020304" pitchFamily="18" charset="0"/>
              </a:rPr>
              <a:t>Este aumento es reflejado por la línea de tendencia que marca un crecimiento lineal de las ejecuciones registradas.</a:t>
            </a:r>
          </a:p>
        </p:txBody>
      </p:sp>
      <p:sp>
        <p:nvSpPr>
          <p:cNvPr id="12" name="Rectángulo 11">
            <a:extLst>
              <a:ext uri="{FF2B5EF4-FFF2-40B4-BE49-F238E27FC236}">
                <a16:creationId xmlns:a16="http://schemas.microsoft.com/office/drawing/2014/main" xmlns="" id="{7080DAEE-5B98-7545-0AD2-1DE71BCB86A8}"/>
              </a:ext>
            </a:extLst>
          </p:cNvPr>
          <p:cNvSpPr/>
          <p:nvPr/>
        </p:nvSpPr>
        <p:spPr>
          <a:xfrm>
            <a:off x="364296" y="6492392"/>
            <a:ext cx="171850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sp>
        <p:nvSpPr>
          <p:cNvPr id="18" name="Rectángulo 17">
            <a:extLst>
              <a:ext uri="{FF2B5EF4-FFF2-40B4-BE49-F238E27FC236}">
                <a16:creationId xmlns:a16="http://schemas.microsoft.com/office/drawing/2014/main" xmlns="" id="{9A74B1F3-0551-D48F-1B4E-08F296AE865E}"/>
              </a:ext>
            </a:extLst>
          </p:cNvPr>
          <p:cNvSpPr>
            <a:spLocks noChangeArrowheads="1"/>
          </p:cNvSpPr>
          <p:nvPr/>
        </p:nvSpPr>
        <p:spPr bwMode="auto">
          <a:xfrm>
            <a:off x="327371"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4.2.1.1 Análisis de asuntos ingresados</a:t>
            </a:r>
          </a:p>
        </p:txBody>
      </p:sp>
      <p:sp>
        <p:nvSpPr>
          <p:cNvPr id="19" name="Rectángulo 18">
            <a:extLst>
              <a:ext uri="{FF2B5EF4-FFF2-40B4-BE49-F238E27FC236}">
                <a16:creationId xmlns:a16="http://schemas.microsoft.com/office/drawing/2014/main" xmlns="" id="{444BD15D-BDB2-5A65-F6CD-F3877510334B}"/>
              </a:ext>
            </a:extLst>
          </p:cNvPr>
          <p:cNvSpPr/>
          <p:nvPr/>
        </p:nvSpPr>
        <p:spPr>
          <a:xfrm>
            <a:off x="6096000" y="901837"/>
            <a:ext cx="5254488"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20" name="Rectángulo 19">
            <a:extLst>
              <a:ext uri="{FF2B5EF4-FFF2-40B4-BE49-F238E27FC236}">
                <a16:creationId xmlns:a16="http://schemas.microsoft.com/office/drawing/2014/main" xmlns="" id="{F1D36DE1-15BF-FA92-7F3C-73CCFD8D4F89}"/>
              </a:ext>
            </a:extLst>
          </p:cNvPr>
          <p:cNvSpPr>
            <a:spLocks noChangeArrowheads="1"/>
          </p:cNvSpPr>
          <p:nvPr/>
        </p:nvSpPr>
        <p:spPr bwMode="auto">
          <a:xfrm>
            <a:off x="6096000"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4.2.1.2 Análisis de ejecuciones registradas</a:t>
            </a:r>
          </a:p>
        </p:txBody>
      </p:sp>
      <p:sp>
        <p:nvSpPr>
          <p:cNvPr id="17" name="Rectángulo 16">
            <a:extLst>
              <a:ext uri="{FF2B5EF4-FFF2-40B4-BE49-F238E27FC236}">
                <a16:creationId xmlns:a16="http://schemas.microsoft.com/office/drawing/2014/main" xmlns="" id="{69336223-1AC6-9888-ADD2-009436A862AB}"/>
              </a:ext>
            </a:extLst>
          </p:cNvPr>
          <p:cNvSpPr/>
          <p:nvPr/>
        </p:nvSpPr>
        <p:spPr>
          <a:xfrm>
            <a:off x="1911350" y="6492392"/>
            <a:ext cx="2914650"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 Proyección bajo la fórmula de pronóstico ETS</a:t>
            </a:r>
          </a:p>
        </p:txBody>
      </p:sp>
      <p:graphicFrame>
        <p:nvGraphicFramePr>
          <p:cNvPr id="4" name="Gráfico 3">
            <a:extLst>
              <a:ext uri="{FF2B5EF4-FFF2-40B4-BE49-F238E27FC236}">
                <a16:creationId xmlns:a16="http://schemas.microsoft.com/office/drawing/2014/main" xmlns="" id="{AD5E9F1C-0124-EBEF-60EA-302AB4215F57}"/>
              </a:ext>
            </a:extLst>
          </p:cNvPr>
          <p:cNvGraphicFramePr>
            <a:graphicFrameLocks/>
          </p:cNvGraphicFramePr>
          <p:nvPr>
            <p:custDataLst>
              <p:tags r:id="rId1"/>
            </p:custDataLst>
          </p:nvPr>
        </p:nvGraphicFramePr>
        <p:xfrm>
          <a:off x="438431" y="1907958"/>
          <a:ext cx="4578911" cy="26535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Gráfico 8">
            <a:extLst>
              <a:ext uri="{FF2B5EF4-FFF2-40B4-BE49-F238E27FC236}">
                <a16:creationId xmlns:a16="http://schemas.microsoft.com/office/drawing/2014/main" xmlns="" id="{141C765B-8DD3-86EE-8FD9-0C8BD550D450}"/>
              </a:ext>
            </a:extLst>
          </p:cNvPr>
          <p:cNvGraphicFramePr>
            <a:graphicFrameLocks/>
          </p:cNvGraphicFramePr>
          <p:nvPr>
            <p:custDataLst>
              <p:tags r:id="rId2"/>
            </p:custDataLst>
          </p:nvPr>
        </p:nvGraphicFramePr>
        <p:xfrm>
          <a:off x="6267450" y="1799242"/>
          <a:ext cx="4562475" cy="269557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14290161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56951F2-0483-380F-164D-EF43D5C2B187}"/>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xmlns="" id="{92012074-B28E-7B55-C189-9E93E7471C9F}"/>
              </a:ext>
            </a:extLst>
          </p:cNvPr>
          <p:cNvSpPr/>
          <p:nvPr/>
        </p:nvSpPr>
        <p:spPr>
          <a:xfrm>
            <a:off x="6156712" y="4621646"/>
            <a:ext cx="5668487"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F8AA6A3F-4352-D1D7-E2E8-AC7BBBCC1391}"/>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47F2A9CD-B7FC-2E00-B9C6-A3F5A2E2B702}"/>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4.2.1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Grado</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29FD3C74-CA25-3480-D347-C5BE25A909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774C9230-FD6C-FA24-0258-0B2F5ACF1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D9B505C6-2CC8-77F5-8397-CC20AC4187C2}"/>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38</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2" name="Rectángulo 11">
            <a:extLst>
              <a:ext uri="{FF2B5EF4-FFF2-40B4-BE49-F238E27FC236}">
                <a16:creationId xmlns:a16="http://schemas.microsoft.com/office/drawing/2014/main" xmlns="" id="{0580D07C-524F-8261-114B-2F8656BA4616}"/>
              </a:ext>
            </a:extLst>
          </p:cNvPr>
          <p:cNvSpPr/>
          <p:nvPr/>
        </p:nvSpPr>
        <p:spPr>
          <a:xfrm>
            <a:off x="364296" y="6492392"/>
            <a:ext cx="590315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graphicFrame>
        <p:nvGraphicFramePr>
          <p:cNvPr id="3" name="Tabla 2">
            <a:extLst>
              <a:ext uri="{FF2B5EF4-FFF2-40B4-BE49-F238E27FC236}">
                <a16:creationId xmlns:a16="http://schemas.microsoft.com/office/drawing/2014/main" xmlns="" id="{FA1926DC-62C2-DB71-076E-7B3143CCAF6D}"/>
              </a:ext>
            </a:extLst>
          </p:cNvPr>
          <p:cNvGraphicFramePr>
            <a:graphicFrameLocks noGrp="1"/>
          </p:cNvGraphicFramePr>
          <p:nvPr/>
        </p:nvGraphicFramePr>
        <p:xfrm>
          <a:off x="4334884" y="1615160"/>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rgbClr val="203864"/>
                          </a:solidFill>
                          <a:effectLst/>
                          <a:latin typeface="Verdana" panose="020B0604030504040204" pitchFamily="34" charset="0"/>
                        </a:rPr>
                        <a:t>Tasa resolución 1,04</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graphicFrame>
        <p:nvGraphicFramePr>
          <p:cNvPr id="9" name="Tabla 8">
            <a:extLst>
              <a:ext uri="{FF2B5EF4-FFF2-40B4-BE49-F238E27FC236}">
                <a16:creationId xmlns:a16="http://schemas.microsoft.com/office/drawing/2014/main" xmlns="" id="{E8F7219E-CCF8-1665-FA40-F4C6B07125B0}"/>
              </a:ext>
            </a:extLst>
          </p:cNvPr>
          <p:cNvGraphicFramePr>
            <a:graphicFrameLocks noGrp="1"/>
          </p:cNvGraphicFramePr>
          <p:nvPr/>
        </p:nvGraphicFramePr>
        <p:xfrm>
          <a:off x="4315006" y="1409987"/>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rgbClr val="203864"/>
                          </a:solidFill>
                          <a:effectLst/>
                          <a:latin typeface="Verdana" panose="020B0604030504040204" pitchFamily="34" charset="0"/>
                        </a:rPr>
                        <a:t>Tasa pendencia 0,31</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sp>
        <p:nvSpPr>
          <p:cNvPr id="14" name="Rectángulo 13">
            <a:extLst>
              <a:ext uri="{FF2B5EF4-FFF2-40B4-BE49-F238E27FC236}">
                <a16:creationId xmlns:a16="http://schemas.microsoft.com/office/drawing/2014/main" xmlns="" id="{6E08885B-ABEA-1A36-99C7-A4FF365322B7}"/>
              </a:ext>
            </a:extLst>
          </p:cNvPr>
          <p:cNvSpPr/>
          <p:nvPr/>
        </p:nvSpPr>
        <p:spPr>
          <a:xfrm>
            <a:off x="366800" y="4621646"/>
            <a:ext cx="5598823"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solidFill>
                <a:srgbClr val="FF0000"/>
              </a:solidFill>
            </a:endParaRPr>
          </a:p>
        </p:txBody>
      </p:sp>
      <p:sp>
        <p:nvSpPr>
          <p:cNvPr id="17" name="Rectángulo 16">
            <a:extLst>
              <a:ext uri="{FF2B5EF4-FFF2-40B4-BE49-F238E27FC236}">
                <a16:creationId xmlns:a16="http://schemas.microsoft.com/office/drawing/2014/main" xmlns="" id="{F0144091-17BA-A69A-720E-9732326EA3BB}"/>
              </a:ext>
            </a:extLst>
          </p:cNvPr>
          <p:cNvSpPr/>
          <p:nvPr/>
        </p:nvSpPr>
        <p:spPr>
          <a:xfrm>
            <a:off x="429152" y="4724722"/>
            <a:ext cx="5474117" cy="1277273"/>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A pesar de que el número de asuntos ingresados ha crecido desde 2020, no lo ha hecho igual el volumen de asuntos resueltos que ha disminuido en el año 2023 alcanzando su mínimo más bajo en el período analizado para recuperarse en el año 2024.</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Como consecuencia, el número de asuntos en trámite ha disminuido en el último año.</a:t>
            </a:r>
          </a:p>
        </p:txBody>
      </p:sp>
      <p:sp>
        <p:nvSpPr>
          <p:cNvPr id="21" name="CuadroTexto 20">
            <a:extLst>
              <a:ext uri="{FF2B5EF4-FFF2-40B4-BE49-F238E27FC236}">
                <a16:creationId xmlns:a16="http://schemas.microsoft.com/office/drawing/2014/main" xmlns="" id="{CD0B13B9-7181-ADB7-4A1C-BD7423862267}"/>
              </a:ext>
            </a:extLst>
          </p:cNvPr>
          <p:cNvSpPr txBox="1"/>
          <p:nvPr/>
        </p:nvSpPr>
        <p:spPr>
          <a:xfrm>
            <a:off x="6184660" y="4924089"/>
            <a:ext cx="5515469" cy="907941"/>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Desde 2020 se resuelve a un ritmo más bajo en comparación con el volumen de ejecuciones que se registran.</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Como consecuencia, el volumen de ejecuciones pendientes ha ido aumentando desde dicho año</a:t>
            </a:r>
          </a:p>
        </p:txBody>
      </p:sp>
      <p:sp>
        <p:nvSpPr>
          <p:cNvPr id="10" name="Rectángulo 9">
            <a:extLst>
              <a:ext uri="{FF2B5EF4-FFF2-40B4-BE49-F238E27FC236}">
                <a16:creationId xmlns:a16="http://schemas.microsoft.com/office/drawing/2014/main" xmlns="" id="{402F029F-2086-3277-AAE2-72E9A0DA0EEE}"/>
              </a:ext>
            </a:extLst>
          </p:cNvPr>
          <p:cNvSpPr>
            <a:spLocks noChangeArrowheads="1"/>
          </p:cNvSpPr>
          <p:nvPr/>
        </p:nvSpPr>
        <p:spPr bwMode="auto">
          <a:xfrm>
            <a:off x="364296" y="64662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4.2.1.3 Volumen de asuntos por estado</a:t>
            </a:r>
          </a:p>
        </p:txBody>
      </p:sp>
      <p:sp>
        <p:nvSpPr>
          <p:cNvPr id="15" name="Rectángulo 14">
            <a:extLst>
              <a:ext uri="{FF2B5EF4-FFF2-40B4-BE49-F238E27FC236}">
                <a16:creationId xmlns:a16="http://schemas.microsoft.com/office/drawing/2014/main" xmlns="" id="{2EA6AB53-7B30-F7E0-3516-B478C5DEA5CA}"/>
              </a:ext>
            </a:extLst>
          </p:cNvPr>
          <p:cNvSpPr>
            <a:spLocks noChangeArrowheads="1"/>
          </p:cNvSpPr>
          <p:nvPr/>
        </p:nvSpPr>
        <p:spPr bwMode="auto">
          <a:xfrm>
            <a:off x="6096000"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4.2.1.4 Volumen de ejecuciones por estado</a:t>
            </a:r>
          </a:p>
        </p:txBody>
      </p:sp>
      <p:sp>
        <p:nvSpPr>
          <p:cNvPr id="13" name="Rectángulo 12">
            <a:extLst>
              <a:ext uri="{FF2B5EF4-FFF2-40B4-BE49-F238E27FC236}">
                <a16:creationId xmlns:a16="http://schemas.microsoft.com/office/drawing/2014/main" xmlns="" id="{A6C169F1-A9EB-2A07-7E3E-8B9BC146A15B}"/>
              </a:ext>
            </a:extLst>
          </p:cNvPr>
          <p:cNvSpPr/>
          <p:nvPr/>
        </p:nvSpPr>
        <p:spPr>
          <a:xfrm>
            <a:off x="371475" y="924449"/>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los asuntos por estado desde el año 2018 hasta el año 2024.</a:t>
            </a:r>
          </a:p>
        </p:txBody>
      </p:sp>
      <p:sp>
        <p:nvSpPr>
          <p:cNvPr id="16" name="Rectángulo 15">
            <a:extLst>
              <a:ext uri="{FF2B5EF4-FFF2-40B4-BE49-F238E27FC236}">
                <a16:creationId xmlns:a16="http://schemas.microsoft.com/office/drawing/2014/main" xmlns="" id="{434DFBB0-CEEC-C9AF-F9CA-D6362FBDFF57}"/>
              </a:ext>
            </a:extLst>
          </p:cNvPr>
          <p:cNvSpPr/>
          <p:nvPr/>
        </p:nvSpPr>
        <p:spPr>
          <a:xfrm>
            <a:off x="6223842" y="888753"/>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las ejecuciones por estado desde el año 2018 hasta el año 2024.</a:t>
            </a:r>
          </a:p>
        </p:txBody>
      </p:sp>
      <p:graphicFrame>
        <p:nvGraphicFramePr>
          <p:cNvPr id="4" name="Gráfico 3">
            <a:extLst>
              <a:ext uri="{FF2B5EF4-FFF2-40B4-BE49-F238E27FC236}">
                <a16:creationId xmlns:a16="http://schemas.microsoft.com/office/drawing/2014/main" xmlns="" id="{11B864DC-6803-4F88-A93C-BBCD43AF7D00}"/>
              </a:ext>
            </a:extLst>
          </p:cNvPr>
          <p:cNvGraphicFramePr>
            <a:graphicFrameLocks/>
          </p:cNvGraphicFramePr>
          <p:nvPr>
            <p:custDataLst>
              <p:tags r:id="rId1"/>
            </p:custDataLst>
          </p:nvPr>
        </p:nvGraphicFramePr>
        <p:xfrm>
          <a:off x="6607027" y="1731458"/>
          <a:ext cx="4876136" cy="25316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áfico 10">
            <a:extLst>
              <a:ext uri="{FF2B5EF4-FFF2-40B4-BE49-F238E27FC236}">
                <a16:creationId xmlns:a16="http://schemas.microsoft.com/office/drawing/2014/main" xmlns="" id="{BEBCC982-95B2-46CC-A597-3F74E41E9BFA}"/>
              </a:ext>
            </a:extLst>
          </p:cNvPr>
          <p:cNvGraphicFramePr>
            <a:graphicFrameLocks/>
          </p:cNvGraphicFramePr>
          <p:nvPr>
            <p:custDataLst>
              <p:tags r:id="rId2"/>
            </p:custDataLst>
          </p:nvPr>
        </p:nvGraphicFramePr>
        <p:xfrm>
          <a:off x="364296" y="1694038"/>
          <a:ext cx="4575176" cy="266419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3409570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F03915-46EF-E4EC-8A93-00D61885C9D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6358EC8A-8B16-EA3B-D13D-6F5A7997D915}"/>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35988EE4-9DAF-B11F-82F7-924346B4F6FF}"/>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4.2.1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Grado</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C2480436-BFE1-2547-A692-6EA5A43BD7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69022ABE-DC81-7818-1824-66BB1634E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5C1E389E-F0C5-57D7-9ECD-5E3774249630}"/>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39</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graphicFrame>
        <p:nvGraphicFramePr>
          <p:cNvPr id="13" name="Tabla 12">
            <a:extLst>
              <a:ext uri="{FF2B5EF4-FFF2-40B4-BE49-F238E27FC236}">
                <a16:creationId xmlns:a16="http://schemas.microsoft.com/office/drawing/2014/main" xmlns="" id="{42C94C68-6D2F-D103-07D9-6FD619B92783}"/>
              </a:ext>
            </a:extLst>
          </p:cNvPr>
          <p:cNvGraphicFramePr>
            <a:graphicFrameLocks noGrp="1"/>
          </p:cNvGraphicFramePr>
          <p:nvPr/>
        </p:nvGraphicFramePr>
        <p:xfrm>
          <a:off x="1133366" y="1817866"/>
          <a:ext cx="9620467" cy="1717040"/>
        </p:xfrm>
        <a:graphic>
          <a:graphicData uri="http://schemas.openxmlformats.org/drawingml/2006/table">
            <a:tbl>
              <a:tblPr firstRow="1" bandRow="1">
                <a:tableStyleId>{5C22544A-7EE6-4342-B048-85BDC9FD1C3A}</a:tableStyleId>
              </a:tblPr>
              <a:tblGrid>
                <a:gridCol w="3260312">
                  <a:extLst>
                    <a:ext uri="{9D8B030D-6E8A-4147-A177-3AD203B41FA5}">
                      <a16:colId xmlns:a16="http://schemas.microsoft.com/office/drawing/2014/main" xmlns="" val="3146478128"/>
                    </a:ext>
                  </a:extLst>
                </a:gridCol>
                <a:gridCol w="1713727">
                  <a:extLst>
                    <a:ext uri="{9D8B030D-6E8A-4147-A177-3AD203B41FA5}">
                      <a16:colId xmlns:a16="http://schemas.microsoft.com/office/drawing/2014/main" xmlns="" val="819680818"/>
                    </a:ext>
                  </a:extLst>
                </a:gridCol>
                <a:gridCol w="2009554">
                  <a:extLst>
                    <a:ext uri="{9D8B030D-6E8A-4147-A177-3AD203B41FA5}">
                      <a16:colId xmlns:a16="http://schemas.microsoft.com/office/drawing/2014/main" xmlns="" val="2726229216"/>
                    </a:ext>
                  </a:extLst>
                </a:gridCol>
                <a:gridCol w="1456660">
                  <a:extLst>
                    <a:ext uri="{9D8B030D-6E8A-4147-A177-3AD203B41FA5}">
                      <a16:colId xmlns:a16="http://schemas.microsoft.com/office/drawing/2014/main" xmlns="" val="2408310350"/>
                    </a:ext>
                  </a:extLst>
                </a:gridCol>
                <a:gridCol w="1180214">
                  <a:extLst>
                    <a:ext uri="{9D8B030D-6E8A-4147-A177-3AD203B41FA5}">
                      <a16:colId xmlns:a16="http://schemas.microsoft.com/office/drawing/2014/main" xmlns="" val="197388554"/>
                    </a:ext>
                  </a:extLst>
                </a:gridCol>
              </a:tblGrid>
              <a:tr h="370840">
                <a:tc>
                  <a:txBody>
                    <a:bodyPr/>
                    <a:lstStyle/>
                    <a:p>
                      <a:pPr algn="ctr"/>
                      <a:r>
                        <a:rPr lang="en-GB" sz="1400"/>
                        <a:t>Juzgado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Gestor Procesal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Tramitador Procesal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Auxilio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2107847950"/>
                  </a:ext>
                </a:extLst>
              </a:tr>
              <a:tr h="370840">
                <a:tc>
                  <a:txBody>
                    <a:bodyPr/>
                    <a:lstStyle/>
                    <a:p>
                      <a:r>
                        <a:rPr lang="en-GB" sz="1200"/>
                        <a:t>Juzgado de 1º Instancia e instrucción nº1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1585440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Juzgado de 1º Instancia e instrucción nº2</a:t>
                      </a:r>
                    </a:p>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767849942"/>
                  </a:ext>
                </a:extLst>
              </a:tr>
              <a:tr h="370840">
                <a:tc>
                  <a:txBody>
                    <a:bodyPr/>
                    <a:lstStyle/>
                    <a:p>
                      <a:r>
                        <a:rPr lang="en-GB" sz="1200" b="1"/>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3484843967"/>
                  </a:ext>
                </a:extLst>
              </a:tr>
            </a:tbl>
          </a:graphicData>
        </a:graphic>
      </p:graphicFrame>
      <p:sp>
        <p:nvSpPr>
          <p:cNvPr id="16" name="Rectángulo 15">
            <a:extLst>
              <a:ext uri="{FF2B5EF4-FFF2-40B4-BE49-F238E27FC236}">
                <a16:creationId xmlns:a16="http://schemas.microsoft.com/office/drawing/2014/main" xmlns="" id="{0D010F0D-49EF-5BA1-BB14-ACF738EDA226}"/>
              </a:ext>
            </a:extLst>
          </p:cNvPr>
          <p:cNvSpPr/>
          <p:nvPr/>
        </p:nvSpPr>
        <p:spPr>
          <a:xfrm>
            <a:off x="292099" y="940658"/>
            <a:ext cx="11204576" cy="461665"/>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la dotación actual para el partido judicial de Grado cuenta con un total de 14 personas: 4 gestores procesales, 7 tramitadores procesales y 3 auxilios judiciales.</a:t>
            </a:r>
          </a:p>
        </p:txBody>
      </p:sp>
      <p:sp>
        <p:nvSpPr>
          <p:cNvPr id="9" name="Rectángulo 8">
            <a:extLst>
              <a:ext uri="{FF2B5EF4-FFF2-40B4-BE49-F238E27FC236}">
                <a16:creationId xmlns:a16="http://schemas.microsoft.com/office/drawing/2014/main" xmlns="" id="{C1F63624-D75B-C972-FF63-24BC6F342C3D}"/>
              </a:ext>
            </a:extLst>
          </p:cNvPr>
          <p:cNvSpPr>
            <a:spLocks noChangeArrowheads="1"/>
          </p:cNvSpPr>
          <p:nvPr/>
        </p:nvSpPr>
        <p:spPr bwMode="auto">
          <a:xfrm>
            <a:off x="292099" y="646549"/>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4.2.1.5 Dotación de personal</a:t>
            </a:r>
          </a:p>
        </p:txBody>
      </p:sp>
    </p:spTree>
    <p:extLst>
      <p:ext uri="{BB962C8B-B14F-4D97-AF65-F5344CB8AC3E}">
        <p14:creationId xmlns:p14="http://schemas.microsoft.com/office/powerpoint/2010/main" val="24441556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50C6E72-E5F3-E656-C8F6-A9198A024C85}"/>
            </a:ext>
          </a:extLst>
        </p:cNvPr>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xmlns="" id="{4F646AFE-4988-0804-6CC0-48B1B94B877F}"/>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6" imgW="270" imgH="270" progId="TCLayout.ActiveDocument.1">
                  <p:embed/>
                </p:oleObj>
              </mc:Choice>
              <mc:Fallback>
                <p:oleObj name="think-cell Slide" r:id="rId6" imgW="270" imgH="270" progId="TCLayout.ActiveDocument.1">
                  <p:embed/>
                  <p:pic>
                    <p:nvPicPr>
                      <p:cNvPr id="21" name="Object 20" hidden="1">
                        <a:extLst>
                          <a:ext uri="{FF2B5EF4-FFF2-40B4-BE49-F238E27FC236}">
                            <a16:creationId xmlns:a16="http://schemas.microsoft.com/office/drawing/2014/main" xmlns="" id="{4F646AFE-4988-0804-6CC0-48B1B94B877F}"/>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6" name="ShapeNameChangedByPowerUser1">
            <a:extLst>
              <a:ext uri="{FF2B5EF4-FFF2-40B4-BE49-F238E27FC236}">
                <a16:creationId xmlns:a16="http://schemas.microsoft.com/office/drawing/2014/main" xmlns="" id="{19246E11-28E9-2646-FDD4-978F6B2F967A}"/>
              </a:ext>
            </a:extLst>
          </p:cNvPr>
          <p:cNvSpPr/>
          <p:nvPr/>
        </p:nvSpPr>
        <p:spPr>
          <a:xfrm>
            <a:off x="385447" y="1823963"/>
            <a:ext cx="1768018" cy="864000"/>
          </a:xfrm>
          <a:prstGeom prst="rect">
            <a:avLst/>
          </a:prstGeom>
          <a:solidFill>
            <a:srgbClr val="F2F2F2"/>
          </a:solid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schemeClr val="tx1"/>
                </a:solidFill>
                <a:effectLst/>
                <a:uLnTx/>
                <a:uFillTx/>
              </a:rPr>
              <a:t>¿Dónde?</a:t>
            </a:r>
          </a:p>
        </p:txBody>
      </p:sp>
      <p:sp>
        <p:nvSpPr>
          <p:cNvPr id="7" name="ShapeNameChangedByPowerUser2">
            <a:extLst>
              <a:ext uri="{FF2B5EF4-FFF2-40B4-BE49-F238E27FC236}">
                <a16:creationId xmlns:a16="http://schemas.microsoft.com/office/drawing/2014/main" xmlns="" id="{AD6A836A-A635-1BED-83B1-7CAF0E872844}"/>
              </a:ext>
            </a:extLst>
          </p:cNvPr>
          <p:cNvSpPr/>
          <p:nvPr/>
        </p:nvSpPr>
        <p:spPr>
          <a:xfrm>
            <a:off x="2153466" y="1823962"/>
            <a:ext cx="9325044" cy="863999"/>
          </a:xfrm>
          <a:prstGeom prst="rect">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chemeClr val="tx1"/>
                </a:solidFill>
                <a:effectLst/>
                <a:uLnTx/>
                <a:uFillTx/>
              </a:rPr>
              <a:t>En cada partido judicial</a:t>
            </a:r>
            <a:r>
              <a:rPr kumimoji="0" lang="es-ES" sz="1200" i="0" u="none" strike="noStrike" kern="0" cap="none" spc="0" normalizeH="0" baseline="0" noProof="0" dirty="0">
                <a:ln>
                  <a:noFill/>
                </a:ln>
                <a:solidFill>
                  <a:schemeClr val="tx1"/>
                </a:solidFill>
                <a:effectLst/>
                <a:uLnTx/>
                <a:uFillTx/>
              </a:rPr>
              <a:t>, con sede en su capital, asistido por </a:t>
            </a:r>
            <a:r>
              <a:rPr kumimoji="0" lang="es-ES" sz="1200" b="1" i="0" u="none" strike="noStrike" kern="0" cap="none" spc="0" normalizeH="0" baseline="0" noProof="0" dirty="0">
                <a:ln>
                  <a:noFill/>
                </a:ln>
                <a:solidFill>
                  <a:schemeClr val="tx1"/>
                </a:solidFill>
                <a:effectLst/>
                <a:uLnTx/>
                <a:uFillTx/>
              </a:rPr>
              <a:t>una única Oficina Judicial </a:t>
            </a:r>
            <a:r>
              <a:rPr kumimoji="0" lang="es-ES" sz="1200" i="0" u="none" strike="noStrike" kern="0" cap="none" spc="0" normalizeH="0" baseline="0" noProof="0" dirty="0">
                <a:ln>
                  <a:noFill/>
                </a:ln>
                <a:solidFill>
                  <a:schemeClr val="tx1"/>
                </a:solidFill>
                <a:effectLst/>
                <a:uLnTx/>
                <a:uFillTx/>
              </a:rPr>
              <a:t>que le dará soporte</a:t>
            </a:r>
          </a:p>
        </p:txBody>
      </p:sp>
      <p:sp>
        <p:nvSpPr>
          <p:cNvPr id="8" name="ShapeNameChangedByPowerUser1">
            <a:extLst>
              <a:ext uri="{FF2B5EF4-FFF2-40B4-BE49-F238E27FC236}">
                <a16:creationId xmlns:a16="http://schemas.microsoft.com/office/drawing/2014/main" xmlns="" id="{C1DAE4A3-3F60-A7D8-CFCF-0CFB98506312}"/>
              </a:ext>
            </a:extLst>
          </p:cNvPr>
          <p:cNvSpPr/>
          <p:nvPr/>
        </p:nvSpPr>
        <p:spPr>
          <a:xfrm>
            <a:off x="385446" y="4103212"/>
            <a:ext cx="1768018" cy="870735"/>
          </a:xfrm>
          <a:prstGeom prst="rect">
            <a:avLst/>
          </a:prstGeom>
          <a:solidFill>
            <a:srgbClr val="F2F2F2"/>
          </a:solid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schemeClr val="tx1"/>
                </a:solidFill>
                <a:effectLst/>
                <a:uLnTx/>
                <a:uFillTx/>
              </a:rPr>
              <a:t>Secciones</a:t>
            </a:r>
          </a:p>
        </p:txBody>
      </p:sp>
      <p:sp>
        <p:nvSpPr>
          <p:cNvPr id="9" name="ShapeNameChangedByPowerUser2">
            <a:extLst>
              <a:ext uri="{FF2B5EF4-FFF2-40B4-BE49-F238E27FC236}">
                <a16:creationId xmlns:a16="http://schemas.microsoft.com/office/drawing/2014/main" xmlns="" id="{E2889D65-1063-B40B-1535-D471A9D30B0E}"/>
              </a:ext>
            </a:extLst>
          </p:cNvPr>
          <p:cNvSpPr/>
          <p:nvPr/>
        </p:nvSpPr>
        <p:spPr>
          <a:xfrm>
            <a:off x="2153464" y="4104339"/>
            <a:ext cx="9325045" cy="870735"/>
          </a:xfrm>
          <a:prstGeom prst="rect">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i="0" u="none" strike="noStrike" kern="0" cap="none" spc="0" normalizeH="0" baseline="0" noProof="0" dirty="0">
                <a:ln>
                  <a:noFill/>
                </a:ln>
                <a:solidFill>
                  <a:schemeClr val="tx1"/>
                </a:solidFill>
                <a:effectLst/>
                <a:uLnTx/>
                <a:uFillTx/>
              </a:rPr>
              <a:t>Integrado por una </a:t>
            </a:r>
            <a:r>
              <a:rPr kumimoji="0" lang="es-ES" sz="1200" b="1" i="0" u="none" strike="noStrike" kern="0" cap="none" spc="0" normalizeH="0" baseline="0" noProof="0" dirty="0">
                <a:ln>
                  <a:noFill/>
                </a:ln>
                <a:solidFill>
                  <a:schemeClr val="tx1"/>
                </a:solidFill>
                <a:effectLst/>
                <a:uLnTx/>
                <a:uFillTx/>
              </a:rPr>
              <a:t>Sección Única de civil y de instrucción</a:t>
            </a:r>
            <a:r>
              <a:rPr kumimoji="0" lang="es-ES" sz="1200" i="0" u="none" strike="noStrike" kern="0" cap="none" spc="0" normalizeH="0" baseline="0" noProof="0" dirty="0">
                <a:ln>
                  <a:noFill/>
                </a:ln>
                <a:solidFill>
                  <a:schemeClr val="tx1"/>
                </a:solidFill>
                <a:effectLst/>
                <a:uLnTx/>
                <a:uFillTx/>
              </a:rPr>
              <a: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i="0" u="none" strike="noStrike" kern="0" cap="none" spc="0" normalizeH="0" baseline="0" noProof="0" dirty="0">
                <a:ln>
                  <a:noFill/>
                </a:ln>
                <a:solidFill>
                  <a:schemeClr val="tx1"/>
                </a:solidFill>
                <a:effectLst/>
                <a:uLnTx/>
                <a:uFillTx/>
              </a:rPr>
              <a:t>salvo en los supuestos establecidos legalmente en los que se integrará por una </a:t>
            </a:r>
            <a:r>
              <a:rPr kumimoji="0" lang="es-ES" sz="1200" b="1" i="0" u="none" strike="noStrike" kern="0" cap="none" spc="0" normalizeH="0" baseline="0" noProof="0" dirty="0">
                <a:ln>
                  <a:noFill/>
                </a:ln>
                <a:solidFill>
                  <a:schemeClr val="tx1"/>
                </a:solidFill>
                <a:effectLst/>
                <a:uLnTx/>
                <a:uFillTx/>
              </a:rPr>
              <a:t>Sección Civil y otra Sección de Instrucción</a:t>
            </a:r>
            <a:r>
              <a:rPr kumimoji="0" lang="es-ES" sz="1200" i="0" u="none" strike="noStrike" kern="0" cap="none" spc="0" normalizeH="0" baseline="0" noProof="0" dirty="0">
                <a:ln>
                  <a:noFill/>
                </a:ln>
                <a:solidFill>
                  <a:schemeClr val="tx1"/>
                </a:solidFill>
                <a:effectLst/>
                <a:uLnTx/>
                <a:uFillTx/>
              </a:rPr>
              <a:t>, pudiendo estar integrado </a:t>
            </a:r>
            <a:r>
              <a:rPr kumimoji="0" lang="es-ES" sz="1200" b="1" i="0" u="none" strike="noStrike" kern="0" cap="none" spc="0" normalizeH="0" baseline="0" noProof="0" dirty="0">
                <a:ln>
                  <a:noFill/>
                </a:ln>
                <a:solidFill>
                  <a:schemeClr val="tx1"/>
                </a:solidFill>
                <a:effectLst/>
                <a:uLnTx/>
                <a:uFillTx/>
              </a:rPr>
              <a:t>además por otras secciones </a:t>
            </a:r>
            <a:r>
              <a:rPr kumimoji="0" lang="es-ES" sz="1200" i="0" u="none" strike="noStrike" kern="0" cap="none" spc="0" normalizeH="0" baseline="0" noProof="0" dirty="0">
                <a:ln>
                  <a:noFill/>
                </a:ln>
                <a:solidFill>
                  <a:schemeClr val="tx1"/>
                </a:solidFill>
                <a:effectLst/>
                <a:uLnTx/>
                <a:uFillTx/>
              </a:rPr>
              <a:t>(de familia, infancia y capacidad, de lo mercantil…)</a:t>
            </a:r>
          </a:p>
        </p:txBody>
      </p:sp>
      <p:sp>
        <p:nvSpPr>
          <p:cNvPr id="10" name="ShapeNameChangedByPowerUser2">
            <a:extLst>
              <a:ext uri="{FF2B5EF4-FFF2-40B4-BE49-F238E27FC236}">
                <a16:creationId xmlns:a16="http://schemas.microsoft.com/office/drawing/2014/main" xmlns="" id="{463BB984-8805-FD35-8603-30950FB70381}"/>
              </a:ext>
            </a:extLst>
          </p:cNvPr>
          <p:cNvSpPr/>
          <p:nvPr/>
        </p:nvSpPr>
        <p:spPr>
          <a:xfrm>
            <a:off x="385446" y="3004813"/>
            <a:ext cx="1768018" cy="864000"/>
          </a:xfrm>
          <a:prstGeom prst="rect">
            <a:avLst/>
          </a:prstGeom>
          <a:solidFill>
            <a:srgbClr val="F2F2F2"/>
          </a:solid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schemeClr val="tx1"/>
                </a:solidFill>
                <a:effectLst/>
                <a:uLnTx/>
                <a:uFillTx/>
              </a:rPr>
              <a:t>Composición</a:t>
            </a:r>
          </a:p>
        </p:txBody>
      </p:sp>
      <p:sp>
        <p:nvSpPr>
          <p:cNvPr id="11" name="ShapeNameChangedByPowerUser1">
            <a:extLst>
              <a:ext uri="{FF2B5EF4-FFF2-40B4-BE49-F238E27FC236}">
                <a16:creationId xmlns:a16="http://schemas.microsoft.com/office/drawing/2014/main" xmlns="" id="{429D168D-7223-038E-0E03-BE20316485B0}"/>
              </a:ext>
            </a:extLst>
          </p:cNvPr>
          <p:cNvSpPr/>
          <p:nvPr/>
        </p:nvSpPr>
        <p:spPr>
          <a:xfrm>
            <a:off x="2153465" y="3004103"/>
            <a:ext cx="9325044" cy="863999"/>
          </a:xfrm>
          <a:prstGeom prst="rect">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i="0" u="none" strike="noStrike" kern="0" cap="none" spc="0" normalizeH="0" baseline="0" noProof="0">
                <a:ln>
                  <a:noFill/>
                </a:ln>
                <a:solidFill>
                  <a:schemeClr val="tx1"/>
                </a:solidFill>
                <a:effectLst/>
                <a:uLnTx/>
                <a:uFillTx/>
              </a:rPr>
              <a:t>El Tribunal de Instancia estará integrado por un </a:t>
            </a:r>
            <a:r>
              <a:rPr kumimoji="0" lang="es-ES" sz="1200" b="1" i="0" u="none" strike="noStrike" kern="0" cap="none" spc="0" normalizeH="0" baseline="0" noProof="0">
                <a:ln>
                  <a:noFill/>
                </a:ln>
                <a:solidFill>
                  <a:schemeClr val="tx1"/>
                </a:solidFill>
                <a:effectLst/>
                <a:uLnTx/>
                <a:uFillTx/>
              </a:rPr>
              <a:t>Presidente y las plazas judiciales determinadas en la planta</a:t>
            </a:r>
          </a:p>
        </p:txBody>
      </p:sp>
      <p:sp>
        <p:nvSpPr>
          <p:cNvPr id="23" name="ShapeNameChangedByPowerUser2">
            <a:extLst>
              <a:ext uri="{FF2B5EF4-FFF2-40B4-BE49-F238E27FC236}">
                <a16:creationId xmlns:a16="http://schemas.microsoft.com/office/drawing/2014/main" xmlns="" id="{2658FC89-6106-4FE1-618E-15A52CAEBCFD}"/>
              </a:ext>
            </a:extLst>
          </p:cNvPr>
          <p:cNvSpPr/>
          <p:nvPr/>
        </p:nvSpPr>
        <p:spPr>
          <a:xfrm>
            <a:off x="385447" y="5208450"/>
            <a:ext cx="1768017" cy="864000"/>
          </a:xfrm>
          <a:prstGeom prst="rect">
            <a:avLst/>
          </a:prstGeom>
          <a:solidFill>
            <a:srgbClr val="F2F2F2"/>
          </a:solid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schemeClr val="tx1"/>
                </a:solidFill>
                <a:effectLst/>
                <a:uLnTx/>
                <a:uFillTx/>
              </a:rPr>
              <a:t>Oficina Judicial</a:t>
            </a:r>
          </a:p>
        </p:txBody>
      </p:sp>
      <p:sp>
        <p:nvSpPr>
          <p:cNvPr id="28" name="ShapeNameChangedByPowerUser1">
            <a:extLst>
              <a:ext uri="{FF2B5EF4-FFF2-40B4-BE49-F238E27FC236}">
                <a16:creationId xmlns:a16="http://schemas.microsoft.com/office/drawing/2014/main" xmlns="" id="{61F2B072-2B78-F622-14EE-5863A58DBCEC}"/>
              </a:ext>
            </a:extLst>
          </p:cNvPr>
          <p:cNvSpPr/>
          <p:nvPr/>
        </p:nvSpPr>
        <p:spPr>
          <a:xfrm>
            <a:off x="2153464" y="5208345"/>
            <a:ext cx="9325045" cy="870735"/>
          </a:xfrm>
          <a:prstGeom prst="rect">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i="0" u="none" strike="noStrike" kern="0" cap="none" spc="0" normalizeH="0" baseline="0" noProof="0">
                <a:ln>
                  <a:noFill/>
                </a:ln>
                <a:solidFill>
                  <a:schemeClr val="tx1"/>
                </a:solidFill>
                <a:effectLst/>
                <a:uLnTx/>
                <a:uFillTx/>
              </a:rPr>
              <a:t>Asiste al TI mediante </a:t>
            </a:r>
            <a:r>
              <a:rPr kumimoji="0" lang="es-ES" sz="1200" b="1" i="0" u="none" strike="noStrike" kern="0" cap="none" spc="0" normalizeH="0" baseline="0" noProof="0">
                <a:ln>
                  <a:noFill/>
                </a:ln>
                <a:solidFill>
                  <a:schemeClr val="tx1"/>
                </a:solidFill>
                <a:effectLst/>
                <a:uLnTx/>
                <a:uFillTx/>
              </a:rPr>
              <a:t>servicios comunes de tramitación </a:t>
            </a:r>
            <a:r>
              <a:rPr kumimoji="0" lang="es-ES" sz="1200" i="0" u="none" strike="noStrike" kern="0" cap="none" spc="0" normalizeH="0" baseline="0" noProof="0">
                <a:ln>
                  <a:noFill/>
                </a:ln>
                <a:solidFill>
                  <a:schemeClr val="tx1"/>
                </a:solidFill>
                <a:effectLst/>
                <a:uLnTx/>
                <a:uFillTx/>
              </a:rPr>
              <a:t>(SCT) y en su caso, aquellos </a:t>
            </a:r>
            <a:r>
              <a:rPr kumimoji="0" lang="es-ES" sz="1200" b="1" i="0" u="none" strike="noStrike" kern="0" cap="none" spc="0" normalizeH="0" baseline="0" noProof="0">
                <a:ln>
                  <a:noFill/>
                </a:ln>
                <a:solidFill>
                  <a:schemeClr val="tx1"/>
                </a:solidFill>
                <a:effectLst/>
                <a:uLnTx/>
                <a:uFillTx/>
              </a:rPr>
              <a:t>otros servicios comunes que se determine</a:t>
            </a:r>
            <a:r>
              <a:rPr kumimoji="0" lang="es-ES" sz="1200" i="0" u="none" strike="noStrike" kern="0" cap="none" spc="0" normalizeH="0" baseline="0" noProof="0">
                <a:ln>
                  <a:noFill/>
                </a:ln>
                <a:solidFill>
                  <a:schemeClr val="tx1"/>
                </a:solidFill>
                <a:effectLst/>
                <a:uLnTx/>
                <a:uFillTx/>
              </a:rPr>
              <a:t>, donde se integran los puestos de trabajo vinculados funcionalmente por razón de sus cometidos.</a:t>
            </a:r>
          </a:p>
        </p:txBody>
      </p:sp>
      <p:sp>
        <p:nvSpPr>
          <p:cNvPr id="33" name="Título 1">
            <a:extLst>
              <a:ext uri="{FF2B5EF4-FFF2-40B4-BE49-F238E27FC236}">
                <a16:creationId xmlns:a16="http://schemas.microsoft.com/office/drawing/2014/main" xmlns="" id="{00F0EE91-1CA3-A301-4C5E-7BDB65D4D7FB}"/>
              </a:ext>
            </a:extLst>
          </p:cNvPr>
          <p:cNvSpPr txBox="1">
            <a:spLocks/>
          </p:cNvSpPr>
          <p:nvPr/>
        </p:nvSpPr>
        <p:spPr>
          <a:xfrm>
            <a:off x="371475" y="185842"/>
            <a:ext cx="6638920"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1. Introducción</a:t>
            </a: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sp>
        <p:nvSpPr>
          <p:cNvPr id="35" name="CuadroTexto 34">
            <a:extLst>
              <a:ext uri="{FF2B5EF4-FFF2-40B4-BE49-F238E27FC236}">
                <a16:creationId xmlns:a16="http://schemas.microsoft.com/office/drawing/2014/main" xmlns="" id="{5A71E8E0-7C70-6CF6-7B1D-770CBE281C4E}"/>
              </a:ext>
            </a:extLst>
          </p:cNvPr>
          <p:cNvSpPr txBox="1"/>
          <p:nvPr/>
        </p:nvSpPr>
        <p:spPr>
          <a:xfrm>
            <a:off x="371475" y="601648"/>
            <a:ext cx="6097772" cy="325410"/>
          </a:xfrm>
          <a:prstGeom prst="rect">
            <a:avLst/>
          </a:prstGeom>
          <a:noFill/>
        </p:spPr>
        <p:txBody>
          <a:bodyPr wrap="square">
            <a:spAutoFit/>
          </a:bodyPr>
          <a:lstStyle/>
          <a:p>
            <a:pPr algn="just">
              <a:lnSpc>
                <a:spcPct val="120000"/>
              </a:lnSpc>
              <a:spcBef>
                <a:spcPts val="600"/>
              </a:spcBef>
              <a:spcAft>
                <a:spcPts val="300"/>
              </a:spcAft>
              <a:buNone/>
            </a:pPr>
            <a:r>
              <a:rPr lang="es-ES" sz="1400" b="1">
                <a:solidFill>
                  <a:srgbClr val="002060"/>
                </a:solidFill>
                <a:latin typeface="+mj-lt"/>
                <a:cs typeface="Arial" panose="020B0604020202020204" pitchFamily="34" charset="0"/>
              </a:rPr>
              <a:t>Tribunal de Instancia:</a:t>
            </a:r>
          </a:p>
        </p:txBody>
      </p:sp>
      <p:sp>
        <p:nvSpPr>
          <p:cNvPr id="15" name="CuadroTexto 14">
            <a:extLst>
              <a:ext uri="{FF2B5EF4-FFF2-40B4-BE49-F238E27FC236}">
                <a16:creationId xmlns:a16="http://schemas.microsoft.com/office/drawing/2014/main" xmlns="" id="{4720911B-7A0E-16DF-E363-07E6A836111B}"/>
              </a:ext>
            </a:extLst>
          </p:cNvPr>
          <p:cNvSpPr txBox="1"/>
          <p:nvPr/>
        </p:nvSpPr>
        <p:spPr>
          <a:xfrm>
            <a:off x="507697" y="1038569"/>
            <a:ext cx="10635224"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chemeClr val="tx1"/>
                </a:solidFill>
                <a:effectLst/>
                <a:uLnTx/>
                <a:uFillTx/>
              </a:rPr>
              <a:t>Modificación de la estructura tradicional </a:t>
            </a:r>
            <a:r>
              <a:rPr kumimoji="0" lang="es-ES" sz="1400" i="0" u="none" strike="noStrike" kern="0" cap="none" spc="0" normalizeH="0" baseline="0" noProof="0" dirty="0">
                <a:ln>
                  <a:noFill/>
                </a:ln>
                <a:solidFill>
                  <a:schemeClr val="tx1"/>
                </a:solidFill>
                <a:effectLst/>
                <a:uLnTx/>
                <a:uFillTx/>
              </a:rPr>
              <a:t>de los órganos </a:t>
            </a:r>
            <a:r>
              <a:rPr kumimoji="0" lang="es-ES" sz="1400" i="0" u="none" strike="noStrike" kern="0" cap="none" spc="0" normalizeH="0" baseline="0" noProof="0" dirty="0" smtClean="0">
                <a:ln>
                  <a:noFill/>
                </a:ln>
                <a:solidFill>
                  <a:schemeClr val="tx1"/>
                </a:solidFill>
                <a:effectLst/>
                <a:uLnTx/>
                <a:uFillTx/>
              </a:rPr>
              <a:t>judiciales</a:t>
            </a:r>
            <a:r>
              <a:rPr kumimoji="0" lang="es-ES" sz="1400" i="0" u="none" strike="noStrike" kern="0" cap="none" spc="0" normalizeH="0" noProof="0" dirty="0" smtClean="0">
                <a:ln>
                  <a:noFill/>
                </a:ln>
                <a:solidFill>
                  <a:schemeClr val="tx1"/>
                </a:solidFill>
                <a:effectLst/>
                <a:uLnTx/>
                <a:uFillTx/>
              </a:rPr>
              <a:t> </a:t>
            </a:r>
            <a:r>
              <a:rPr kumimoji="0" lang="es-ES" sz="1400" i="0" u="none" strike="noStrike" kern="0" cap="none" spc="0" normalizeH="0" baseline="0" noProof="0" dirty="0" smtClean="0">
                <a:ln>
                  <a:noFill/>
                </a:ln>
                <a:solidFill>
                  <a:schemeClr val="tx1"/>
                </a:solidFill>
                <a:effectLst/>
                <a:uLnTx/>
                <a:uFillTx/>
              </a:rPr>
              <a:t>compuesta </a:t>
            </a:r>
            <a:r>
              <a:rPr kumimoji="0" lang="es-ES" sz="1400" i="0" u="none" strike="noStrike" kern="0" cap="none" spc="0" normalizeH="0" baseline="0" noProof="0" dirty="0">
                <a:ln>
                  <a:noFill/>
                </a:ln>
                <a:solidFill>
                  <a:schemeClr val="tx1"/>
                </a:solidFill>
                <a:effectLst/>
                <a:uLnTx/>
                <a:uFillTx/>
              </a:rPr>
              <a:t>por juzgados con el fin de potenciar la accesibilidad y confianza de los usuarios/as.</a:t>
            </a:r>
          </a:p>
        </p:txBody>
      </p:sp>
      <p:pic>
        <p:nvPicPr>
          <p:cNvPr id="16" name="Picture 14" descr="NTT DATA | iAgua">
            <a:extLst>
              <a:ext uri="{FF2B5EF4-FFF2-40B4-BE49-F238E27FC236}">
                <a16:creationId xmlns:a16="http://schemas.microsoft.com/office/drawing/2014/main" xmlns="" id="{0ACC3EE8-ED79-DD1C-A651-03D73CF02B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Logo - Gobierno del Principado de Asturias">
            <a:extLst>
              <a:ext uri="{FF2B5EF4-FFF2-40B4-BE49-F238E27FC236}">
                <a16:creationId xmlns:a16="http://schemas.microsoft.com/office/drawing/2014/main" xmlns="" id="{310B479B-0E80-0A7A-B3FA-631F6AD58E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a:extLst>
              <a:ext uri="{FF2B5EF4-FFF2-40B4-BE49-F238E27FC236}">
                <a16:creationId xmlns:a16="http://schemas.microsoft.com/office/drawing/2014/main" xmlns="" id="{47A59A59-C67F-8281-C397-51B0BA7D6DF7}"/>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4</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Tree>
    <p:custDataLst>
      <p:tags r:id="rId2"/>
    </p:custDataLst>
    <p:extLst>
      <p:ext uri="{BB962C8B-B14F-4D97-AF65-F5344CB8AC3E}">
        <p14:creationId xmlns:p14="http://schemas.microsoft.com/office/powerpoint/2010/main" val="3052620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00AB1F2-DC85-9234-2ABE-1DBF3F7C24B8}"/>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xmlns="" id="{3B506E06-9480-FF42-C74A-53F4C5771AA8}"/>
              </a:ext>
            </a:extLst>
          </p:cNvPr>
          <p:cNvSpPr/>
          <p:nvPr/>
        </p:nvSpPr>
        <p:spPr>
          <a:xfrm>
            <a:off x="389925" y="4600260"/>
            <a:ext cx="11425362" cy="162315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1671F184-DBA3-89A0-ED9D-A5FB2CB694C5}"/>
              </a:ext>
            </a:extLst>
          </p:cNvPr>
          <p:cNvSpPr/>
          <p:nvPr/>
        </p:nvSpPr>
        <p:spPr>
          <a:xfrm>
            <a:off x="1018076" y="1581153"/>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658F8C69-4B3B-1B48-D67F-F59A6CE07158}"/>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4.2.2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Laviana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A351AB63-AFBD-ACDA-9613-DA17A44E00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CF5FBFB0-4934-F7F6-9873-6BF2EEBD85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FD34513A-7735-1ED7-2968-DB4E61B10488}"/>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40</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3" name="Rectángulo 2">
            <a:extLst>
              <a:ext uri="{FF2B5EF4-FFF2-40B4-BE49-F238E27FC236}">
                <a16:creationId xmlns:a16="http://schemas.microsoft.com/office/drawing/2014/main" xmlns="" id="{6C0C6035-F800-E44C-9B7D-E88EF32EDBA5}"/>
              </a:ext>
            </a:extLst>
          </p:cNvPr>
          <p:cNvSpPr/>
          <p:nvPr/>
        </p:nvSpPr>
        <p:spPr>
          <a:xfrm>
            <a:off x="371475" y="924449"/>
            <a:ext cx="5119530"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15" name="Rectángulo 14">
            <a:extLst>
              <a:ext uri="{FF2B5EF4-FFF2-40B4-BE49-F238E27FC236}">
                <a16:creationId xmlns:a16="http://schemas.microsoft.com/office/drawing/2014/main" xmlns="" id="{720A1F41-3A56-7A58-4345-637D3F2E9582}"/>
              </a:ext>
            </a:extLst>
          </p:cNvPr>
          <p:cNvSpPr/>
          <p:nvPr/>
        </p:nvSpPr>
        <p:spPr>
          <a:xfrm>
            <a:off x="475381" y="4787187"/>
            <a:ext cx="11241236" cy="1246495"/>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media de asuntos registrados </a:t>
            </a:r>
            <a:r>
              <a:rPr lang="es-ES" sz="1200">
                <a:latin typeface="Century Gothic" panose="020B0502020202020204" pitchFamily="34" charset="0"/>
                <a:ea typeface="Calibri" panose="020F0502020204030204" pitchFamily="34" charset="0"/>
                <a:cs typeface="Times New Roman" panose="02020603050405020304" pitchFamily="18" charset="0"/>
              </a:rPr>
              <a:t>en el período analizado se sitúa en 2110 un aumento en el año 2024.</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proyección de asuntos </a:t>
            </a:r>
            <a:r>
              <a:rPr lang="es-ES" sz="1200">
                <a:latin typeface="Century Gothic" panose="020B0502020202020204" pitchFamily="34" charset="0"/>
                <a:cs typeface="Times New Roman" panose="02020603050405020304" pitchFamily="18" charset="0"/>
              </a:rPr>
              <a:t>muestra una leve disminución alcanzando después cierta estabilidad.</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 </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ejecuciones</a:t>
            </a:r>
            <a:r>
              <a:rPr lang="es-ES" sz="1200">
                <a:latin typeface="Century Gothic" panose="020B0502020202020204" pitchFamily="34" charset="0"/>
                <a:ea typeface="Calibri" panose="020F0502020204030204" pitchFamily="34" charset="0"/>
                <a:cs typeface="Times New Roman" panose="02020603050405020304" pitchFamily="18" charset="0"/>
              </a:rPr>
              <a:t> se sitúan en una media de 374 en el período de años analizado, sufriendo también un descenso notable en 2023 que se recupera en el año 2024 donde alcanza la cifra más alta.</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proyección de ejecuciones </a:t>
            </a:r>
            <a:r>
              <a:rPr lang="es-ES" sz="1200">
                <a:latin typeface="Century Gothic" panose="020B0502020202020204" pitchFamily="34" charset="0"/>
                <a:ea typeface="Calibri" panose="020F0502020204030204" pitchFamily="34" charset="0"/>
                <a:cs typeface="Times New Roman" panose="02020603050405020304" pitchFamily="18" charset="0"/>
              </a:rPr>
              <a:t>muestra un nuevo descenso en el número de ejecuciones registradas para los próximos años. </a:t>
            </a:r>
          </a:p>
        </p:txBody>
      </p:sp>
      <p:sp>
        <p:nvSpPr>
          <p:cNvPr id="12" name="Rectángulo 11">
            <a:extLst>
              <a:ext uri="{FF2B5EF4-FFF2-40B4-BE49-F238E27FC236}">
                <a16:creationId xmlns:a16="http://schemas.microsoft.com/office/drawing/2014/main" xmlns="" id="{1CBDCA9D-BC9F-212B-5040-5ACFBDCB9155}"/>
              </a:ext>
            </a:extLst>
          </p:cNvPr>
          <p:cNvSpPr/>
          <p:nvPr/>
        </p:nvSpPr>
        <p:spPr>
          <a:xfrm>
            <a:off x="364296" y="6492392"/>
            <a:ext cx="171850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sp>
        <p:nvSpPr>
          <p:cNvPr id="18" name="Rectángulo 17">
            <a:extLst>
              <a:ext uri="{FF2B5EF4-FFF2-40B4-BE49-F238E27FC236}">
                <a16:creationId xmlns:a16="http://schemas.microsoft.com/office/drawing/2014/main" xmlns="" id="{74E4DBAE-0F43-2F5D-DD0B-0A95ADE34BC2}"/>
              </a:ext>
            </a:extLst>
          </p:cNvPr>
          <p:cNvSpPr>
            <a:spLocks noChangeArrowheads="1"/>
          </p:cNvSpPr>
          <p:nvPr/>
        </p:nvSpPr>
        <p:spPr bwMode="auto">
          <a:xfrm>
            <a:off x="327371"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4.2.2.1 Análisis de asuntos ingresados</a:t>
            </a:r>
          </a:p>
        </p:txBody>
      </p:sp>
      <p:sp>
        <p:nvSpPr>
          <p:cNvPr id="19" name="Rectángulo 18">
            <a:extLst>
              <a:ext uri="{FF2B5EF4-FFF2-40B4-BE49-F238E27FC236}">
                <a16:creationId xmlns:a16="http://schemas.microsoft.com/office/drawing/2014/main" xmlns="" id="{859E29BC-BC6B-E9B5-7FDE-DD73A0BBD4B8}"/>
              </a:ext>
            </a:extLst>
          </p:cNvPr>
          <p:cNvSpPr/>
          <p:nvPr/>
        </p:nvSpPr>
        <p:spPr>
          <a:xfrm>
            <a:off x="6095999" y="901837"/>
            <a:ext cx="5400675"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20" name="Rectángulo 19">
            <a:extLst>
              <a:ext uri="{FF2B5EF4-FFF2-40B4-BE49-F238E27FC236}">
                <a16:creationId xmlns:a16="http://schemas.microsoft.com/office/drawing/2014/main" xmlns="" id="{6D58D064-EFA3-79A0-6A7D-C448F4FB9EEB}"/>
              </a:ext>
            </a:extLst>
          </p:cNvPr>
          <p:cNvSpPr>
            <a:spLocks noChangeArrowheads="1"/>
          </p:cNvSpPr>
          <p:nvPr/>
        </p:nvSpPr>
        <p:spPr bwMode="auto">
          <a:xfrm>
            <a:off x="6096000"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4.2.2.2 Análisis de ejecuciones registradas</a:t>
            </a:r>
          </a:p>
        </p:txBody>
      </p:sp>
      <p:sp>
        <p:nvSpPr>
          <p:cNvPr id="17" name="Rectángulo 16">
            <a:extLst>
              <a:ext uri="{FF2B5EF4-FFF2-40B4-BE49-F238E27FC236}">
                <a16:creationId xmlns:a16="http://schemas.microsoft.com/office/drawing/2014/main" xmlns="" id="{90097BEA-7F58-CE15-1196-F097E8F2225C}"/>
              </a:ext>
            </a:extLst>
          </p:cNvPr>
          <p:cNvSpPr/>
          <p:nvPr/>
        </p:nvSpPr>
        <p:spPr>
          <a:xfrm>
            <a:off x="1911350" y="6492392"/>
            <a:ext cx="2914650"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 Proyección bajo la fórmula de pronóstico ETS</a:t>
            </a:r>
          </a:p>
        </p:txBody>
      </p:sp>
      <p:graphicFrame>
        <p:nvGraphicFramePr>
          <p:cNvPr id="4" name="Gráfico 3">
            <a:extLst>
              <a:ext uri="{FF2B5EF4-FFF2-40B4-BE49-F238E27FC236}">
                <a16:creationId xmlns:a16="http://schemas.microsoft.com/office/drawing/2014/main" xmlns="" id="{7B131FCB-4FA6-5E6E-0B78-A946E66AE5CC}"/>
              </a:ext>
            </a:extLst>
          </p:cNvPr>
          <p:cNvGraphicFramePr>
            <a:graphicFrameLocks/>
          </p:cNvGraphicFramePr>
          <p:nvPr>
            <p:custDataLst>
              <p:tags r:id="rId1"/>
            </p:custDataLst>
          </p:nvPr>
        </p:nvGraphicFramePr>
        <p:xfrm>
          <a:off x="486938" y="1812601"/>
          <a:ext cx="4575175" cy="265355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Gráfico 8">
            <a:extLst>
              <a:ext uri="{FF2B5EF4-FFF2-40B4-BE49-F238E27FC236}">
                <a16:creationId xmlns:a16="http://schemas.microsoft.com/office/drawing/2014/main" xmlns="" id="{8B79A171-FB54-6B45-120F-ED1D36322B90}"/>
              </a:ext>
            </a:extLst>
          </p:cNvPr>
          <p:cNvGraphicFramePr>
            <a:graphicFrameLocks/>
          </p:cNvGraphicFramePr>
          <p:nvPr>
            <p:custDataLst>
              <p:tags r:id="rId2"/>
            </p:custDataLst>
          </p:nvPr>
        </p:nvGraphicFramePr>
        <p:xfrm>
          <a:off x="6267450" y="1737733"/>
          <a:ext cx="4572000" cy="269557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6312109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92B1F45-4D49-680A-0D6D-BE65E2F8E6F8}"/>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xmlns="" id="{94EA9D5C-9993-498A-FD7B-B2A7308528CF}"/>
              </a:ext>
            </a:extLst>
          </p:cNvPr>
          <p:cNvSpPr/>
          <p:nvPr/>
        </p:nvSpPr>
        <p:spPr>
          <a:xfrm>
            <a:off x="6181558" y="4624982"/>
            <a:ext cx="5643642"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9A1019CC-1BD3-4408-1EB4-0FFAFBEC09E8}"/>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F676F1C5-669A-9E01-59C7-B0C307B81C1D}"/>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4.2.2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Laviana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A7003BA1-EFEE-BC84-08C8-8B8A1CA24A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FD471DAF-42AD-EC3C-E7AF-6F2E21DC5F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53EA5D89-25ED-69A3-5C83-2A9A7B3BF5B5}"/>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41</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2" name="Rectángulo 11">
            <a:extLst>
              <a:ext uri="{FF2B5EF4-FFF2-40B4-BE49-F238E27FC236}">
                <a16:creationId xmlns:a16="http://schemas.microsoft.com/office/drawing/2014/main" xmlns="" id="{CEAF1862-8B3E-E773-1B1E-DFE7E7E7A163}"/>
              </a:ext>
            </a:extLst>
          </p:cNvPr>
          <p:cNvSpPr/>
          <p:nvPr/>
        </p:nvSpPr>
        <p:spPr>
          <a:xfrm>
            <a:off x="364296" y="6492392"/>
            <a:ext cx="590315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graphicFrame>
        <p:nvGraphicFramePr>
          <p:cNvPr id="3" name="Tabla 2">
            <a:extLst>
              <a:ext uri="{FF2B5EF4-FFF2-40B4-BE49-F238E27FC236}">
                <a16:creationId xmlns:a16="http://schemas.microsoft.com/office/drawing/2014/main" xmlns="" id="{61F462C0-C80C-9FCA-4E9E-57193E137041}"/>
              </a:ext>
            </a:extLst>
          </p:cNvPr>
          <p:cNvGraphicFramePr>
            <a:graphicFrameLocks noGrp="1"/>
          </p:cNvGraphicFramePr>
          <p:nvPr/>
        </p:nvGraphicFramePr>
        <p:xfrm>
          <a:off x="4227273" y="1517497"/>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resolución 1,04</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graphicFrame>
        <p:nvGraphicFramePr>
          <p:cNvPr id="9" name="Tabla 8">
            <a:extLst>
              <a:ext uri="{FF2B5EF4-FFF2-40B4-BE49-F238E27FC236}">
                <a16:creationId xmlns:a16="http://schemas.microsoft.com/office/drawing/2014/main" xmlns="" id="{2D02BD14-1309-EB49-64E9-F7F5F982D2B9}"/>
              </a:ext>
            </a:extLst>
          </p:cNvPr>
          <p:cNvGraphicFramePr>
            <a:graphicFrameLocks noGrp="1"/>
          </p:cNvGraphicFramePr>
          <p:nvPr/>
        </p:nvGraphicFramePr>
        <p:xfrm>
          <a:off x="4207042" y="1345797"/>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pendencia 0,31</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sp>
        <p:nvSpPr>
          <p:cNvPr id="14" name="Rectángulo 13">
            <a:extLst>
              <a:ext uri="{FF2B5EF4-FFF2-40B4-BE49-F238E27FC236}">
                <a16:creationId xmlns:a16="http://schemas.microsoft.com/office/drawing/2014/main" xmlns="" id="{91F064C1-84FE-A599-6C06-BBB20073A2C9}"/>
              </a:ext>
            </a:extLst>
          </p:cNvPr>
          <p:cNvSpPr/>
          <p:nvPr/>
        </p:nvSpPr>
        <p:spPr>
          <a:xfrm>
            <a:off x="366800" y="4624982"/>
            <a:ext cx="5598823"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7" name="Rectángulo 16">
            <a:extLst>
              <a:ext uri="{FF2B5EF4-FFF2-40B4-BE49-F238E27FC236}">
                <a16:creationId xmlns:a16="http://schemas.microsoft.com/office/drawing/2014/main" xmlns="" id="{B07B2034-BD36-DCA6-46E5-B847E1C27461}"/>
              </a:ext>
            </a:extLst>
          </p:cNvPr>
          <p:cNvSpPr/>
          <p:nvPr/>
        </p:nvSpPr>
        <p:spPr>
          <a:xfrm>
            <a:off x="427822" y="4787407"/>
            <a:ext cx="5474117" cy="109260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volumen de asuntos ingresado ha aumentado durante los últimos años, sin embargo, no se han resuelto al mismo ritmo, alcanzando su cifra más baja en 2023 por debajo incluso del año del COVID.</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Como consecuencia, el número de asuntos pendientes ha ascendido en los últimos años.</a:t>
            </a:r>
          </a:p>
        </p:txBody>
      </p:sp>
      <p:sp>
        <p:nvSpPr>
          <p:cNvPr id="21" name="CuadroTexto 20">
            <a:extLst>
              <a:ext uri="{FF2B5EF4-FFF2-40B4-BE49-F238E27FC236}">
                <a16:creationId xmlns:a16="http://schemas.microsoft.com/office/drawing/2014/main" xmlns="" id="{FCFC9459-7BA6-43AF-3A11-A923933654D3}"/>
              </a:ext>
            </a:extLst>
          </p:cNvPr>
          <p:cNvSpPr txBox="1"/>
          <p:nvPr/>
        </p:nvSpPr>
        <p:spPr>
          <a:xfrm>
            <a:off x="6181558" y="4879739"/>
            <a:ext cx="5643642" cy="1092607"/>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ejecuciones registradas han tenido cierta estabilidad, aunque con un descenso más acusado en 2023 y un notable aumento en 2024.</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Desde 2021 es menor el número de ejecuciones que se resuelven a las que se registran lo que ha hecho crecer el número de aquellas que se encuentran pendientes.</a:t>
            </a:r>
          </a:p>
        </p:txBody>
      </p:sp>
      <p:sp>
        <p:nvSpPr>
          <p:cNvPr id="10" name="Rectángulo 9">
            <a:extLst>
              <a:ext uri="{FF2B5EF4-FFF2-40B4-BE49-F238E27FC236}">
                <a16:creationId xmlns:a16="http://schemas.microsoft.com/office/drawing/2014/main" xmlns="" id="{8E77793E-43A3-81F7-FD44-CE6823B05957}"/>
              </a:ext>
            </a:extLst>
          </p:cNvPr>
          <p:cNvSpPr>
            <a:spLocks noChangeArrowheads="1"/>
          </p:cNvSpPr>
          <p:nvPr/>
        </p:nvSpPr>
        <p:spPr bwMode="auto">
          <a:xfrm>
            <a:off x="364296" y="64662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4.2.2.3 Volumen de asuntos por estado</a:t>
            </a:r>
          </a:p>
        </p:txBody>
      </p:sp>
      <p:sp>
        <p:nvSpPr>
          <p:cNvPr id="15" name="Rectángulo 14">
            <a:extLst>
              <a:ext uri="{FF2B5EF4-FFF2-40B4-BE49-F238E27FC236}">
                <a16:creationId xmlns:a16="http://schemas.microsoft.com/office/drawing/2014/main" xmlns="" id="{2F35AE93-8DF7-4E02-F894-86D01EF1EBB7}"/>
              </a:ext>
            </a:extLst>
          </p:cNvPr>
          <p:cNvSpPr>
            <a:spLocks noChangeArrowheads="1"/>
          </p:cNvSpPr>
          <p:nvPr/>
        </p:nvSpPr>
        <p:spPr bwMode="auto">
          <a:xfrm>
            <a:off x="6096000"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4.2.2.4 Volumen de ejecuciones por estado</a:t>
            </a:r>
          </a:p>
        </p:txBody>
      </p:sp>
      <p:sp>
        <p:nvSpPr>
          <p:cNvPr id="16" name="Rectángulo 15">
            <a:extLst>
              <a:ext uri="{FF2B5EF4-FFF2-40B4-BE49-F238E27FC236}">
                <a16:creationId xmlns:a16="http://schemas.microsoft.com/office/drawing/2014/main" xmlns="" id="{C852EDC9-2542-0C9E-42C0-2F09C835D5D8}"/>
              </a:ext>
            </a:extLst>
          </p:cNvPr>
          <p:cNvSpPr/>
          <p:nvPr/>
        </p:nvSpPr>
        <p:spPr>
          <a:xfrm>
            <a:off x="371475" y="924449"/>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los asuntos por estado desde el año 2018 hasta el año 2024.</a:t>
            </a:r>
          </a:p>
        </p:txBody>
      </p:sp>
      <p:sp>
        <p:nvSpPr>
          <p:cNvPr id="19" name="Rectángulo 18">
            <a:extLst>
              <a:ext uri="{FF2B5EF4-FFF2-40B4-BE49-F238E27FC236}">
                <a16:creationId xmlns:a16="http://schemas.microsoft.com/office/drawing/2014/main" xmlns="" id="{33B8DD89-DFC3-67FF-0C13-DC609CDFCD20}"/>
              </a:ext>
            </a:extLst>
          </p:cNvPr>
          <p:cNvSpPr/>
          <p:nvPr/>
        </p:nvSpPr>
        <p:spPr>
          <a:xfrm>
            <a:off x="6223842" y="888753"/>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las ejecuciones por estado desde el año 2018 hasta el año 2024.</a:t>
            </a:r>
          </a:p>
        </p:txBody>
      </p:sp>
      <p:graphicFrame>
        <p:nvGraphicFramePr>
          <p:cNvPr id="11" name="Gráfico 10">
            <a:extLst>
              <a:ext uri="{FF2B5EF4-FFF2-40B4-BE49-F238E27FC236}">
                <a16:creationId xmlns:a16="http://schemas.microsoft.com/office/drawing/2014/main" xmlns="" id="{BEBCC982-95B2-46CC-A597-3F74E41E9BFA}"/>
              </a:ext>
            </a:extLst>
          </p:cNvPr>
          <p:cNvGraphicFramePr>
            <a:graphicFrameLocks/>
          </p:cNvGraphicFramePr>
          <p:nvPr>
            <p:custDataLst>
              <p:tags r:id="rId1"/>
            </p:custDataLst>
          </p:nvPr>
        </p:nvGraphicFramePr>
        <p:xfrm>
          <a:off x="360486" y="1587997"/>
          <a:ext cx="5020035" cy="29422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Gráfico 19">
            <a:extLst>
              <a:ext uri="{FF2B5EF4-FFF2-40B4-BE49-F238E27FC236}">
                <a16:creationId xmlns:a16="http://schemas.microsoft.com/office/drawing/2014/main" xmlns="" id="{2D884B79-7B17-43E7-A68B-4871B00D8E15}"/>
              </a:ext>
            </a:extLst>
          </p:cNvPr>
          <p:cNvGraphicFramePr>
            <a:graphicFrameLocks/>
          </p:cNvGraphicFramePr>
          <p:nvPr>
            <p:custDataLst>
              <p:tags r:id="rId2"/>
            </p:custDataLst>
          </p:nvPr>
        </p:nvGraphicFramePr>
        <p:xfrm>
          <a:off x="6598748" y="1566835"/>
          <a:ext cx="4575176" cy="268536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466542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055CDF6-9CE8-78C3-841B-4F3EDF02E1F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2AC0AD2D-7EE5-5657-196C-AEF9DBC7CEAE}"/>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D6CA7E1D-5F2D-C5FA-2B12-496533E4F61C}"/>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4.2.2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Laviana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783B4353-60F1-F4D1-BDCF-B6597ED65E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4D242E15-59C6-E9DC-32A6-15AE70D971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F47B4A1F-3043-E89E-9630-78B8D30F2A6F}"/>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42</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6" name="Rectángulo 15">
            <a:extLst>
              <a:ext uri="{FF2B5EF4-FFF2-40B4-BE49-F238E27FC236}">
                <a16:creationId xmlns:a16="http://schemas.microsoft.com/office/drawing/2014/main" xmlns="" id="{28BDE973-168A-3391-464F-9ADA83F458AA}"/>
              </a:ext>
            </a:extLst>
          </p:cNvPr>
          <p:cNvSpPr/>
          <p:nvPr/>
        </p:nvSpPr>
        <p:spPr>
          <a:xfrm>
            <a:off x="292099" y="940658"/>
            <a:ext cx="11204576" cy="461665"/>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la dotación actual para el partido judicial de Laviana cuenta con un total de 15 personas: 4 gestores procesales, 7 tramitadores procesales y 4 auxilios judiciales.</a:t>
            </a:r>
          </a:p>
        </p:txBody>
      </p:sp>
      <p:graphicFrame>
        <p:nvGraphicFramePr>
          <p:cNvPr id="3" name="Tabla 2">
            <a:extLst>
              <a:ext uri="{FF2B5EF4-FFF2-40B4-BE49-F238E27FC236}">
                <a16:creationId xmlns:a16="http://schemas.microsoft.com/office/drawing/2014/main" xmlns="" id="{197EB361-21DC-6605-C548-F0C2A2FD0A65}"/>
              </a:ext>
            </a:extLst>
          </p:cNvPr>
          <p:cNvGraphicFramePr>
            <a:graphicFrameLocks noGrp="1"/>
          </p:cNvGraphicFramePr>
          <p:nvPr/>
        </p:nvGraphicFramePr>
        <p:xfrm>
          <a:off x="1133366" y="1817866"/>
          <a:ext cx="9620467" cy="1717040"/>
        </p:xfrm>
        <a:graphic>
          <a:graphicData uri="http://schemas.openxmlformats.org/drawingml/2006/table">
            <a:tbl>
              <a:tblPr firstRow="1" bandRow="1">
                <a:tableStyleId>{5C22544A-7EE6-4342-B048-85BDC9FD1C3A}</a:tableStyleId>
              </a:tblPr>
              <a:tblGrid>
                <a:gridCol w="3260312">
                  <a:extLst>
                    <a:ext uri="{9D8B030D-6E8A-4147-A177-3AD203B41FA5}">
                      <a16:colId xmlns:a16="http://schemas.microsoft.com/office/drawing/2014/main" xmlns="" val="3146478128"/>
                    </a:ext>
                  </a:extLst>
                </a:gridCol>
                <a:gridCol w="1713727">
                  <a:extLst>
                    <a:ext uri="{9D8B030D-6E8A-4147-A177-3AD203B41FA5}">
                      <a16:colId xmlns:a16="http://schemas.microsoft.com/office/drawing/2014/main" xmlns="" val="819680818"/>
                    </a:ext>
                  </a:extLst>
                </a:gridCol>
                <a:gridCol w="2009554">
                  <a:extLst>
                    <a:ext uri="{9D8B030D-6E8A-4147-A177-3AD203B41FA5}">
                      <a16:colId xmlns:a16="http://schemas.microsoft.com/office/drawing/2014/main" xmlns="" val="2726229216"/>
                    </a:ext>
                  </a:extLst>
                </a:gridCol>
                <a:gridCol w="1456660">
                  <a:extLst>
                    <a:ext uri="{9D8B030D-6E8A-4147-A177-3AD203B41FA5}">
                      <a16:colId xmlns:a16="http://schemas.microsoft.com/office/drawing/2014/main" xmlns="" val="2408310350"/>
                    </a:ext>
                  </a:extLst>
                </a:gridCol>
                <a:gridCol w="1180214">
                  <a:extLst>
                    <a:ext uri="{9D8B030D-6E8A-4147-A177-3AD203B41FA5}">
                      <a16:colId xmlns:a16="http://schemas.microsoft.com/office/drawing/2014/main" xmlns="" val="197388554"/>
                    </a:ext>
                  </a:extLst>
                </a:gridCol>
              </a:tblGrid>
              <a:tr h="370840">
                <a:tc>
                  <a:txBody>
                    <a:bodyPr/>
                    <a:lstStyle/>
                    <a:p>
                      <a:pPr algn="ctr"/>
                      <a:r>
                        <a:rPr lang="en-GB" sz="1400"/>
                        <a:t>Juzgado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Gestor Procesal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Tramitador Procesal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Auxilio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2107847950"/>
                  </a:ext>
                </a:extLst>
              </a:tr>
              <a:tr h="370840">
                <a:tc>
                  <a:txBody>
                    <a:bodyPr/>
                    <a:lstStyle/>
                    <a:p>
                      <a:r>
                        <a:rPr lang="en-GB" sz="1200"/>
                        <a:t>Juzgado de 1º Instancia e instrucción nº1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1585440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Juzgado de 1º Instancia e instrucción nº2</a:t>
                      </a:r>
                    </a:p>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767849942"/>
                  </a:ext>
                </a:extLst>
              </a:tr>
              <a:tr h="370840">
                <a:tc>
                  <a:txBody>
                    <a:bodyPr/>
                    <a:lstStyle/>
                    <a:p>
                      <a:r>
                        <a:rPr lang="en-GB" sz="1200" b="1"/>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3484843967"/>
                  </a:ext>
                </a:extLst>
              </a:tr>
            </a:tbl>
          </a:graphicData>
        </a:graphic>
      </p:graphicFrame>
      <p:sp>
        <p:nvSpPr>
          <p:cNvPr id="4" name="Rectángulo 3">
            <a:extLst>
              <a:ext uri="{FF2B5EF4-FFF2-40B4-BE49-F238E27FC236}">
                <a16:creationId xmlns:a16="http://schemas.microsoft.com/office/drawing/2014/main" xmlns="" id="{0FF88AEE-E245-E5A7-7DEF-49BC3D472CE1}"/>
              </a:ext>
            </a:extLst>
          </p:cNvPr>
          <p:cNvSpPr>
            <a:spLocks noChangeArrowheads="1"/>
          </p:cNvSpPr>
          <p:nvPr/>
        </p:nvSpPr>
        <p:spPr bwMode="auto">
          <a:xfrm>
            <a:off x="292099" y="646549"/>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4.2.2.5 Dotación de personal</a:t>
            </a:r>
          </a:p>
        </p:txBody>
      </p:sp>
    </p:spTree>
    <p:extLst>
      <p:ext uri="{BB962C8B-B14F-4D97-AF65-F5344CB8AC3E}">
        <p14:creationId xmlns:p14="http://schemas.microsoft.com/office/powerpoint/2010/main" val="88938925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C857807-BD01-E10C-90D3-66B3ACBF3A13}"/>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xmlns="" id="{D7CE103F-936A-2731-2C58-9FF01C5BBF29}"/>
              </a:ext>
            </a:extLst>
          </p:cNvPr>
          <p:cNvSpPr/>
          <p:nvPr/>
        </p:nvSpPr>
        <p:spPr>
          <a:xfrm>
            <a:off x="438431" y="4714279"/>
            <a:ext cx="11376855" cy="142023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5" name="Título 1">
            <a:extLst>
              <a:ext uri="{FF2B5EF4-FFF2-40B4-BE49-F238E27FC236}">
                <a16:creationId xmlns:a16="http://schemas.microsoft.com/office/drawing/2014/main" xmlns="" id="{CC0BE7D0-6B0E-AB51-E0D1-EAC3272B2ECA}"/>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4.2.3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Lena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D769C080-7F5E-C10B-10B4-FDE6251195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7E64D2ED-AFAE-6D8B-743C-28CF1F6695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FB129DC3-3968-F0BC-5A98-898A33B97BB0}"/>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43</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3" name="Rectángulo 2">
            <a:extLst>
              <a:ext uri="{FF2B5EF4-FFF2-40B4-BE49-F238E27FC236}">
                <a16:creationId xmlns:a16="http://schemas.microsoft.com/office/drawing/2014/main" xmlns="" id="{3680A7EC-9513-CB80-2D4C-0135D0878B69}"/>
              </a:ext>
            </a:extLst>
          </p:cNvPr>
          <p:cNvSpPr/>
          <p:nvPr/>
        </p:nvSpPr>
        <p:spPr>
          <a:xfrm>
            <a:off x="371475" y="924449"/>
            <a:ext cx="5119530"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15" name="Rectángulo 14">
            <a:extLst>
              <a:ext uri="{FF2B5EF4-FFF2-40B4-BE49-F238E27FC236}">
                <a16:creationId xmlns:a16="http://schemas.microsoft.com/office/drawing/2014/main" xmlns="" id="{E9ADCBDC-30F1-73D1-30A1-2E93D8CEABC1}"/>
              </a:ext>
            </a:extLst>
          </p:cNvPr>
          <p:cNvSpPr/>
          <p:nvPr/>
        </p:nvSpPr>
        <p:spPr>
          <a:xfrm>
            <a:off x="496911" y="4765816"/>
            <a:ext cx="11256658" cy="1246495"/>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media de asuntos registrados </a:t>
            </a:r>
            <a:r>
              <a:rPr lang="es-ES" sz="1200">
                <a:latin typeface="Century Gothic" panose="020B0502020202020204" pitchFamily="34" charset="0"/>
                <a:ea typeface="Calibri" panose="020F0502020204030204" pitchFamily="34" charset="0"/>
                <a:cs typeface="Times New Roman" panose="02020603050405020304" pitchFamily="18" charset="0"/>
              </a:rPr>
              <a:t>en el período analizado se sitúa en 1837. Desde 2020 el número de ejecuciones ingresadas ha ido en aumento.</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proyección de asuntos </a:t>
            </a:r>
            <a:r>
              <a:rPr lang="es-ES" sz="1200">
                <a:latin typeface="Century Gothic" panose="020B0502020202020204" pitchFamily="34" charset="0"/>
                <a:ea typeface="Calibri" panose="020F0502020204030204" pitchFamily="34" charset="0"/>
                <a:cs typeface="Times New Roman" panose="02020603050405020304" pitchFamily="18" charset="0"/>
              </a:rPr>
              <a:t>muestra una recuperación de los asuntos ingresados para los próximos años. Este aumento es reflejado por la línea de tendencia que marca un crecimiento lineal de los asuntos ingresados.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ejecuciones</a:t>
            </a:r>
            <a:r>
              <a:rPr lang="es-ES" sz="1200">
                <a:latin typeface="Century Gothic" panose="020B0502020202020204" pitchFamily="34" charset="0"/>
                <a:ea typeface="Calibri" panose="020F0502020204030204" pitchFamily="34" charset="0"/>
                <a:cs typeface="Times New Roman" panose="02020603050405020304" pitchFamily="18" charset="0"/>
              </a:rPr>
              <a:t> se sitúan en una media de 272 con cierta inestabilidad en el período analizado.</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proyección de ejecuciones </a:t>
            </a:r>
            <a:r>
              <a:rPr lang="es-ES" sz="1200">
                <a:latin typeface="Century Gothic" panose="020B0502020202020204" pitchFamily="34" charset="0"/>
                <a:ea typeface="Calibri" panose="020F0502020204030204" pitchFamily="34" charset="0"/>
                <a:cs typeface="Times New Roman" panose="02020603050405020304" pitchFamily="18" charset="0"/>
              </a:rPr>
              <a:t>muestra un ligero descenso que se recupera en 2026.</a:t>
            </a:r>
          </a:p>
        </p:txBody>
      </p:sp>
      <p:sp>
        <p:nvSpPr>
          <p:cNvPr id="12" name="Rectángulo 11">
            <a:extLst>
              <a:ext uri="{FF2B5EF4-FFF2-40B4-BE49-F238E27FC236}">
                <a16:creationId xmlns:a16="http://schemas.microsoft.com/office/drawing/2014/main" xmlns="" id="{52CB6BBE-B9FE-64CF-5A25-0F91929134D6}"/>
              </a:ext>
            </a:extLst>
          </p:cNvPr>
          <p:cNvSpPr/>
          <p:nvPr/>
        </p:nvSpPr>
        <p:spPr>
          <a:xfrm>
            <a:off x="364296" y="6492392"/>
            <a:ext cx="171850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sp>
        <p:nvSpPr>
          <p:cNvPr id="18" name="Rectángulo 17">
            <a:extLst>
              <a:ext uri="{FF2B5EF4-FFF2-40B4-BE49-F238E27FC236}">
                <a16:creationId xmlns:a16="http://schemas.microsoft.com/office/drawing/2014/main" xmlns="" id="{662D4684-74A0-866E-6D33-3107C4D32506}"/>
              </a:ext>
            </a:extLst>
          </p:cNvPr>
          <p:cNvSpPr>
            <a:spLocks noChangeArrowheads="1"/>
          </p:cNvSpPr>
          <p:nvPr/>
        </p:nvSpPr>
        <p:spPr bwMode="auto">
          <a:xfrm>
            <a:off x="327371"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4.2.3.1 Análisis de asuntos ingresados</a:t>
            </a:r>
          </a:p>
        </p:txBody>
      </p:sp>
      <p:sp>
        <p:nvSpPr>
          <p:cNvPr id="19" name="Rectángulo 18">
            <a:extLst>
              <a:ext uri="{FF2B5EF4-FFF2-40B4-BE49-F238E27FC236}">
                <a16:creationId xmlns:a16="http://schemas.microsoft.com/office/drawing/2014/main" xmlns="" id="{ED17DE81-C6F7-3F4B-7453-88900489ACB8}"/>
              </a:ext>
            </a:extLst>
          </p:cNvPr>
          <p:cNvSpPr/>
          <p:nvPr/>
        </p:nvSpPr>
        <p:spPr>
          <a:xfrm>
            <a:off x="6095999" y="901837"/>
            <a:ext cx="5400675"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20" name="Rectángulo 19">
            <a:extLst>
              <a:ext uri="{FF2B5EF4-FFF2-40B4-BE49-F238E27FC236}">
                <a16:creationId xmlns:a16="http://schemas.microsoft.com/office/drawing/2014/main" xmlns="" id="{16077BCC-2F98-CA42-66EF-F8BC12DC4109}"/>
              </a:ext>
            </a:extLst>
          </p:cNvPr>
          <p:cNvSpPr>
            <a:spLocks noChangeArrowheads="1"/>
          </p:cNvSpPr>
          <p:nvPr/>
        </p:nvSpPr>
        <p:spPr bwMode="auto">
          <a:xfrm>
            <a:off x="6096000"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4.2.3.2 Análisis de ejecuciones registradas</a:t>
            </a:r>
          </a:p>
        </p:txBody>
      </p:sp>
      <p:sp>
        <p:nvSpPr>
          <p:cNvPr id="17" name="Rectángulo 16">
            <a:extLst>
              <a:ext uri="{FF2B5EF4-FFF2-40B4-BE49-F238E27FC236}">
                <a16:creationId xmlns:a16="http://schemas.microsoft.com/office/drawing/2014/main" xmlns="" id="{42A1BF95-6DD6-0967-88C6-599F7A26068C}"/>
              </a:ext>
            </a:extLst>
          </p:cNvPr>
          <p:cNvSpPr/>
          <p:nvPr/>
        </p:nvSpPr>
        <p:spPr>
          <a:xfrm>
            <a:off x="1911350" y="6492392"/>
            <a:ext cx="2914650"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 Proyección bajo la fórmula de pronóstico ETS</a:t>
            </a:r>
          </a:p>
        </p:txBody>
      </p:sp>
      <p:graphicFrame>
        <p:nvGraphicFramePr>
          <p:cNvPr id="2" name="Gráfico 1">
            <a:extLst>
              <a:ext uri="{FF2B5EF4-FFF2-40B4-BE49-F238E27FC236}">
                <a16:creationId xmlns:a16="http://schemas.microsoft.com/office/drawing/2014/main" xmlns="" id="{A4A7EDEE-3F4E-7653-3E4D-690371E54F45}"/>
              </a:ext>
            </a:extLst>
          </p:cNvPr>
          <p:cNvGraphicFramePr>
            <a:graphicFrameLocks/>
          </p:cNvGraphicFramePr>
          <p:nvPr>
            <p:custDataLst>
              <p:tags r:id="rId1"/>
            </p:custDataLst>
          </p:nvPr>
        </p:nvGraphicFramePr>
        <p:xfrm>
          <a:off x="371475" y="1776059"/>
          <a:ext cx="4571253" cy="271032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Gráfico 3">
            <a:extLst>
              <a:ext uri="{FF2B5EF4-FFF2-40B4-BE49-F238E27FC236}">
                <a16:creationId xmlns:a16="http://schemas.microsoft.com/office/drawing/2014/main" xmlns="" id="{2BDCDD09-B4F0-528D-5C35-DB34869655B8}"/>
              </a:ext>
            </a:extLst>
          </p:cNvPr>
          <p:cNvGraphicFramePr>
            <a:graphicFrameLocks/>
          </p:cNvGraphicFramePr>
          <p:nvPr>
            <p:custDataLst>
              <p:tags r:id="rId2"/>
            </p:custDataLst>
          </p:nvPr>
        </p:nvGraphicFramePr>
        <p:xfrm>
          <a:off x="6267450" y="1750685"/>
          <a:ext cx="4562475" cy="269557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6641274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E4614D-B1C7-B9FB-B11F-6D6D9B3AB31E}"/>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xmlns="" id="{07FDF40E-56DA-5EB7-1A84-4B777C66BE9B}"/>
              </a:ext>
            </a:extLst>
          </p:cNvPr>
          <p:cNvSpPr/>
          <p:nvPr/>
        </p:nvSpPr>
        <p:spPr>
          <a:xfrm>
            <a:off x="6156713" y="4901577"/>
            <a:ext cx="5658574" cy="1334076"/>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E218C3E5-1054-1450-28E6-1400F0F443D5}"/>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65DE476A-6CCD-F8F3-7A41-DB5F45ABBBD5}"/>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4.2.3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Lena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2F0E6EDB-F4EF-CF28-4E67-CED6ED3F54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B21B43F2-0CC1-EC2A-D5C4-429125B8C6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C23C20AD-AAEB-6687-61C8-DE27CFD449BA}"/>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44</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2" name="Rectángulo 11">
            <a:extLst>
              <a:ext uri="{FF2B5EF4-FFF2-40B4-BE49-F238E27FC236}">
                <a16:creationId xmlns:a16="http://schemas.microsoft.com/office/drawing/2014/main" xmlns="" id="{2DDF1FA7-4E2A-4EBA-0AD0-4999E78C03DE}"/>
              </a:ext>
            </a:extLst>
          </p:cNvPr>
          <p:cNvSpPr/>
          <p:nvPr/>
        </p:nvSpPr>
        <p:spPr>
          <a:xfrm>
            <a:off x="364296" y="6492392"/>
            <a:ext cx="590315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graphicFrame>
        <p:nvGraphicFramePr>
          <p:cNvPr id="3" name="Tabla 2">
            <a:extLst>
              <a:ext uri="{FF2B5EF4-FFF2-40B4-BE49-F238E27FC236}">
                <a16:creationId xmlns:a16="http://schemas.microsoft.com/office/drawing/2014/main" xmlns="" id="{570594CB-9009-A518-20EF-CCE2063337E0}"/>
              </a:ext>
            </a:extLst>
          </p:cNvPr>
          <p:cNvGraphicFramePr>
            <a:graphicFrameLocks noGrp="1"/>
          </p:cNvGraphicFramePr>
          <p:nvPr/>
        </p:nvGraphicFramePr>
        <p:xfrm>
          <a:off x="4207042" y="1709705"/>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resolución 1,04</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graphicFrame>
        <p:nvGraphicFramePr>
          <p:cNvPr id="9" name="Tabla 8">
            <a:extLst>
              <a:ext uri="{FF2B5EF4-FFF2-40B4-BE49-F238E27FC236}">
                <a16:creationId xmlns:a16="http://schemas.microsoft.com/office/drawing/2014/main" xmlns="" id="{164FB6E6-06B9-8D6F-91BA-CB566F2E817C}"/>
              </a:ext>
            </a:extLst>
          </p:cNvPr>
          <p:cNvGraphicFramePr>
            <a:graphicFrameLocks noGrp="1"/>
          </p:cNvGraphicFramePr>
          <p:nvPr/>
        </p:nvGraphicFramePr>
        <p:xfrm>
          <a:off x="4203139" y="1528730"/>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pendencia 0,31</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sp>
        <p:nvSpPr>
          <p:cNvPr id="14" name="Rectángulo 13">
            <a:extLst>
              <a:ext uri="{FF2B5EF4-FFF2-40B4-BE49-F238E27FC236}">
                <a16:creationId xmlns:a16="http://schemas.microsoft.com/office/drawing/2014/main" xmlns="" id="{E9601BE2-8225-14C6-5244-4158F627C3FF}"/>
              </a:ext>
            </a:extLst>
          </p:cNvPr>
          <p:cNvSpPr/>
          <p:nvPr/>
        </p:nvSpPr>
        <p:spPr>
          <a:xfrm>
            <a:off x="366800" y="4913084"/>
            <a:ext cx="5598823" cy="1334076"/>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7" name="Rectángulo 16">
            <a:extLst>
              <a:ext uri="{FF2B5EF4-FFF2-40B4-BE49-F238E27FC236}">
                <a16:creationId xmlns:a16="http://schemas.microsoft.com/office/drawing/2014/main" xmlns="" id="{D1CC3F58-23B3-FF4A-32D8-AEA26AE6BE91}"/>
              </a:ext>
            </a:extLst>
          </p:cNvPr>
          <p:cNvSpPr/>
          <p:nvPr/>
        </p:nvSpPr>
        <p:spPr>
          <a:xfrm>
            <a:off x="429152" y="5222180"/>
            <a:ext cx="5474117" cy="83099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volumen de asuntos ingresados y resueltos se ha mantenido ciertamente paralelo hasta el año 2023 donde el volumen de ingresados ha superado al de resueltos aunque en 2024 vuelve a la situación anterior.</a:t>
            </a:r>
          </a:p>
        </p:txBody>
      </p:sp>
      <p:sp>
        <p:nvSpPr>
          <p:cNvPr id="21" name="CuadroTexto 20">
            <a:extLst>
              <a:ext uri="{FF2B5EF4-FFF2-40B4-BE49-F238E27FC236}">
                <a16:creationId xmlns:a16="http://schemas.microsoft.com/office/drawing/2014/main" xmlns="" id="{B8B25D50-05BF-92BB-C9DA-3211676EAA16}"/>
              </a:ext>
            </a:extLst>
          </p:cNvPr>
          <p:cNvSpPr txBox="1"/>
          <p:nvPr/>
        </p:nvSpPr>
        <p:spPr>
          <a:xfrm>
            <a:off x="6156712" y="5196874"/>
            <a:ext cx="5505823" cy="1092607"/>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cs typeface="Times New Roman" panose="02020603050405020304" pitchFamily="18" charset="0"/>
              </a:rPr>
              <a:t>Al igual que los asuntos, el volumen de ejecuciones ingresadas y resueltas se mantiene en paralelo, sin embargo, se sigue manteniendo un volumen alto de ejecuciones pendiente de resolver, por encima de las 1300 en 2024.</a:t>
            </a:r>
          </a:p>
          <a:p>
            <a:pPr marL="171450" indent="-171450" algn="just">
              <a:spcBef>
                <a:spcPts val="300"/>
              </a:spcBef>
              <a:spcAft>
                <a:spcPts val="300"/>
              </a:spcAft>
              <a:buFont typeface="Arial" panose="020B0604020202020204" pitchFamily="34" charset="0"/>
              <a:buChar char="•"/>
              <a:defRPr/>
            </a:pPr>
            <a:endParaRPr lang="es-ES" sz="1200">
              <a:solidFill>
                <a:srgbClr val="FF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xmlns="" id="{2C66ADFA-ECD9-7696-74DB-C7D6BBF3623C}"/>
              </a:ext>
            </a:extLst>
          </p:cNvPr>
          <p:cNvSpPr>
            <a:spLocks noChangeArrowheads="1"/>
          </p:cNvSpPr>
          <p:nvPr/>
        </p:nvSpPr>
        <p:spPr bwMode="auto">
          <a:xfrm>
            <a:off x="364296" y="64662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4.2.3.3 Volumen de asuntos por estado</a:t>
            </a:r>
          </a:p>
        </p:txBody>
      </p:sp>
      <p:sp>
        <p:nvSpPr>
          <p:cNvPr id="15" name="Rectángulo 14">
            <a:extLst>
              <a:ext uri="{FF2B5EF4-FFF2-40B4-BE49-F238E27FC236}">
                <a16:creationId xmlns:a16="http://schemas.microsoft.com/office/drawing/2014/main" xmlns="" id="{4752938E-294F-85B0-1058-A40B31D96213}"/>
              </a:ext>
            </a:extLst>
          </p:cNvPr>
          <p:cNvSpPr>
            <a:spLocks noChangeArrowheads="1"/>
          </p:cNvSpPr>
          <p:nvPr/>
        </p:nvSpPr>
        <p:spPr bwMode="auto">
          <a:xfrm>
            <a:off x="6096000"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4.2.3.4 Volumen de ejecuciones por estado</a:t>
            </a:r>
          </a:p>
        </p:txBody>
      </p:sp>
      <p:sp>
        <p:nvSpPr>
          <p:cNvPr id="13" name="Rectángulo 12">
            <a:extLst>
              <a:ext uri="{FF2B5EF4-FFF2-40B4-BE49-F238E27FC236}">
                <a16:creationId xmlns:a16="http://schemas.microsoft.com/office/drawing/2014/main" xmlns="" id="{DF4DBF8D-6968-B3C5-2EFD-8B32AF89E120}"/>
              </a:ext>
            </a:extLst>
          </p:cNvPr>
          <p:cNvSpPr/>
          <p:nvPr/>
        </p:nvSpPr>
        <p:spPr>
          <a:xfrm>
            <a:off x="429152" y="943727"/>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los asuntos por estado desde el año 2018 hasta el año 2024.</a:t>
            </a:r>
          </a:p>
        </p:txBody>
      </p:sp>
      <p:sp>
        <p:nvSpPr>
          <p:cNvPr id="16" name="Rectángulo 15">
            <a:extLst>
              <a:ext uri="{FF2B5EF4-FFF2-40B4-BE49-F238E27FC236}">
                <a16:creationId xmlns:a16="http://schemas.microsoft.com/office/drawing/2014/main" xmlns="" id="{B514E753-B10D-AD46-4350-B9ACB5232EA7}"/>
              </a:ext>
            </a:extLst>
          </p:cNvPr>
          <p:cNvSpPr/>
          <p:nvPr/>
        </p:nvSpPr>
        <p:spPr>
          <a:xfrm>
            <a:off x="6281519" y="908031"/>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las ejecuciones por estado desde el año 2018 hasta el año 2024.</a:t>
            </a:r>
          </a:p>
        </p:txBody>
      </p:sp>
      <p:graphicFrame>
        <p:nvGraphicFramePr>
          <p:cNvPr id="11" name="Gráfico 10">
            <a:extLst>
              <a:ext uri="{FF2B5EF4-FFF2-40B4-BE49-F238E27FC236}">
                <a16:creationId xmlns:a16="http://schemas.microsoft.com/office/drawing/2014/main" xmlns="" id="{BEBCC982-95B2-46CC-A597-3F74E41E9BFA}"/>
              </a:ext>
            </a:extLst>
          </p:cNvPr>
          <p:cNvGraphicFramePr>
            <a:graphicFrameLocks/>
          </p:cNvGraphicFramePr>
          <p:nvPr>
            <p:custDataLst>
              <p:tags r:id="rId1"/>
            </p:custDataLst>
          </p:nvPr>
        </p:nvGraphicFramePr>
        <p:xfrm>
          <a:off x="437494" y="1807596"/>
          <a:ext cx="5111188" cy="28640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Gráfico 19">
            <a:extLst>
              <a:ext uri="{FF2B5EF4-FFF2-40B4-BE49-F238E27FC236}">
                <a16:creationId xmlns:a16="http://schemas.microsoft.com/office/drawing/2014/main" xmlns="" id="{DF68BB26-B5ED-4245-9B82-20FC54CBB517}"/>
              </a:ext>
            </a:extLst>
          </p:cNvPr>
          <p:cNvGraphicFramePr>
            <a:graphicFrameLocks/>
          </p:cNvGraphicFramePr>
          <p:nvPr>
            <p:custDataLst>
              <p:tags r:id="rId2"/>
            </p:custDataLst>
          </p:nvPr>
        </p:nvGraphicFramePr>
        <p:xfrm>
          <a:off x="6156712" y="1706600"/>
          <a:ext cx="5017212" cy="267242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8659693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F67214-C651-64A3-5F17-E5BEA528968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4BDB37AC-6A27-84CE-1276-4D94F583ADF6}"/>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75B435E1-D38B-3E6D-23EA-C2D64D861725}"/>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4.2.3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Lena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E55A6B96-1603-B8D6-4243-7E7AC01419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4B830DEA-44F4-50D2-E6C2-DD69BDD0C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6B1076DC-FF12-A861-B025-7238615A0766}"/>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45</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graphicFrame>
        <p:nvGraphicFramePr>
          <p:cNvPr id="13" name="Tabla 12">
            <a:extLst>
              <a:ext uri="{FF2B5EF4-FFF2-40B4-BE49-F238E27FC236}">
                <a16:creationId xmlns:a16="http://schemas.microsoft.com/office/drawing/2014/main" xmlns="" id="{929D4D79-D305-BA6C-92BD-7E2F807A4522}"/>
              </a:ext>
            </a:extLst>
          </p:cNvPr>
          <p:cNvGraphicFramePr>
            <a:graphicFrameLocks noGrp="1"/>
          </p:cNvGraphicFramePr>
          <p:nvPr/>
        </p:nvGraphicFramePr>
        <p:xfrm>
          <a:off x="1133366" y="1817866"/>
          <a:ext cx="9620467" cy="1717040"/>
        </p:xfrm>
        <a:graphic>
          <a:graphicData uri="http://schemas.openxmlformats.org/drawingml/2006/table">
            <a:tbl>
              <a:tblPr firstRow="1" bandRow="1">
                <a:tableStyleId>{5C22544A-7EE6-4342-B048-85BDC9FD1C3A}</a:tableStyleId>
              </a:tblPr>
              <a:tblGrid>
                <a:gridCol w="3260312">
                  <a:extLst>
                    <a:ext uri="{9D8B030D-6E8A-4147-A177-3AD203B41FA5}">
                      <a16:colId xmlns:a16="http://schemas.microsoft.com/office/drawing/2014/main" xmlns="" val="3146478128"/>
                    </a:ext>
                  </a:extLst>
                </a:gridCol>
                <a:gridCol w="1713727">
                  <a:extLst>
                    <a:ext uri="{9D8B030D-6E8A-4147-A177-3AD203B41FA5}">
                      <a16:colId xmlns:a16="http://schemas.microsoft.com/office/drawing/2014/main" xmlns="" val="819680818"/>
                    </a:ext>
                  </a:extLst>
                </a:gridCol>
                <a:gridCol w="2009554">
                  <a:extLst>
                    <a:ext uri="{9D8B030D-6E8A-4147-A177-3AD203B41FA5}">
                      <a16:colId xmlns:a16="http://schemas.microsoft.com/office/drawing/2014/main" xmlns="" val="2726229216"/>
                    </a:ext>
                  </a:extLst>
                </a:gridCol>
                <a:gridCol w="1456660">
                  <a:extLst>
                    <a:ext uri="{9D8B030D-6E8A-4147-A177-3AD203B41FA5}">
                      <a16:colId xmlns:a16="http://schemas.microsoft.com/office/drawing/2014/main" xmlns="" val="2408310350"/>
                    </a:ext>
                  </a:extLst>
                </a:gridCol>
                <a:gridCol w="1180214">
                  <a:extLst>
                    <a:ext uri="{9D8B030D-6E8A-4147-A177-3AD203B41FA5}">
                      <a16:colId xmlns:a16="http://schemas.microsoft.com/office/drawing/2014/main" xmlns="" val="197388554"/>
                    </a:ext>
                  </a:extLst>
                </a:gridCol>
              </a:tblGrid>
              <a:tr h="370840">
                <a:tc>
                  <a:txBody>
                    <a:bodyPr/>
                    <a:lstStyle/>
                    <a:p>
                      <a:pPr algn="ctr"/>
                      <a:r>
                        <a:rPr lang="en-GB" sz="1400"/>
                        <a:t>Juzgado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Gestor Procesal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Tramitador Procesal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Auxilio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2107847950"/>
                  </a:ext>
                </a:extLst>
              </a:tr>
              <a:tr h="370840">
                <a:tc>
                  <a:txBody>
                    <a:bodyPr/>
                    <a:lstStyle/>
                    <a:p>
                      <a:r>
                        <a:rPr lang="en-GB" sz="1200"/>
                        <a:t>Juzgado de 1º Instancia e instrucción nº1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1585440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Juzgado de 1º Instancia e instrucción nº2</a:t>
                      </a:r>
                    </a:p>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767849942"/>
                  </a:ext>
                </a:extLst>
              </a:tr>
              <a:tr h="370840">
                <a:tc>
                  <a:txBody>
                    <a:bodyPr/>
                    <a:lstStyle/>
                    <a:p>
                      <a:r>
                        <a:rPr lang="en-GB" sz="1200" b="1"/>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b="1"/>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3484843967"/>
                  </a:ext>
                </a:extLst>
              </a:tr>
            </a:tbl>
          </a:graphicData>
        </a:graphic>
      </p:graphicFrame>
      <p:sp>
        <p:nvSpPr>
          <p:cNvPr id="16" name="Rectángulo 15">
            <a:extLst>
              <a:ext uri="{FF2B5EF4-FFF2-40B4-BE49-F238E27FC236}">
                <a16:creationId xmlns:a16="http://schemas.microsoft.com/office/drawing/2014/main" xmlns="" id="{59DA2BC9-0386-D41E-0129-020A7C3FDA84}"/>
              </a:ext>
            </a:extLst>
          </p:cNvPr>
          <p:cNvSpPr/>
          <p:nvPr/>
        </p:nvSpPr>
        <p:spPr>
          <a:xfrm>
            <a:off x="292099" y="940658"/>
            <a:ext cx="11204576" cy="461665"/>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la dotación actual para el partido judicial de Lena cuenta con un total de 12 personas: 4 gestores procesales, 5 tramitadores procesales y 3 auxilios judiciales.</a:t>
            </a:r>
          </a:p>
        </p:txBody>
      </p:sp>
      <p:sp>
        <p:nvSpPr>
          <p:cNvPr id="3" name="Rectángulo 2">
            <a:extLst>
              <a:ext uri="{FF2B5EF4-FFF2-40B4-BE49-F238E27FC236}">
                <a16:creationId xmlns:a16="http://schemas.microsoft.com/office/drawing/2014/main" xmlns="" id="{3690EC0C-99E7-1741-AFA3-6786EF2FF155}"/>
              </a:ext>
            </a:extLst>
          </p:cNvPr>
          <p:cNvSpPr>
            <a:spLocks noChangeArrowheads="1"/>
          </p:cNvSpPr>
          <p:nvPr/>
        </p:nvSpPr>
        <p:spPr bwMode="auto">
          <a:xfrm>
            <a:off x="292099" y="646549"/>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4.2.3.5 Dotación de personal</a:t>
            </a:r>
          </a:p>
        </p:txBody>
      </p:sp>
    </p:spTree>
    <p:extLst>
      <p:ext uri="{BB962C8B-B14F-4D97-AF65-F5344CB8AC3E}">
        <p14:creationId xmlns:p14="http://schemas.microsoft.com/office/powerpoint/2010/main" val="302101386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062A28A-1EBF-28D5-FFD5-A4C15F3721D1}"/>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xmlns="" id="{2E75BB9D-37DA-4CEE-1245-F337848D8072}"/>
              </a:ext>
            </a:extLst>
          </p:cNvPr>
          <p:cNvSpPr/>
          <p:nvPr/>
        </p:nvSpPr>
        <p:spPr>
          <a:xfrm>
            <a:off x="6156713" y="4615893"/>
            <a:ext cx="5658574"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192BEC68-9C1C-BE90-2BFC-90B0C7493E42}"/>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BEBA3580-35F2-35E1-E8CE-B969E13DA4E1}"/>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4.</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2.4. </a:t>
            </a:r>
            <a:r>
              <a:rPr lang="es-ES" sz="2000">
                <a:solidFill>
                  <a:srgbClr val="1C3056"/>
                </a:solidFill>
                <a:latin typeface="Century Gothic" panose="020B0502020202020204" pitchFamily="34" charset="0"/>
              </a:rPr>
              <a:t>Análisis de situación: </a:t>
            </a:r>
            <a:r>
              <a:rPr lang="es-ES" sz="2000" u="sng">
                <a:solidFill>
                  <a:srgbClr val="1C3056"/>
                </a:solidFill>
                <a:latin typeface="Century Gothic" panose="020B0502020202020204" pitchFamily="34" charset="0"/>
              </a:rPr>
              <a:t>Comparativa Grado, Laviana y Lena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B076623C-9687-CE55-5DA7-B104BBE1A7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33781EAC-9E85-4B65-8DFF-DEBABE8E95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A952D436-CDB6-1743-86D9-68F5E6157D54}"/>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46</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2" name="Rectángulo 11">
            <a:extLst>
              <a:ext uri="{FF2B5EF4-FFF2-40B4-BE49-F238E27FC236}">
                <a16:creationId xmlns:a16="http://schemas.microsoft.com/office/drawing/2014/main" xmlns="" id="{2C1ABE3A-89AB-9B2D-5084-C8A8A2AF4213}"/>
              </a:ext>
            </a:extLst>
          </p:cNvPr>
          <p:cNvSpPr/>
          <p:nvPr/>
        </p:nvSpPr>
        <p:spPr>
          <a:xfrm>
            <a:off x="364296" y="6492392"/>
            <a:ext cx="590315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sp>
        <p:nvSpPr>
          <p:cNvPr id="14" name="Rectángulo 13">
            <a:extLst>
              <a:ext uri="{FF2B5EF4-FFF2-40B4-BE49-F238E27FC236}">
                <a16:creationId xmlns:a16="http://schemas.microsoft.com/office/drawing/2014/main" xmlns="" id="{3C7E4717-2B1A-77B2-4C39-E76B3F1C67D8}"/>
              </a:ext>
            </a:extLst>
          </p:cNvPr>
          <p:cNvSpPr/>
          <p:nvPr/>
        </p:nvSpPr>
        <p:spPr>
          <a:xfrm>
            <a:off x="366800" y="4627400"/>
            <a:ext cx="5598823"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7" name="Rectángulo 16">
            <a:extLst>
              <a:ext uri="{FF2B5EF4-FFF2-40B4-BE49-F238E27FC236}">
                <a16:creationId xmlns:a16="http://schemas.microsoft.com/office/drawing/2014/main" xmlns="" id="{E0F1D5C2-D088-A00C-5EC3-46760BEE4247}"/>
              </a:ext>
            </a:extLst>
          </p:cNvPr>
          <p:cNvSpPr/>
          <p:nvPr/>
        </p:nvSpPr>
        <p:spPr>
          <a:xfrm>
            <a:off x="429152" y="4821666"/>
            <a:ext cx="5474117" cy="109260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no superan en ningún partido judicial la ratio de los 8000 que se determina en los correspondientes modelos de referencia.</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En los tres casos, los asuntos ingresados han aumentado desde 2020 con una tendencia alcista,</a:t>
            </a:r>
          </a:p>
        </p:txBody>
      </p:sp>
      <p:sp>
        <p:nvSpPr>
          <p:cNvPr id="21" name="CuadroTexto 20">
            <a:extLst>
              <a:ext uri="{FF2B5EF4-FFF2-40B4-BE49-F238E27FC236}">
                <a16:creationId xmlns:a16="http://schemas.microsoft.com/office/drawing/2014/main" xmlns="" id="{D22CFD14-10C1-CAA7-D013-BC6BA57D2F6B}"/>
              </a:ext>
            </a:extLst>
          </p:cNvPr>
          <p:cNvSpPr txBox="1"/>
          <p:nvPr/>
        </p:nvSpPr>
        <p:spPr>
          <a:xfrm>
            <a:off x="6156712" y="4734188"/>
            <a:ext cx="5505823" cy="1538883"/>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cs typeface="Times New Roman" panose="02020603050405020304" pitchFamily="18" charset="0"/>
              </a:rPr>
              <a:t>Desde 2020, las ejecuciones registradas han seguido una tendencia igual en los tres partidos judiciales con un aumento progresivo de las mismas hasta 2023 donde desciende el volumen siendo más acusado el descenso en el partido judicial de Laviana.</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cs typeface="Times New Roman" panose="02020603050405020304" pitchFamily="18" charset="0"/>
              </a:rPr>
              <a:t>A pesar de este descenso, en los tres partidos judiciales el número de ejecuciones registradas se recupera en 2024.</a:t>
            </a:r>
          </a:p>
          <a:p>
            <a:pPr marL="171450" indent="-171450" algn="just">
              <a:spcBef>
                <a:spcPts val="300"/>
              </a:spcBef>
              <a:spcAft>
                <a:spcPts val="300"/>
              </a:spcAft>
              <a:buFont typeface="Arial" panose="020B0604020202020204" pitchFamily="34" charset="0"/>
              <a:buChar char="•"/>
              <a:defRPr/>
            </a:pPr>
            <a:endParaRPr lang="es-ES" sz="1200">
              <a:solidFill>
                <a:srgbClr val="FF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xmlns="" id="{C7325474-10F7-12A8-8FB4-7A11A515AC2E}"/>
              </a:ext>
            </a:extLst>
          </p:cNvPr>
          <p:cNvSpPr>
            <a:spLocks noChangeArrowheads="1"/>
          </p:cNvSpPr>
          <p:nvPr/>
        </p:nvSpPr>
        <p:spPr bwMode="auto">
          <a:xfrm>
            <a:off x="364296" y="64662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4.2.4.1 Comparativa volumen de asuntos ingresados </a:t>
            </a:r>
          </a:p>
        </p:txBody>
      </p:sp>
      <p:sp>
        <p:nvSpPr>
          <p:cNvPr id="15" name="Rectángulo 14">
            <a:extLst>
              <a:ext uri="{FF2B5EF4-FFF2-40B4-BE49-F238E27FC236}">
                <a16:creationId xmlns:a16="http://schemas.microsoft.com/office/drawing/2014/main" xmlns="" id="{8D48D44A-D032-4847-4D7C-B6DCA44EAA75}"/>
              </a:ext>
            </a:extLst>
          </p:cNvPr>
          <p:cNvSpPr>
            <a:spLocks noChangeArrowheads="1"/>
          </p:cNvSpPr>
          <p:nvPr/>
        </p:nvSpPr>
        <p:spPr bwMode="auto">
          <a:xfrm>
            <a:off x="6096000"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4.2.4.2 Comparativa volumen de ejecuciones registradas</a:t>
            </a:r>
          </a:p>
        </p:txBody>
      </p:sp>
      <p:graphicFrame>
        <p:nvGraphicFramePr>
          <p:cNvPr id="4" name="Gráfico 3">
            <a:extLst>
              <a:ext uri="{FF2B5EF4-FFF2-40B4-BE49-F238E27FC236}">
                <a16:creationId xmlns:a16="http://schemas.microsoft.com/office/drawing/2014/main" xmlns="" id="{C61AB537-1831-33EC-D818-3D002973D78B}"/>
              </a:ext>
            </a:extLst>
          </p:cNvPr>
          <p:cNvGraphicFramePr>
            <a:graphicFrameLocks/>
          </p:cNvGraphicFramePr>
          <p:nvPr>
            <p:custDataLst>
              <p:tags r:id="rId1"/>
            </p:custDataLst>
          </p:nvPr>
        </p:nvGraphicFramePr>
        <p:xfrm>
          <a:off x="429152" y="1424096"/>
          <a:ext cx="4960996" cy="29531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áfico 10">
            <a:extLst>
              <a:ext uri="{FF2B5EF4-FFF2-40B4-BE49-F238E27FC236}">
                <a16:creationId xmlns:a16="http://schemas.microsoft.com/office/drawing/2014/main" xmlns="" id="{01E0CF72-9BB8-4187-98C9-348E654AA517}"/>
              </a:ext>
            </a:extLst>
          </p:cNvPr>
          <p:cNvGraphicFramePr>
            <a:graphicFrameLocks/>
          </p:cNvGraphicFramePr>
          <p:nvPr>
            <p:custDataLst>
              <p:tags r:id="rId2"/>
            </p:custDataLst>
          </p:nvPr>
        </p:nvGraphicFramePr>
        <p:xfrm>
          <a:off x="6156712" y="1487908"/>
          <a:ext cx="5209943" cy="2943109"/>
        </p:xfrm>
        <a:graphic>
          <a:graphicData uri="http://schemas.openxmlformats.org/drawingml/2006/chart">
            <c:chart xmlns:c="http://schemas.openxmlformats.org/drawingml/2006/chart" xmlns:r="http://schemas.openxmlformats.org/officeDocument/2006/relationships" r:id="rId8"/>
          </a:graphicData>
        </a:graphic>
      </p:graphicFrame>
      <p:sp>
        <p:nvSpPr>
          <p:cNvPr id="3" name="Rectángulo 2">
            <a:extLst>
              <a:ext uri="{FF2B5EF4-FFF2-40B4-BE49-F238E27FC236}">
                <a16:creationId xmlns:a16="http://schemas.microsoft.com/office/drawing/2014/main" xmlns="" id="{E9EE102B-CD3E-8050-6863-60E560A3D227}"/>
              </a:ext>
            </a:extLst>
          </p:cNvPr>
          <p:cNvSpPr/>
          <p:nvPr/>
        </p:nvSpPr>
        <p:spPr>
          <a:xfrm>
            <a:off x="429152" y="943727"/>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una comparativa de los asuntos ingresados respecto a los tres partidos judiciales.</a:t>
            </a:r>
          </a:p>
        </p:txBody>
      </p:sp>
      <p:sp>
        <p:nvSpPr>
          <p:cNvPr id="13" name="Rectángulo 12">
            <a:extLst>
              <a:ext uri="{FF2B5EF4-FFF2-40B4-BE49-F238E27FC236}">
                <a16:creationId xmlns:a16="http://schemas.microsoft.com/office/drawing/2014/main" xmlns="" id="{02371889-85A9-0C8E-2D7F-79ED0AEEED2B}"/>
              </a:ext>
            </a:extLst>
          </p:cNvPr>
          <p:cNvSpPr/>
          <p:nvPr/>
        </p:nvSpPr>
        <p:spPr>
          <a:xfrm>
            <a:off x="6233053" y="925886"/>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una comparativa de las ejecuciones registradas respecto a los tres partidos judiciales.</a:t>
            </a:r>
          </a:p>
        </p:txBody>
      </p:sp>
    </p:spTree>
    <p:extLst>
      <p:ext uri="{BB962C8B-B14F-4D97-AF65-F5344CB8AC3E}">
        <p14:creationId xmlns:p14="http://schemas.microsoft.com/office/powerpoint/2010/main" val="59793651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FED5D6D-EA1F-C1FD-80F1-510102951B2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C60ABECD-7B47-68FE-16B5-03EC0F03652A}"/>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ACD7DD26-D143-50DC-A346-EA58B646309A}"/>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4.</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2.4. </a:t>
            </a:r>
            <a:r>
              <a:rPr lang="es-ES" sz="2000">
                <a:solidFill>
                  <a:srgbClr val="1C3056"/>
                </a:solidFill>
                <a:latin typeface="Century Gothic" panose="020B0502020202020204" pitchFamily="34" charset="0"/>
              </a:rPr>
              <a:t>Análisis de situación: </a:t>
            </a:r>
            <a:r>
              <a:rPr lang="es-ES" sz="2000" u="sng">
                <a:solidFill>
                  <a:srgbClr val="1C3056"/>
                </a:solidFill>
                <a:latin typeface="Century Gothic" panose="020B0502020202020204" pitchFamily="34" charset="0"/>
              </a:rPr>
              <a:t>Comparativa Grado, Laviana y Lena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5313DC7C-1F28-4030-1FB4-E8C01493D7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426ED61B-C4A6-A141-61DB-C355153C9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85730F37-5A19-3F02-B7C7-F62425D3DC9E}"/>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47</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mc:AlternateContent xmlns:mc="http://schemas.openxmlformats.org/markup-compatibility/2006" xmlns:a14="http://schemas.microsoft.com/office/drawing/2010/main">
        <mc:Choice Requires="a14">
          <p:graphicFrame>
            <p:nvGraphicFramePr>
              <p:cNvPr id="13" name="Tabla 12">
                <a:extLst>
                  <a:ext uri="{FF2B5EF4-FFF2-40B4-BE49-F238E27FC236}">
                    <a16:creationId xmlns:a16="http://schemas.microsoft.com/office/drawing/2014/main" xmlns="" id="{7CF79E98-0108-2FC3-5F9A-6D54E169A211}"/>
                  </a:ext>
                </a:extLst>
              </p:cNvPr>
              <p:cNvGraphicFramePr>
                <a:graphicFrameLocks noGrp="1"/>
              </p:cNvGraphicFramePr>
              <p:nvPr/>
            </p:nvGraphicFramePr>
            <p:xfrm>
              <a:off x="452567" y="1858616"/>
              <a:ext cx="11204576" cy="1630680"/>
            </p:xfrm>
            <a:graphic>
              <a:graphicData uri="http://schemas.openxmlformats.org/drawingml/2006/table">
                <a:tbl>
                  <a:tblPr firstRow="1" bandRow="1">
                    <a:tableStyleId>{5C22544A-7EE6-4342-B048-85BDC9FD1C3A}</a:tableStyleId>
                  </a:tblPr>
                  <a:tblGrid>
                    <a:gridCol w="1574271">
                      <a:extLst>
                        <a:ext uri="{9D8B030D-6E8A-4147-A177-3AD203B41FA5}">
                          <a16:colId xmlns:a16="http://schemas.microsoft.com/office/drawing/2014/main" xmlns="" val="3146478128"/>
                        </a:ext>
                      </a:extLst>
                    </a:gridCol>
                    <a:gridCol w="1518032">
                      <a:extLst>
                        <a:ext uri="{9D8B030D-6E8A-4147-A177-3AD203B41FA5}">
                          <a16:colId xmlns:a16="http://schemas.microsoft.com/office/drawing/2014/main" xmlns="" val="819680818"/>
                        </a:ext>
                      </a:extLst>
                    </a:gridCol>
                    <a:gridCol w="1398272">
                      <a:extLst>
                        <a:ext uri="{9D8B030D-6E8A-4147-A177-3AD203B41FA5}">
                          <a16:colId xmlns:a16="http://schemas.microsoft.com/office/drawing/2014/main" xmlns="" val="2726229216"/>
                        </a:ext>
                      </a:extLst>
                    </a:gridCol>
                    <a:gridCol w="1334015">
                      <a:extLst>
                        <a:ext uri="{9D8B030D-6E8A-4147-A177-3AD203B41FA5}">
                          <a16:colId xmlns:a16="http://schemas.microsoft.com/office/drawing/2014/main" xmlns="" val="2408310350"/>
                        </a:ext>
                      </a:extLst>
                    </a:gridCol>
                    <a:gridCol w="1070971">
                      <a:extLst>
                        <a:ext uri="{9D8B030D-6E8A-4147-A177-3AD203B41FA5}">
                          <a16:colId xmlns:a16="http://schemas.microsoft.com/office/drawing/2014/main" xmlns="" val="2080839351"/>
                        </a:ext>
                      </a:extLst>
                    </a:gridCol>
                    <a:gridCol w="2045254">
                      <a:extLst>
                        <a:ext uri="{9D8B030D-6E8A-4147-A177-3AD203B41FA5}">
                          <a16:colId xmlns:a16="http://schemas.microsoft.com/office/drawing/2014/main" xmlns="" val="3490180687"/>
                        </a:ext>
                      </a:extLst>
                    </a:gridCol>
                    <a:gridCol w="2263761">
                      <a:extLst>
                        <a:ext uri="{9D8B030D-6E8A-4147-A177-3AD203B41FA5}">
                          <a16:colId xmlns:a16="http://schemas.microsoft.com/office/drawing/2014/main" xmlns="" val="2590731805"/>
                        </a:ext>
                      </a:extLst>
                    </a:gridCol>
                  </a:tblGrid>
                  <a:tr h="370840">
                    <a:tc>
                      <a:txBody>
                        <a:bodyPr/>
                        <a:lstStyle/>
                        <a:p>
                          <a:pPr algn="ctr"/>
                          <a:r>
                            <a:rPr lang="en-GB" sz="1400"/>
                            <a:t>Partido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Gestor Procesal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Tramitador Procesal (TP)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Auxilio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solidFill>
                                <a:schemeClr val="tx2">
                                  <a:lumMod val="75000"/>
                                </a:schemeClr>
                              </a:solidFill>
                            </a:rPr>
                            <a:t>GP+ 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GB" sz="1400" i="1" smtClean="0">
                                        <a:solidFill>
                                          <a:schemeClr val="tx2">
                                            <a:lumMod val="75000"/>
                                          </a:schemeClr>
                                        </a:solidFill>
                                        <a:latin typeface="Cambria Math"/>
                                      </a:rPr>
                                    </m:ctrlPr>
                                  </m:fPr>
                                  <m:num>
                                    <m:r>
                                      <a:rPr lang="es-ES" sz="1400" b="1" i="0" smtClean="0">
                                        <a:solidFill>
                                          <a:schemeClr val="tx2">
                                            <a:lumMod val="75000"/>
                                          </a:schemeClr>
                                        </a:solidFill>
                                        <a:latin typeface="Cambria Math" panose="02040503050406030204" pitchFamily="18" charset="0"/>
                                      </a:rPr>
                                      <m:t>𝐀𝐬𝐮𝐧𝐭𝐨𝐬</m:t>
                                    </m:r>
                                    <m:r>
                                      <a:rPr lang="es-ES" sz="1400" b="1" i="0" smtClean="0">
                                        <a:solidFill>
                                          <a:schemeClr val="tx2">
                                            <a:lumMod val="75000"/>
                                          </a:schemeClr>
                                        </a:solidFill>
                                        <a:latin typeface="Cambria Math" panose="02040503050406030204" pitchFamily="18" charset="0"/>
                                      </a:rPr>
                                      <m:t> </m:t>
                                    </m:r>
                                    <m:r>
                                      <a:rPr lang="es-ES" sz="1400" b="1" i="0" smtClean="0">
                                        <a:solidFill>
                                          <a:schemeClr val="tx2">
                                            <a:lumMod val="75000"/>
                                          </a:schemeClr>
                                        </a:solidFill>
                                        <a:latin typeface="Cambria Math" panose="02040503050406030204" pitchFamily="18" charset="0"/>
                                      </a:rPr>
                                      <m:t>𝐢𝐧𝐠𝐫𝐞𝐬𝐚𝐝𝐨𝐬</m:t>
                                    </m:r>
                                  </m:num>
                                  <m:den>
                                    <m:r>
                                      <a:rPr lang="es-ES" sz="1400" b="1" i="0" smtClean="0">
                                        <a:solidFill>
                                          <a:schemeClr val="tx2">
                                            <a:lumMod val="75000"/>
                                          </a:schemeClr>
                                        </a:solidFill>
                                        <a:latin typeface="Cambria Math" panose="02040503050406030204" pitchFamily="18" charset="0"/>
                                      </a:rPr>
                                      <m:t>𝐆𝐏</m:t>
                                    </m:r>
                                    <m:r>
                                      <a:rPr lang="es-ES" sz="1400" b="1" i="0" smtClean="0">
                                        <a:solidFill>
                                          <a:schemeClr val="tx2">
                                            <a:lumMod val="75000"/>
                                          </a:schemeClr>
                                        </a:solidFill>
                                        <a:latin typeface="Cambria Math" panose="02040503050406030204" pitchFamily="18" charset="0"/>
                                      </a:rPr>
                                      <m:t>+</m:t>
                                    </m:r>
                                    <m:r>
                                      <a:rPr lang="es-ES" sz="1400" b="1" i="0" smtClean="0">
                                        <a:solidFill>
                                          <a:schemeClr val="tx2">
                                            <a:lumMod val="75000"/>
                                          </a:schemeClr>
                                        </a:solidFill>
                                        <a:latin typeface="Cambria Math" panose="02040503050406030204" pitchFamily="18" charset="0"/>
                                      </a:rPr>
                                      <m:t>𝐓𝐏</m:t>
                                    </m:r>
                                  </m:den>
                                </m:f>
                              </m:oMath>
                            </m:oMathPara>
                          </a14:m>
                          <a:endParaRPr lang="en-GB" sz="1400" i="0">
                            <a:solidFill>
                              <a:schemeClr val="tx2">
                                <a:lumMod val="7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GB" sz="1400" i="1" smtClean="0">
                                        <a:solidFill>
                                          <a:schemeClr val="tx2">
                                            <a:lumMod val="75000"/>
                                          </a:schemeClr>
                                        </a:solidFill>
                                        <a:latin typeface="Cambria Math"/>
                                      </a:rPr>
                                    </m:ctrlPr>
                                  </m:fPr>
                                  <m:num>
                                    <m:r>
                                      <a:rPr lang="es-ES" sz="1400" b="1" i="0" smtClean="0">
                                        <a:solidFill>
                                          <a:schemeClr val="tx2">
                                            <a:lumMod val="75000"/>
                                          </a:schemeClr>
                                        </a:solidFill>
                                        <a:latin typeface="Cambria Math" panose="02040503050406030204" pitchFamily="18" charset="0"/>
                                      </a:rPr>
                                      <m:t>𝐄𝐣𝐞𝐜𝐮𝐜𝐢𝐨𝐧𝐞𝐬</m:t>
                                    </m:r>
                                    <m:r>
                                      <a:rPr lang="es-ES" sz="1400" b="1" i="0" smtClean="0">
                                        <a:solidFill>
                                          <a:schemeClr val="tx2">
                                            <a:lumMod val="75000"/>
                                          </a:schemeClr>
                                        </a:solidFill>
                                        <a:latin typeface="Cambria Math" panose="02040503050406030204" pitchFamily="18" charset="0"/>
                                      </a:rPr>
                                      <m:t> </m:t>
                                    </m:r>
                                    <m:r>
                                      <a:rPr lang="es-ES" sz="1400" b="1" i="0" smtClean="0">
                                        <a:solidFill>
                                          <a:schemeClr val="tx2">
                                            <a:lumMod val="75000"/>
                                          </a:schemeClr>
                                        </a:solidFill>
                                        <a:latin typeface="Cambria Math" panose="02040503050406030204" pitchFamily="18" charset="0"/>
                                      </a:rPr>
                                      <m:t>𝐑𝐞𝐠𝐢𝐬𝐭𝐫𝐚𝐝𝐚𝐬</m:t>
                                    </m:r>
                                  </m:num>
                                  <m:den>
                                    <m:r>
                                      <a:rPr lang="es-ES" sz="1400" b="1" i="0" smtClean="0">
                                        <a:solidFill>
                                          <a:schemeClr val="tx2">
                                            <a:lumMod val="75000"/>
                                          </a:schemeClr>
                                        </a:solidFill>
                                        <a:latin typeface="Cambria Math" panose="02040503050406030204" pitchFamily="18" charset="0"/>
                                      </a:rPr>
                                      <m:t>𝐆𝐏</m:t>
                                    </m:r>
                                    <m:r>
                                      <a:rPr lang="es-ES" sz="1400" b="1" i="0" smtClean="0">
                                        <a:solidFill>
                                          <a:schemeClr val="tx2">
                                            <a:lumMod val="75000"/>
                                          </a:schemeClr>
                                        </a:solidFill>
                                        <a:latin typeface="Cambria Math" panose="02040503050406030204" pitchFamily="18" charset="0"/>
                                      </a:rPr>
                                      <m:t>+</m:t>
                                    </m:r>
                                    <m:r>
                                      <a:rPr lang="es-ES" sz="1400" b="1" i="0" smtClean="0">
                                        <a:solidFill>
                                          <a:schemeClr val="tx2">
                                            <a:lumMod val="75000"/>
                                          </a:schemeClr>
                                        </a:solidFill>
                                        <a:latin typeface="Cambria Math" panose="02040503050406030204" pitchFamily="18" charset="0"/>
                                      </a:rPr>
                                      <m:t>𝐓𝐏</m:t>
                                    </m:r>
                                  </m:den>
                                </m:f>
                              </m:oMath>
                            </m:oMathPara>
                          </a14:m>
                          <a:endParaRPr lang="en-GB" sz="140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107847950"/>
                      </a:ext>
                    </a:extLst>
                  </a:tr>
                  <a:tr h="370840">
                    <a:tc>
                      <a:txBody>
                        <a:bodyPr/>
                        <a:lstStyle/>
                        <a:p>
                          <a:pPr algn="ctr"/>
                          <a:r>
                            <a:rPr lang="en-GB" sz="1200"/>
                            <a:t>Grado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2016/11</a:t>
                          </a:r>
                          <a:r>
                            <a:rPr lang="en-GB" sz="1200" b="1"/>
                            <a:t> </a:t>
                          </a:r>
                          <a:r>
                            <a:rPr lang="en-GB" sz="1200" b="0"/>
                            <a:t>≈</a:t>
                          </a:r>
                          <a:r>
                            <a:rPr lang="en-GB" sz="1200" b="1"/>
                            <a:t> 183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374/11</a:t>
                          </a:r>
                          <a:r>
                            <a:rPr lang="en-GB" sz="1200" b="1"/>
                            <a:t> </a:t>
                          </a:r>
                          <a:r>
                            <a:rPr lang="en-GB" sz="1200" b="0"/>
                            <a:t>≈</a:t>
                          </a:r>
                          <a:r>
                            <a:rPr lang="en-GB" sz="1200" b="1"/>
                            <a:t>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585440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Laviana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2601/11</a:t>
                          </a:r>
                          <a:r>
                            <a:rPr lang="en-GB" sz="1200" b="1"/>
                            <a:t> </a:t>
                          </a:r>
                          <a:r>
                            <a:rPr lang="en-GB" sz="1200" b="0"/>
                            <a:t>≈</a:t>
                          </a:r>
                          <a:r>
                            <a:rPr lang="en-GB" sz="1200" b="1"/>
                            <a:t> 236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535/11 ≈</a:t>
                          </a:r>
                          <a:r>
                            <a:rPr lang="en-GB" sz="1200" b="1"/>
                            <a:t> 48</a:t>
                          </a:r>
                          <a:endParaRPr lang="en-GB" sz="12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7849942"/>
                      </a:ext>
                    </a:extLst>
                  </a:tr>
                  <a:tr h="370840">
                    <a:tc>
                      <a:txBody>
                        <a:bodyPr/>
                        <a:lstStyle/>
                        <a:p>
                          <a:pPr algn="ctr"/>
                          <a:r>
                            <a:rPr lang="en-GB" sz="1200"/>
                            <a:t>Lena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2148/9</a:t>
                          </a:r>
                          <a:r>
                            <a:rPr lang="en-GB" sz="1200" b="1"/>
                            <a:t> </a:t>
                          </a:r>
                          <a:r>
                            <a:rPr lang="en-GB" sz="1200" b="0"/>
                            <a:t>≈</a:t>
                          </a:r>
                          <a:r>
                            <a:rPr lang="en-GB" sz="1200" b="1"/>
                            <a:t> 238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376/9</a:t>
                          </a:r>
                          <a:r>
                            <a:rPr lang="en-GB" sz="1200" b="1"/>
                            <a:t> </a:t>
                          </a:r>
                          <a:r>
                            <a:rPr lang="en-GB" sz="1200" b="0"/>
                            <a:t>≈</a:t>
                          </a:r>
                          <a:r>
                            <a:rPr lang="en-GB" sz="1200" b="1"/>
                            <a:t> 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4166746"/>
                      </a:ext>
                    </a:extLst>
                  </a:tr>
                </a:tbl>
              </a:graphicData>
            </a:graphic>
          </p:graphicFrame>
        </mc:Choice>
        <mc:Fallback xmlns="">
          <p:graphicFrame>
            <p:nvGraphicFramePr>
              <p:cNvPr id="13" name="Tabla 12">
                <a:extLst>
                  <a:ext uri="{FF2B5EF4-FFF2-40B4-BE49-F238E27FC236}">
                    <a16:creationId xmlns:a16="http://schemas.microsoft.com/office/drawing/2014/main" id="{7CF79E98-0108-2FC3-5F9A-6D54E169A211}"/>
                  </a:ext>
                </a:extLst>
              </p:cNvPr>
              <p:cNvGraphicFramePr>
                <a:graphicFrameLocks noGrp="1"/>
              </p:cNvGraphicFramePr>
              <p:nvPr/>
            </p:nvGraphicFramePr>
            <p:xfrm>
              <a:off x="452567" y="1858616"/>
              <a:ext cx="11204576" cy="1630680"/>
            </p:xfrm>
            <a:graphic>
              <a:graphicData uri="http://schemas.openxmlformats.org/drawingml/2006/table">
                <a:tbl>
                  <a:tblPr firstRow="1" bandRow="1">
                    <a:tableStyleId>{5C22544A-7EE6-4342-B048-85BDC9FD1C3A}</a:tableStyleId>
                  </a:tblPr>
                  <a:tblGrid>
                    <a:gridCol w="1574271">
                      <a:extLst>
                        <a:ext uri="{9D8B030D-6E8A-4147-A177-3AD203B41FA5}">
                          <a16:colId xmlns:a16="http://schemas.microsoft.com/office/drawing/2014/main" val="3146478128"/>
                        </a:ext>
                      </a:extLst>
                    </a:gridCol>
                    <a:gridCol w="1518032">
                      <a:extLst>
                        <a:ext uri="{9D8B030D-6E8A-4147-A177-3AD203B41FA5}">
                          <a16:colId xmlns:a16="http://schemas.microsoft.com/office/drawing/2014/main" val="819680818"/>
                        </a:ext>
                      </a:extLst>
                    </a:gridCol>
                    <a:gridCol w="1398272">
                      <a:extLst>
                        <a:ext uri="{9D8B030D-6E8A-4147-A177-3AD203B41FA5}">
                          <a16:colId xmlns:a16="http://schemas.microsoft.com/office/drawing/2014/main" val="2726229216"/>
                        </a:ext>
                      </a:extLst>
                    </a:gridCol>
                    <a:gridCol w="1334015">
                      <a:extLst>
                        <a:ext uri="{9D8B030D-6E8A-4147-A177-3AD203B41FA5}">
                          <a16:colId xmlns:a16="http://schemas.microsoft.com/office/drawing/2014/main" val="2408310350"/>
                        </a:ext>
                      </a:extLst>
                    </a:gridCol>
                    <a:gridCol w="1070971">
                      <a:extLst>
                        <a:ext uri="{9D8B030D-6E8A-4147-A177-3AD203B41FA5}">
                          <a16:colId xmlns:a16="http://schemas.microsoft.com/office/drawing/2014/main" val="2080839351"/>
                        </a:ext>
                      </a:extLst>
                    </a:gridCol>
                    <a:gridCol w="2045254">
                      <a:extLst>
                        <a:ext uri="{9D8B030D-6E8A-4147-A177-3AD203B41FA5}">
                          <a16:colId xmlns:a16="http://schemas.microsoft.com/office/drawing/2014/main" val="3490180687"/>
                        </a:ext>
                      </a:extLst>
                    </a:gridCol>
                    <a:gridCol w="2263761">
                      <a:extLst>
                        <a:ext uri="{9D8B030D-6E8A-4147-A177-3AD203B41FA5}">
                          <a16:colId xmlns:a16="http://schemas.microsoft.com/office/drawing/2014/main" val="2590731805"/>
                        </a:ext>
                      </a:extLst>
                    </a:gridCol>
                  </a:tblGrid>
                  <a:tr h="518160">
                    <a:tc>
                      <a:txBody>
                        <a:bodyPr/>
                        <a:lstStyle/>
                        <a:p>
                          <a:pPr algn="ctr"/>
                          <a:r>
                            <a:rPr lang="en-GB" sz="1400"/>
                            <a:t>Partido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Gestor Procesal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Tramitador Procesal (TP)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Auxilio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solidFill>
                                <a:schemeClr val="tx2">
                                  <a:lumMod val="75000"/>
                                </a:schemeClr>
                              </a:solidFill>
                            </a:rPr>
                            <a:t>GP+ 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38209" t="-1176" r="-111642" b="-21882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4624" t="-1176" r="-538" b="-218824"/>
                          </a:stretch>
                        </a:blipFill>
                      </a:tcPr>
                    </a:tc>
                    <a:extLst>
                      <a:ext uri="{0D108BD9-81ED-4DB2-BD59-A6C34878D82A}">
                        <a16:rowId xmlns:a16="http://schemas.microsoft.com/office/drawing/2014/main" val="2107847950"/>
                      </a:ext>
                    </a:extLst>
                  </a:tr>
                  <a:tr h="370840">
                    <a:tc>
                      <a:txBody>
                        <a:bodyPr/>
                        <a:lstStyle/>
                        <a:p>
                          <a:pPr algn="ctr"/>
                          <a:r>
                            <a:rPr lang="en-GB" sz="1200"/>
                            <a:t>Grado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2016/11</a:t>
                          </a:r>
                          <a:r>
                            <a:rPr lang="en-GB" sz="1200" b="1"/>
                            <a:t> </a:t>
                          </a:r>
                          <a:r>
                            <a:rPr lang="en-GB" sz="1200" b="0"/>
                            <a:t>≈</a:t>
                          </a:r>
                          <a:r>
                            <a:rPr lang="en-GB" sz="1200" b="1"/>
                            <a:t> 183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374/11</a:t>
                          </a:r>
                          <a:r>
                            <a:rPr lang="en-GB" sz="1200" b="1"/>
                            <a:t> </a:t>
                          </a:r>
                          <a:r>
                            <a:rPr lang="en-GB" sz="1200" b="0"/>
                            <a:t>≈</a:t>
                          </a:r>
                          <a:r>
                            <a:rPr lang="en-GB" sz="1200" b="1"/>
                            <a:t>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85440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Laviana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2601/11</a:t>
                          </a:r>
                          <a:r>
                            <a:rPr lang="en-GB" sz="1200" b="1"/>
                            <a:t> </a:t>
                          </a:r>
                          <a:r>
                            <a:rPr lang="en-GB" sz="1200" b="0"/>
                            <a:t>≈</a:t>
                          </a:r>
                          <a:r>
                            <a:rPr lang="en-GB" sz="1200" b="1"/>
                            <a:t> 236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535/11 ≈</a:t>
                          </a:r>
                          <a:r>
                            <a:rPr lang="en-GB" sz="1200" b="1"/>
                            <a:t> 48</a:t>
                          </a:r>
                          <a:endParaRPr lang="en-GB" sz="12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7849942"/>
                      </a:ext>
                    </a:extLst>
                  </a:tr>
                  <a:tr h="370840">
                    <a:tc>
                      <a:txBody>
                        <a:bodyPr/>
                        <a:lstStyle/>
                        <a:p>
                          <a:pPr algn="ctr"/>
                          <a:r>
                            <a:rPr lang="en-GB" sz="1200"/>
                            <a:t>Lena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2148/9</a:t>
                          </a:r>
                          <a:r>
                            <a:rPr lang="en-GB" sz="1200" b="1"/>
                            <a:t> </a:t>
                          </a:r>
                          <a:r>
                            <a:rPr lang="en-GB" sz="1200" b="0"/>
                            <a:t>≈</a:t>
                          </a:r>
                          <a:r>
                            <a:rPr lang="en-GB" sz="1200" b="1"/>
                            <a:t> 238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376/9</a:t>
                          </a:r>
                          <a:r>
                            <a:rPr lang="en-GB" sz="1200" b="1"/>
                            <a:t> </a:t>
                          </a:r>
                          <a:r>
                            <a:rPr lang="en-GB" sz="1200" b="0"/>
                            <a:t>≈</a:t>
                          </a:r>
                          <a:r>
                            <a:rPr lang="en-GB" sz="1200" b="1"/>
                            <a:t> 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166746"/>
                      </a:ext>
                    </a:extLst>
                  </a:tr>
                </a:tbl>
              </a:graphicData>
            </a:graphic>
          </p:graphicFrame>
        </mc:Fallback>
      </mc:AlternateContent>
      <p:sp>
        <p:nvSpPr>
          <p:cNvPr id="16" name="Rectángulo 15">
            <a:extLst>
              <a:ext uri="{FF2B5EF4-FFF2-40B4-BE49-F238E27FC236}">
                <a16:creationId xmlns:a16="http://schemas.microsoft.com/office/drawing/2014/main" xmlns="" id="{53F39283-4257-5D5F-D9BC-00C564421EAB}"/>
              </a:ext>
            </a:extLst>
          </p:cNvPr>
          <p:cNvSpPr/>
          <p:nvPr/>
        </p:nvSpPr>
        <p:spPr>
          <a:xfrm>
            <a:off x="292099" y="940658"/>
            <a:ext cx="11204576" cy="646331"/>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se presenta la dotación actual respecto a los tres partidos judiciales y la comparación de asuntos ingresados y ejecuciones registradas con el sumatorio de Gestor Procesal y Tramitador Procesal para el año 2024.</a:t>
            </a:r>
          </a:p>
        </p:txBody>
      </p:sp>
      <p:sp>
        <p:nvSpPr>
          <p:cNvPr id="3" name="Rectángulo 2">
            <a:extLst>
              <a:ext uri="{FF2B5EF4-FFF2-40B4-BE49-F238E27FC236}">
                <a16:creationId xmlns:a16="http://schemas.microsoft.com/office/drawing/2014/main" xmlns="" id="{E6C906B7-24A4-7000-1ABB-B69DC79D7010}"/>
              </a:ext>
            </a:extLst>
          </p:cNvPr>
          <p:cNvSpPr>
            <a:spLocks noChangeArrowheads="1"/>
          </p:cNvSpPr>
          <p:nvPr/>
        </p:nvSpPr>
        <p:spPr bwMode="auto">
          <a:xfrm>
            <a:off x="452568"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4.2.4.3 Comparativa dotación de personal</a:t>
            </a:r>
          </a:p>
        </p:txBody>
      </p:sp>
    </p:spTree>
    <p:extLst>
      <p:ext uri="{BB962C8B-B14F-4D97-AF65-F5344CB8AC3E}">
        <p14:creationId xmlns:p14="http://schemas.microsoft.com/office/powerpoint/2010/main" val="24257219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E3C983A-F0CE-EE83-E696-24A24BA8D9EF}"/>
            </a:ext>
          </a:extLst>
        </p:cNvPr>
        <p:cNvGrpSpPr/>
        <p:nvPr/>
      </p:nvGrpSpPr>
      <p:grpSpPr>
        <a:xfrm>
          <a:off x="0" y="0"/>
          <a:ext cx="0" cy="0"/>
          <a:chOff x="0" y="0"/>
          <a:chExt cx="0" cy="0"/>
        </a:xfrm>
      </p:grpSpPr>
      <p:pic>
        <p:nvPicPr>
          <p:cNvPr id="9" name="Picture 14" descr="NTT DATA | iAgua">
            <a:extLst>
              <a:ext uri="{FF2B5EF4-FFF2-40B4-BE49-F238E27FC236}">
                <a16:creationId xmlns:a16="http://schemas.microsoft.com/office/drawing/2014/main" xmlns="" id="{1E270033-000C-7F92-3AFE-69918BCAB3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323" y="169785"/>
            <a:ext cx="1479865" cy="3699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xmlns="" id="{A8871677-1156-D86B-3294-2E5B2AE266DD}"/>
              </a:ext>
            </a:extLst>
          </p:cNvPr>
          <p:cNvSpPr/>
          <p:nvPr/>
        </p:nvSpPr>
        <p:spPr>
          <a:xfrm>
            <a:off x="0" y="0"/>
            <a:ext cx="2603500" cy="6858000"/>
          </a:xfrm>
          <a:prstGeom prst="rect">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cxnSp>
        <p:nvCxnSpPr>
          <p:cNvPr id="13" name="Conector recto 12">
            <a:extLst>
              <a:ext uri="{FF2B5EF4-FFF2-40B4-BE49-F238E27FC236}">
                <a16:creationId xmlns:a16="http://schemas.microsoft.com/office/drawing/2014/main" xmlns="" id="{6F96C670-70C1-4A42-4A25-E6995A411832}"/>
              </a:ext>
            </a:extLst>
          </p:cNvPr>
          <p:cNvCxnSpPr>
            <a:cxnSpLocks/>
          </p:cNvCxnSpPr>
          <p:nvPr/>
        </p:nvCxnSpPr>
        <p:spPr>
          <a:xfrm flipV="1">
            <a:off x="2247900" y="2108200"/>
            <a:ext cx="0" cy="4752000"/>
          </a:xfrm>
          <a:prstGeom prst="line">
            <a:avLst/>
          </a:prstGeom>
          <a:noFill/>
          <a:ln w="6350" cap="flat" cmpd="sng" algn="ctr">
            <a:solidFill>
              <a:srgbClr val="4472C4">
                <a:lumMod val="50000"/>
              </a:srgbClr>
            </a:solidFill>
            <a:prstDash val="solid"/>
            <a:miter lim="800000"/>
          </a:ln>
          <a:effectLst/>
        </p:spPr>
      </p:cxnSp>
      <p:cxnSp>
        <p:nvCxnSpPr>
          <p:cNvPr id="14" name="Conector recto 13">
            <a:extLst>
              <a:ext uri="{FF2B5EF4-FFF2-40B4-BE49-F238E27FC236}">
                <a16:creationId xmlns:a16="http://schemas.microsoft.com/office/drawing/2014/main" xmlns="" id="{3CEFF0A0-50D1-2908-D37D-9F3E077151E8}"/>
              </a:ext>
            </a:extLst>
          </p:cNvPr>
          <p:cNvCxnSpPr/>
          <p:nvPr/>
        </p:nvCxnSpPr>
        <p:spPr>
          <a:xfrm flipH="1">
            <a:off x="0" y="914400"/>
            <a:ext cx="85852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descr="Logo - Gobierno del Principado de Asturias">
            <a:extLst>
              <a:ext uri="{FF2B5EF4-FFF2-40B4-BE49-F238E27FC236}">
                <a16:creationId xmlns:a16="http://schemas.microsoft.com/office/drawing/2014/main" xmlns="" id="{C3A3898E-838D-707F-ECD3-4D768A71A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81" y="147638"/>
            <a:ext cx="1524000" cy="619125"/>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a:extLst>
              <a:ext uri="{FF2B5EF4-FFF2-40B4-BE49-F238E27FC236}">
                <a16:creationId xmlns:a16="http://schemas.microsoft.com/office/drawing/2014/main" xmlns="" id="{A58EE2E4-E01C-2B60-13B3-E18DE7356C60}"/>
              </a:ext>
            </a:extLst>
          </p:cNvPr>
          <p:cNvSpPr>
            <a:spLocks noGrp="1"/>
          </p:cNvSpPr>
          <p:nvPr>
            <p:ph type="ctrTitle"/>
          </p:nvPr>
        </p:nvSpPr>
        <p:spPr>
          <a:xfrm>
            <a:off x="2132029" y="1746913"/>
            <a:ext cx="7927942" cy="4578824"/>
          </a:xfrm>
        </p:spPr>
        <p:txBody>
          <a:bodyPr>
            <a:normAutofit/>
          </a:bodyPr>
          <a:lstStyle/>
          <a:p>
            <a:r>
              <a:rPr lang="es-ES" sz="3600" b="1">
                <a:solidFill>
                  <a:srgbClr val="203864"/>
                </a:solidFill>
              </a:rPr>
              <a:t>Cangas del Narcea</a:t>
            </a:r>
            <a:br>
              <a:rPr lang="es-ES" sz="3600" b="1">
                <a:solidFill>
                  <a:srgbClr val="203864"/>
                </a:solidFill>
              </a:rPr>
            </a:br>
            <a:r>
              <a:rPr lang="es-ES" sz="3600" b="1">
                <a:solidFill>
                  <a:srgbClr val="203864"/>
                </a:solidFill>
              </a:rPr>
              <a:t>Cangas de Onís</a:t>
            </a:r>
            <a:br>
              <a:rPr lang="es-ES" sz="3600" b="1">
                <a:solidFill>
                  <a:srgbClr val="203864"/>
                </a:solidFill>
              </a:rPr>
            </a:br>
            <a:r>
              <a:rPr lang="es-ES" sz="3600" b="1">
                <a:solidFill>
                  <a:srgbClr val="203864"/>
                </a:solidFill>
              </a:rPr>
              <a:t>Castropol</a:t>
            </a:r>
            <a:br>
              <a:rPr lang="es-ES" sz="3600" b="1">
                <a:solidFill>
                  <a:srgbClr val="203864"/>
                </a:solidFill>
              </a:rPr>
            </a:br>
            <a:r>
              <a:rPr lang="es-ES" sz="3600" b="1">
                <a:solidFill>
                  <a:srgbClr val="203864"/>
                </a:solidFill>
              </a:rPr>
              <a:t>Llanes</a:t>
            </a:r>
            <a:br>
              <a:rPr lang="es-ES" sz="3600" b="1">
                <a:solidFill>
                  <a:srgbClr val="203864"/>
                </a:solidFill>
              </a:rPr>
            </a:br>
            <a:r>
              <a:rPr lang="es-ES" sz="3600" b="1">
                <a:solidFill>
                  <a:srgbClr val="203864"/>
                </a:solidFill>
              </a:rPr>
              <a:t>Piloña</a:t>
            </a:r>
            <a:br>
              <a:rPr lang="es-ES" sz="3600" b="1">
                <a:solidFill>
                  <a:srgbClr val="203864"/>
                </a:solidFill>
              </a:rPr>
            </a:br>
            <a:r>
              <a:rPr lang="es-ES" sz="3600" b="1">
                <a:solidFill>
                  <a:srgbClr val="203864"/>
                </a:solidFill>
              </a:rPr>
              <a:t>Pravia</a:t>
            </a:r>
            <a:br>
              <a:rPr lang="es-ES" sz="3600" b="1">
                <a:solidFill>
                  <a:srgbClr val="203864"/>
                </a:solidFill>
              </a:rPr>
            </a:br>
            <a:r>
              <a:rPr lang="es-ES" sz="3600" b="1">
                <a:solidFill>
                  <a:srgbClr val="203864"/>
                </a:solidFill>
              </a:rPr>
              <a:t>Tineo</a:t>
            </a:r>
            <a:br>
              <a:rPr lang="es-ES" sz="3600" b="1">
                <a:solidFill>
                  <a:srgbClr val="203864"/>
                </a:solidFill>
              </a:rPr>
            </a:br>
            <a:r>
              <a:rPr lang="es-ES" sz="3600" b="1">
                <a:solidFill>
                  <a:srgbClr val="203864"/>
                </a:solidFill>
              </a:rPr>
              <a:t>Valdés</a:t>
            </a:r>
            <a:br>
              <a:rPr lang="es-ES" sz="3600" b="1">
                <a:solidFill>
                  <a:srgbClr val="203864"/>
                </a:solidFill>
              </a:rPr>
            </a:br>
            <a:r>
              <a:rPr lang="es-ES" sz="3600" b="1">
                <a:solidFill>
                  <a:srgbClr val="203864"/>
                </a:solidFill>
              </a:rPr>
              <a:t>Villaviciosa</a:t>
            </a:r>
          </a:p>
        </p:txBody>
      </p:sp>
      <p:sp>
        <p:nvSpPr>
          <p:cNvPr id="7" name="Título 1">
            <a:extLst>
              <a:ext uri="{FF2B5EF4-FFF2-40B4-BE49-F238E27FC236}">
                <a16:creationId xmlns:a16="http://schemas.microsoft.com/office/drawing/2014/main" xmlns="" id="{20249FEE-7703-DC6B-AA50-38F84E2081A9}"/>
              </a:ext>
            </a:extLst>
          </p:cNvPr>
          <p:cNvSpPr txBox="1">
            <a:spLocks/>
          </p:cNvSpPr>
          <p:nvPr/>
        </p:nvSpPr>
        <p:spPr>
          <a:xfrm>
            <a:off x="3270824" y="1062038"/>
            <a:ext cx="6127699" cy="39305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400">
                <a:solidFill>
                  <a:srgbClr val="203864"/>
                </a:solidFill>
                <a:latin typeface="Century Gothic" panose="020B0502020202020204" pitchFamily="34" charset="0"/>
              </a:rPr>
              <a:t>4. Análisis de Situación actual</a:t>
            </a:r>
          </a:p>
        </p:txBody>
      </p:sp>
    </p:spTree>
    <p:extLst>
      <p:ext uri="{BB962C8B-B14F-4D97-AF65-F5344CB8AC3E}">
        <p14:creationId xmlns:p14="http://schemas.microsoft.com/office/powerpoint/2010/main" val="1287567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63D617F-CD63-38FF-DF37-5FCF464ECB91}"/>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xmlns="" id="{D9DEEB3A-D076-4E0A-C62E-9CA96AFEC15C}"/>
              </a:ext>
            </a:extLst>
          </p:cNvPr>
          <p:cNvSpPr/>
          <p:nvPr/>
        </p:nvSpPr>
        <p:spPr>
          <a:xfrm>
            <a:off x="389925" y="4688010"/>
            <a:ext cx="11425362" cy="1705084"/>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45347733-C1BA-F91E-FE2E-136C0AABE834}"/>
              </a:ext>
            </a:extLst>
          </p:cNvPr>
          <p:cNvSpPr/>
          <p:nvPr/>
        </p:nvSpPr>
        <p:spPr>
          <a:xfrm>
            <a:off x="1018076" y="1581153"/>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14A3C260-28EA-25E8-86D2-1D80CE30910C}"/>
              </a:ext>
            </a:extLst>
          </p:cNvPr>
          <p:cNvSpPr txBox="1">
            <a:spLocks/>
          </p:cNvSpPr>
          <p:nvPr/>
        </p:nvSpPr>
        <p:spPr>
          <a:xfrm>
            <a:off x="327371" y="150355"/>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4.3.1</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Cangas de Narcea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D4F04D49-B1B0-652C-E4C2-F77B9BE5D6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236AC3A7-0100-F95C-9F27-ADA69DF410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1C81DA89-AF0D-3628-7443-C1A381EC6C4A}"/>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49</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3" name="Rectángulo 2">
            <a:extLst>
              <a:ext uri="{FF2B5EF4-FFF2-40B4-BE49-F238E27FC236}">
                <a16:creationId xmlns:a16="http://schemas.microsoft.com/office/drawing/2014/main" xmlns="" id="{D7D12C9E-B242-70EF-60AA-382B9690AD8A}"/>
              </a:ext>
            </a:extLst>
          </p:cNvPr>
          <p:cNvSpPr/>
          <p:nvPr/>
        </p:nvSpPr>
        <p:spPr>
          <a:xfrm>
            <a:off x="371475" y="924449"/>
            <a:ext cx="5119530"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15" name="Rectángulo 14">
            <a:extLst>
              <a:ext uri="{FF2B5EF4-FFF2-40B4-BE49-F238E27FC236}">
                <a16:creationId xmlns:a16="http://schemas.microsoft.com/office/drawing/2014/main" xmlns="" id="{A6213189-14B7-5438-8929-51AA52279A24}"/>
              </a:ext>
            </a:extLst>
          </p:cNvPr>
          <p:cNvSpPr/>
          <p:nvPr/>
        </p:nvSpPr>
        <p:spPr>
          <a:xfrm>
            <a:off x="434409" y="4805202"/>
            <a:ext cx="11363643" cy="1431161"/>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media de asuntos registrados </a:t>
            </a:r>
            <a:r>
              <a:rPr lang="es-ES" sz="1200">
                <a:latin typeface="Century Gothic" panose="020B0502020202020204" pitchFamily="34" charset="0"/>
                <a:ea typeface="Calibri" panose="020F0502020204030204" pitchFamily="34" charset="0"/>
                <a:cs typeface="Times New Roman" panose="02020603050405020304" pitchFamily="18" charset="0"/>
              </a:rPr>
              <a:t>en el período analizado se sitúa en 1101.</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proyección de asuntos </a:t>
            </a:r>
            <a:r>
              <a:rPr lang="es-ES" sz="1200">
                <a:latin typeface="Century Gothic" panose="020B0502020202020204" pitchFamily="34" charset="0"/>
                <a:ea typeface="Calibri" panose="020F0502020204030204" pitchFamily="34" charset="0"/>
                <a:cs typeface="Times New Roman" panose="02020603050405020304" pitchFamily="18" charset="0"/>
              </a:rPr>
              <a:t>para los próximos años muestra un crecimiento lento tras la bajada de 2024. Esta proyección es reflejada por la línea de tendencia que marca un crecimiento lineal de los asuntos ingresados.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ejecuciones </a:t>
            </a:r>
            <a:r>
              <a:rPr lang="es-ES" sz="1200">
                <a:latin typeface="Century Gothic" panose="020B0502020202020204" pitchFamily="34" charset="0"/>
                <a:ea typeface="Calibri" panose="020F0502020204030204" pitchFamily="34" charset="0"/>
                <a:cs typeface="Times New Roman" panose="02020603050405020304" pitchFamily="18" charset="0"/>
              </a:rPr>
              <a:t>se sitúan en una media de 114 para el período de años analizado.</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proyección de ejecuciones </a:t>
            </a:r>
            <a:r>
              <a:rPr lang="es-ES" sz="1200">
                <a:latin typeface="Century Gothic" panose="020B0502020202020204" pitchFamily="34" charset="0"/>
                <a:cs typeface="Times New Roman" panose="02020603050405020304" pitchFamily="18" charset="0"/>
              </a:rPr>
              <a:t>muestra un tímido aumento de las ejecuciones que se registrarán tras la disminución habida entre los años 2022 y 2024. </a:t>
            </a: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12" name="Rectángulo 11">
            <a:extLst>
              <a:ext uri="{FF2B5EF4-FFF2-40B4-BE49-F238E27FC236}">
                <a16:creationId xmlns:a16="http://schemas.microsoft.com/office/drawing/2014/main" xmlns="" id="{7080DAEE-5B98-7545-0AD2-1DE71BCB86A8}"/>
              </a:ext>
            </a:extLst>
          </p:cNvPr>
          <p:cNvSpPr/>
          <p:nvPr/>
        </p:nvSpPr>
        <p:spPr>
          <a:xfrm>
            <a:off x="364296" y="6492392"/>
            <a:ext cx="171850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sp>
        <p:nvSpPr>
          <p:cNvPr id="18" name="Rectángulo 17">
            <a:extLst>
              <a:ext uri="{FF2B5EF4-FFF2-40B4-BE49-F238E27FC236}">
                <a16:creationId xmlns:a16="http://schemas.microsoft.com/office/drawing/2014/main" xmlns="" id="{9A74B1F3-0551-D48F-1B4E-08F296AE865E}"/>
              </a:ext>
            </a:extLst>
          </p:cNvPr>
          <p:cNvSpPr>
            <a:spLocks noChangeArrowheads="1"/>
          </p:cNvSpPr>
          <p:nvPr/>
        </p:nvSpPr>
        <p:spPr bwMode="auto">
          <a:xfrm>
            <a:off x="327371"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4.3.1.1 Análisis de asuntos ingresados</a:t>
            </a:r>
          </a:p>
        </p:txBody>
      </p:sp>
      <p:sp>
        <p:nvSpPr>
          <p:cNvPr id="19" name="Rectángulo 18">
            <a:extLst>
              <a:ext uri="{FF2B5EF4-FFF2-40B4-BE49-F238E27FC236}">
                <a16:creationId xmlns:a16="http://schemas.microsoft.com/office/drawing/2014/main" xmlns="" id="{444BD15D-BDB2-5A65-F6CD-F3877510334B}"/>
              </a:ext>
            </a:extLst>
          </p:cNvPr>
          <p:cNvSpPr/>
          <p:nvPr/>
        </p:nvSpPr>
        <p:spPr>
          <a:xfrm>
            <a:off x="6096000" y="901837"/>
            <a:ext cx="5254488"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20" name="Rectángulo 19">
            <a:extLst>
              <a:ext uri="{FF2B5EF4-FFF2-40B4-BE49-F238E27FC236}">
                <a16:creationId xmlns:a16="http://schemas.microsoft.com/office/drawing/2014/main" xmlns="" id="{F1D36DE1-15BF-FA92-7F3C-73CCFD8D4F89}"/>
              </a:ext>
            </a:extLst>
          </p:cNvPr>
          <p:cNvSpPr>
            <a:spLocks noChangeArrowheads="1"/>
          </p:cNvSpPr>
          <p:nvPr/>
        </p:nvSpPr>
        <p:spPr bwMode="auto">
          <a:xfrm>
            <a:off x="6096000"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4.3.1.2 Análisis de ejecuciones registradas</a:t>
            </a:r>
          </a:p>
        </p:txBody>
      </p:sp>
      <p:sp>
        <p:nvSpPr>
          <p:cNvPr id="17" name="Rectángulo 16">
            <a:extLst>
              <a:ext uri="{FF2B5EF4-FFF2-40B4-BE49-F238E27FC236}">
                <a16:creationId xmlns:a16="http://schemas.microsoft.com/office/drawing/2014/main" xmlns="" id="{69336223-1AC6-9888-ADD2-009436A862AB}"/>
              </a:ext>
            </a:extLst>
          </p:cNvPr>
          <p:cNvSpPr/>
          <p:nvPr/>
        </p:nvSpPr>
        <p:spPr>
          <a:xfrm>
            <a:off x="1911350" y="6492392"/>
            <a:ext cx="2914650"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 Proyección bajo la fórmula de pronóstico ETS</a:t>
            </a:r>
          </a:p>
        </p:txBody>
      </p:sp>
      <p:graphicFrame>
        <p:nvGraphicFramePr>
          <p:cNvPr id="13" name="Gráfico 12">
            <a:extLst>
              <a:ext uri="{FF2B5EF4-FFF2-40B4-BE49-F238E27FC236}">
                <a16:creationId xmlns:a16="http://schemas.microsoft.com/office/drawing/2014/main" xmlns="" id="{74D3D830-1BE0-B5B1-7337-47F3D080CB68}"/>
              </a:ext>
            </a:extLst>
          </p:cNvPr>
          <p:cNvGraphicFramePr>
            <a:graphicFrameLocks/>
          </p:cNvGraphicFramePr>
          <p:nvPr>
            <p:custDataLst>
              <p:tags r:id="rId1"/>
            </p:custDataLst>
          </p:nvPr>
        </p:nvGraphicFramePr>
        <p:xfrm>
          <a:off x="539281" y="1842927"/>
          <a:ext cx="4563782" cy="27073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Gráfico 15">
            <a:extLst>
              <a:ext uri="{FF2B5EF4-FFF2-40B4-BE49-F238E27FC236}">
                <a16:creationId xmlns:a16="http://schemas.microsoft.com/office/drawing/2014/main" xmlns="" id="{28D453DC-D344-03F1-58F5-152D50F28496}"/>
              </a:ext>
            </a:extLst>
          </p:cNvPr>
          <p:cNvGraphicFramePr>
            <a:graphicFrameLocks/>
          </p:cNvGraphicFramePr>
          <p:nvPr>
            <p:custDataLst>
              <p:tags r:id="rId2"/>
            </p:custDataLst>
          </p:nvPr>
        </p:nvGraphicFramePr>
        <p:xfrm>
          <a:off x="6151503" y="1748858"/>
          <a:ext cx="4572000" cy="27824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335787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6" imgW="270" imgH="270" progId="TCLayout.ActiveDocument.1">
                  <p:embed/>
                </p:oleObj>
              </mc:Choice>
              <mc:Fallback>
                <p:oleObj name="think-cell Slide" r:id="rId6" imgW="270" imgH="270" progId="TCLayout.ActiveDocument.1">
                  <p:embed/>
                  <p:pic>
                    <p:nvPicPr>
                      <p:cNvPr id="21" name="Object 20"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3" name="Título 1">
            <a:extLst>
              <a:ext uri="{FF2B5EF4-FFF2-40B4-BE49-F238E27FC236}">
                <a16:creationId xmlns:a16="http://schemas.microsoft.com/office/drawing/2014/main" xmlns="" id="{F52FD0EC-DB68-8A40-4873-0C5B1288BC72}"/>
              </a:ext>
            </a:extLst>
          </p:cNvPr>
          <p:cNvSpPr txBox="1">
            <a:spLocks/>
          </p:cNvSpPr>
          <p:nvPr/>
        </p:nvSpPr>
        <p:spPr>
          <a:xfrm>
            <a:off x="291525" y="161291"/>
            <a:ext cx="6638920"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1. Introducción</a:t>
            </a: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16" name="Picture 14" descr="NTT DATA | iAgua">
            <a:extLst>
              <a:ext uri="{FF2B5EF4-FFF2-40B4-BE49-F238E27FC236}">
                <a16:creationId xmlns:a16="http://schemas.microsoft.com/office/drawing/2014/main" xmlns="" id="{52E9A527-CD4E-94BC-F1A4-E57B2AC87EC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Logo - Gobierno del Principado de Asturias">
            <a:extLst>
              <a:ext uri="{FF2B5EF4-FFF2-40B4-BE49-F238E27FC236}">
                <a16:creationId xmlns:a16="http://schemas.microsoft.com/office/drawing/2014/main" xmlns="" id="{390B4744-E16C-AB85-91CA-C83E865469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a:extLst>
              <a:ext uri="{FF2B5EF4-FFF2-40B4-BE49-F238E27FC236}">
                <a16:creationId xmlns:a16="http://schemas.microsoft.com/office/drawing/2014/main" xmlns="" id="{04192DA6-F071-8A57-7C23-9E51660188DB}"/>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5</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2" name="CuadroTexto 1">
            <a:extLst>
              <a:ext uri="{FF2B5EF4-FFF2-40B4-BE49-F238E27FC236}">
                <a16:creationId xmlns:a16="http://schemas.microsoft.com/office/drawing/2014/main" xmlns="" id="{F57EBE47-AA7E-DFBB-A874-3EAD5ACFD8E6}"/>
              </a:ext>
            </a:extLst>
          </p:cNvPr>
          <p:cNvSpPr txBox="1"/>
          <p:nvPr/>
        </p:nvSpPr>
        <p:spPr>
          <a:xfrm>
            <a:off x="371475" y="586657"/>
            <a:ext cx="6097772" cy="325410"/>
          </a:xfrm>
          <a:prstGeom prst="rect">
            <a:avLst/>
          </a:prstGeom>
          <a:noFill/>
        </p:spPr>
        <p:txBody>
          <a:bodyPr wrap="square">
            <a:spAutoFit/>
          </a:bodyPr>
          <a:lstStyle/>
          <a:p>
            <a:pPr algn="just">
              <a:lnSpc>
                <a:spcPct val="120000"/>
              </a:lnSpc>
              <a:spcBef>
                <a:spcPts val="600"/>
              </a:spcBef>
              <a:spcAft>
                <a:spcPts val="300"/>
              </a:spcAft>
              <a:buNone/>
            </a:pPr>
            <a:r>
              <a:rPr lang="es-ES" sz="1400" b="1">
                <a:solidFill>
                  <a:srgbClr val="002060"/>
                </a:solidFill>
                <a:latin typeface="+mj-lt"/>
                <a:cs typeface="Arial" panose="020B0604020202020204" pitchFamily="34" charset="0"/>
              </a:rPr>
              <a:t>Oficina Judicial:</a:t>
            </a:r>
          </a:p>
        </p:txBody>
      </p:sp>
      <p:sp>
        <p:nvSpPr>
          <p:cNvPr id="3" name="Rectangle 13">
            <a:extLst>
              <a:ext uri="{FF2B5EF4-FFF2-40B4-BE49-F238E27FC236}">
                <a16:creationId xmlns:a16="http://schemas.microsoft.com/office/drawing/2014/main" xmlns="" id="{7C5FA404-068C-1F48-CD1C-9AEF2D1A44AE}"/>
              </a:ext>
            </a:extLst>
          </p:cNvPr>
          <p:cNvSpPr/>
          <p:nvPr/>
        </p:nvSpPr>
        <p:spPr>
          <a:xfrm>
            <a:off x="737114" y="1860982"/>
            <a:ext cx="3305873" cy="3879514"/>
          </a:xfrm>
          <a:prstGeom prst="rect">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R="0" lvl="0" defTabSz="914400" eaLnBrk="1" fontAlgn="auto" latinLnBrk="0" hangingPunct="1">
              <a:lnSpc>
                <a:spcPct val="100000"/>
              </a:lnSpc>
              <a:spcBef>
                <a:spcPts val="0"/>
              </a:spcBef>
              <a:spcAft>
                <a:spcPts val="0"/>
              </a:spcAft>
              <a:buClrTx/>
              <a:buSzTx/>
              <a:tabLst/>
              <a:defRPr/>
            </a:pPr>
            <a:endParaRPr lang="es-ES" sz="1000" kern="0">
              <a:solidFill>
                <a:schemeClr val="tx1"/>
              </a:solidFill>
            </a:endParaRPr>
          </a:p>
          <a:p>
            <a:pPr marR="0" lvl="0" defTabSz="914400" eaLnBrk="1" fontAlgn="auto" latinLnBrk="0" hangingPunct="1">
              <a:lnSpc>
                <a:spcPct val="100000"/>
              </a:lnSpc>
              <a:spcBef>
                <a:spcPts val="600"/>
              </a:spcBef>
              <a:spcAft>
                <a:spcPts val="0"/>
              </a:spcAft>
              <a:buClrTx/>
              <a:buSzTx/>
              <a:tabLst/>
              <a:defRPr/>
            </a:pPr>
            <a:r>
              <a:rPr lang="es-ES" sz="1000" kern="0">
                <a:solidFill>
                  <a:schemeClr val="tx1"/>
                </a:solidFill>
              </a:rPr>
              <a:t>Presta la </a:t>
            </a:r>
            <a:r>
              <a:rPr lang="es-ES" sz="1000" b="1" kern="0">
                <a:solidFill>
                  <a:srgbClr val="002060"/>
                </a:solidFill>
              </a:rPr>
              <a:t>totalidad de servicios de la Oficina Judicial</a:t>
            </a:r>
            <a:r>
              <a:rPr lang="es-ES" sz="1000" kern="0">
                <a:solidFill>
                  <a:srgbClr val="002060"/>
                </a:solidFill>
              </a:rPr>
              <a:t>:</a:t>
            </a:r>
          </a:p>
          <a:p>
            <a:pPr marR="0" lvl="0" defTabSz="914400" eaLnBrk="1" fontAlgn="auto" latinLnBrk="0" hangingPunct="1">
              <a:lnSpc>
                <a:spcPct val="100000"/>
              </a:lnSpc>
              <a:spcBef>
                <a:spcPts val="600"/>
              </a:spcBef>
              <a:spcAft>
                <a:spcPts val="0"/>
              </a:spcAft>
              <a:buClrTx/>
              <a:buSzTx/>
              <a:tabLst/>
              <a:defRPr/>
            </a:pPr>
            <a:endParaRPr lang="es-ES" sz="1000" kern="0">
              <a:solidFill>
                <a:srgbClr val="002060"/>
              </a:solidFill>
            </a:endParaRPr>
          </a:p>
          <a:p>
            <a:pPr marL="171450" indent="-171450">
              <a:buFont typeface="Arial" panose="020B0604020202020204" pitchFamily="34" charset="0"/>
              <a:buChar char="•"/>
              <a:defRPr/>
            </a:pPr>
            <a:r>
              <a:rPr lang="es-ES" sz="1000" kern="0">
                <a:solidFill>
                  <a:schemeClr val="tx1"/>
                </a:solidFill>
              </a:rPr>
              <a:t>S</a:t>
            </a:r>
            <a:r>
              <a:rPr kumimoji="0" lang="es-ES" sz="1000" i="0" u="none" strike="noStrike" kern="0" cap="none" spc="0" normalizeH="0" baseline="0" noProof="0">
                <a:ln>
                  <a:noFill/>
                </a:ln>
                <a:solidFill>
                  <a:schemeClr val="tx1"/>
                </a:solidFill>
                <a:effectLst/>
                <a:uLnTx/>
                <a:uFillTx/>
              </a:rPr>
              <a:t>er</a:t>
            </a:r>
            <a:r>
              <a:rPr lang="es-ES" sz="1000" kern="0">
                <a:solidFill>
                  <a:schemeClr val="tx1"/>
                </a:solidFill>
              </a:rPr>
              <a:t>vicios de carácter general o transversal.</a:t>
            </a:r>
          </a:p>
          <a:p>
            <a:pPr marL="171450" indent="-171450">
              <a:buFont typeface="Arial" panose="020B0604020202020204" pitchFamily="34" charset="0"/>
              <a:buChar char="•"/>
              <a:defRPr/>
            </a:pPr>
            <a:r>
              <a:rPr lang="es-ES" sz="1000" kern="0">
                <a:solidFill>
                  <a:schemeClr val="tx1"/>
                </a:solidFill>
              </a:rPr>
              <a:t>S</a:t>
            </a:r>
            <a:r>
              <a:rPr kumimoji="0" lang="es-ES" sz="1000" i="0" u="none" strike="noStrike" kern="0" cap="none" spc="0" normalizeH="0" baseline="0" noProof="0">
                <a:ln>
                  <a:noFill/>
                </a:ln>
                <a:solidFill>
                  <a:schemeClr val="tx1"/>
                </a:solidFill>
                <a:effectLst/>
                <a:uLnTx/>
                <a:uFillTx/>
              </a:rPr>
              <a:t>ervicios de registro y reparto.</a:t>
            </a:r>
          </a:p>
          <a:p>
            <a:pPr marL="171450" indent="-171450">
              <a:buFont typeface="Arial" panose="020B0604020202020204" pitchFamily="34" charset="0"/>
              <a:buChar char="•"/>
              <a:defRPr/>
            </a:pPr>
            <a:r>
              <a:rPr lang="es-ES" sz="1000" kern="0">
                <a:solidFill>
                  <a:schemeClr val="tx1"/>
                </a:solidFill>
              </a:rPr>
              <a:t>Servicios de señalamientos y control de citaciones y emplazamientos.</a:t>
            </a:r>
          </a:p>
          <a:p>
            <a:pPr marL="171450" indent="-171450">
              <a:buFont typeface="Arial" panose="020B0604020202020204" pitchFamily="34" charset="0"/>
              <a:buChar char="•"/>
              <a:defRPr/>
            </a:pPr>
            <a:r>
              <a:rPr lang="es-ES" sz="1000" kern="0">
                <a:solidFill>
                  <a:schemeClr val="tx1"/>
                </a:solidFill>
              </a:rPr>
              <a:t>S</a:t>
            </a:r>
            <a:r>
              <a:rPr kumimoji="0" lang="es-ES" sz="1000" i="0" u="none" strike="noStrike" kern="0" cap="none" spc="0" normalizeH="0" baseline="0" noProof="0">
                <a:ln>
                  <a:noFill/>
                </a:ln>
                <a:solidFill>
                  <a:schemeClr val="tx1"/>
                </a:solidFill>
                <a:effectLst/>
                <a:uLnTx/>
                <a:uFillTx/>
              </a:rPr>
              <a:t>ervicios de ordenación, gestión y tramitación del procedimiento.</a:t>
            </a:r>
          </a:p>
          <a:p>
            <a:pPr marL="171450" indent="-171450">
              <a:buFont typeface="Arial" panose="020B0604020202020204" pitchFamily="34" charset="0"/>
              <a:buChar char="•"/>
              <a:defRPr/>
            </a:pPr>
            <a:r>
              <a:rPr lang="es-ES" sz="1000" kern="0">
                <a:solidFill>
                  <a:schemeClr val="tx1"/>
                </a:solidFill>
              </a:rPr>
              <a:t>Servicios de tramitación en la ejecución del procedimiento.</a:t>
            </a:r>
            <a:endParaRPr kumimoji="0" lang="es-ES" sz="1000" i="0" u="none" strike="noStrike" kern="0" cap="none" spc="0" normalizeH="0" baseline="0" noProof="0">
              <a:ln>
                <a:noFill/>
              </a:ln>
              <a:solidFill>
                <a:schemeClr val="tx1"/>
              </a:solidFill>
              <a:effectLst/>
              <a:uLnTx/>
              <a:uFillTx/>
            </a:endParaRPr>
          </a:p>
        </p:txBody>
      </p:sp>
      <p:sp>
        <p:nvSpPr>
          <p:cNvPr id="5" name="Rectangle 13">
            <a:extLst>
              <a:ext uri="{FF2B5EF4-FFF2-40B4-BE49-F238E27FC236}">
                <a16:creationId xmlns:a16="http://schemas.microsoft.com/office/drawing/2014/main" xmlns="" id="{68625DF8-28AF-FCB1-0CAE-CEF50A2AA783}"/>
              </a:ext>
            </a:extLst>
          </p:cNvPr>
          <p:cNvSpPr/>
          <p:nvPr/>
        </p:nvSpPr>
        <p:spPr>
          <a:xfrm>
            <a:off x="4233209" y="1864267"/>
            <a:ext cx="3306732" cy="3879513"/>
          </a:xfrm>
          <a:prstGeom prst="rect">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R="0" lvl="0" defTabSz="914400" eaLnBrk="1" fontAlgn="auto" latinLnBrk="0" hangingPunct="1">
              <a:lnSpc>
                <a:spcPct val="100000"/>
              </a:lnSpc>
              <a:spcBef>
                <a:spcPts val="0"/>
              </a:spcBef>
              <a:spcAft>
                <a:spcPts val="0"/>
              </a:spcAft>
              <a:buClrTx/>
              <a:buSzTx/>
              <a:tabLst/>
              <a:defRPr/>
            </a:pPr>
            <a:endParaRPr lang="es-ES" sz="1000" b="1" kern="0">
              <a:solidFill>
                <a:schemeClr val="tx1"/>
              </a:solidFill>
            </a:endParaRPr>
          </a:p>
          <a:p>
            <a:pPr marR="0" lvl="0" defTabSz="914400" eaLnBrk="1" fontAlgn="auto" latinLnBrk="0" hangingPunct="1">
              <a:lnSpc>
                <a:spcPct val="100000"/>
              </a:lnSpc>
              <a:spcBef>
                <a:spcPts val="600"/>
              </a:spcBef>
              <a:spcAft>
                <a:spcPts val="0"/>
              </a:spcAft>
              <a:buClrTx/>
              <a:buSzTx/>
              <a:tabLst/>
              <a:defRPr/>
            </a:pPr>
            <a:r>
              <a:rPr lang="es-ES" sz="1000" b="1" kern="0">
                <a:solidFill>
                  <a:schemeClr val="accent1"/>
                </a:solidFill>
              </a:rPr>
              <a:t>SCG :</a:t>
            </a:r>
          </a:p>
          <a:p>
            <a:pPr marL="171450" indent="-171450">
              <a:buFont typeface="Arial" panose="020B0604020202020204" pitchFamily="34" charset="0"/>
              <a:buChar char="•"/>
              <a:defRPr/>
            </a:pPr>
            <a:r>
              <a:rPr lang="es-ES" sz="1000" kern="0">
                <a:solidFill>
                  <a:schemeClr val="tx1"/>
                </a:solidFill>
              </a:rPr>
              <a:t>Totalidad de los s</a:t>
            </a:r>
            <a:r>
              <a:rPr kumimoji="0" lang="es-ES" sz="1000" i="0" u="none" strike="noStrike" kern="0" cap="none" spc="0" normalizeH="0" baseline="0" noProof="0">
                <a:ln>
                  <a:noFill/>
                </a:ln>
                <a:solidFill>
                  <a:schemeClr val="tx1"/>
                </a:solidFill>
                <a:effectLst/>
                <a:uLnTx/>
                <a:uFillTx/>
              </a:rPr>
              <a:t>er</a:t>
            </a:r>
            <a:r>
              <a:rPr lang="es-ES" sz="1000" kern="0">
                <a:solidFill>
                  <a:schemeClr val="tx1"/>
                </a:solidFill>
              </a:rPr>
              <a:t>vicios de carácter general o transversal.</a:t>
            </a:r>
          </a:p>
          <a:p>
            <a:pPr marL="171450" indent="-171450">
              <a:buFont typeface="Arial" panose="020B0604020202020204" pitchFamily="34" charset="0"/>
              <a:buChar char="•"/>
              <a:defRPr/>
            </a:pPr>
            <a:r>
              <a:rPr lang="es-ES" sz="1000" kern="0">
                <a:solidFill>
                  <a:schemeClr val="tx1"/>
                </a:solidFill>
              </a:rPr>
              <a:t>Totalidad de los servicios de registro y reparto.</a:t>
            </a:r>
          </a:p>
          <a:p>
            <a:pPr marL="171450" indent="-171450">
              <a:buFont typeface="Arial" panose="020B0604020202020204" pitchFamily="34" charset="0"/>
              <a:buChar char="•"/>
              <a:defRPr/>
            </a:pPr>
            <a:r>
              <a:rPr lang="es-ES" sz="1000" kern="0">
                <a:solidFill>
                  <a:schemeClr val="tx1"/>
                </a:solidFill>
              </a:rPr>
              <a:t>Uno de los servicios de ordenación, gestión y tramitación del procedimiento.</a:t>
            </a:r>
          </a:p>
          <a:p>
            <a:pPr marL="171450" indent="-171450">
              <a:buFont typeface="Arial" panose="020B0604020202020204" pitchFamily="34" charset="0"/>
              <a:buChar char="•"/>
              <a:defRPr/>
            </a:pPr>
            <a:endParaRPr lang="es-ES" sz="1000" kern="0">
              <a:solidFill>
                <a:schemeClr val="tx1"/>
              </a:solidFill>
            </a:endParaRPr>
          </a:p>
          <a:p>
            <a:pPr>
              <a:defRPr/>
            </a:pPr>
            <a:r>
              <a:rPr lang="es-ES" sz="1000" b="1" kern="0">
                <a:solidFill>
                  <a:schemeClr val="accent1"/>
                </a:solidFill>
              </a:rPr>
              <a:t>SCT:</a:t>
            </a:r>
          </a:p>
          <a:p>
            <a:pPr marL="171450" indent="-171450">
              <a:buFont typeface="Arial" panose="020B0604020202020204" pitchFamily="34" charset="0"/>
              <a:buChar char="•"/>
              <a:defRPr/>
            </a:pPr>
            <a:r>
              <a:rPr kumimoji="0" lang="es-ES" sz="1000" i="0" u="none" strike="noStrike" kern="0" cap="none" spc="0" normalizeH="0" baseline="0" noProof="0">
                <a:ln>
                  <a:noFill/>
                </a:ln>
                <a:solidFill>
                  <a:schemeClr val="tx1"/>
                </a:solidFill>
                <a:effectLst/>
                <a:uLnTx/>
                <a:uFillTx/>
              </a:rPr>
              <a:t>Algunos servicios de carácter general o transversal.</a:t>
            </a:r>
          </a:p>
          <a:p>
            <a:pPr marL="171450" indent="-171450">
              <a:buFont typeface="Arial" panose="020B0604020202020204" pitchFamily="34" charset="0"/>
              <a:buChar char="•"/>
              <a:defRPr/>
            </a:pPr>
            <a:r>
              <a:rPr lang="es-ES" sz="1000" kern="0">
                <a:solidFill>
                  <a:schemeClr val="tx1"/>
                </a:solidFill>
              </a:rPr>
              <a:t>Totalidad de los servicios de coordinación de señalamientos y control de citaciones y emplazamientos.</a:t>
            </a:r>
          </a:p>
          <a:p>
            <a:pPr marL="171450" indent="-171450">
              <a:buFont typeface="Arial" panose="020B0604020202020204" pitchFamily="34" charset="0"/>
              <a:buChar char="•"/>
              <a:defRPr/>
            </a:pPr>
            <a:r>
              <a:rPr kumimoji="0" lang="es-ES" sz="1000" i="0" u="none" strike="noStrike" kern="0" cap="none" spc="0" normalizeH="0" baseline="0" noProof="0">
                <a:ln>
                  <a:noFill/>
                </a:ln>
                <a:solidFill>
                  <a:schemeClr val="tx1"/>
                </a:solidFill>
                <a:effectLst/>
                <a:uLnTx/>
                <a:uFillTx/>
              </a:rPr>
              <a:t>Algunos </a:t>
            </a:r>
            <a:r>
              <a:rPr lang="es-ES" sz="1000" kern="0">
                <a:solidFill>
                  <a:schemeClr val="tx1"/>
                </a:solidFill>
              </a:rPr>
              <a:t>de los servicios de ordenación, gestión y tramitación del procedimiento.</a:t>
            </a:r>
          </a:p>
          <a:p>
            <a:pPr marL="171450" indent="-171450">
              <a:buFont typeface="Arial" panose="020B0604020202020204" pitchFamily="34" charset="0"/>
              <a:buChar char="•"/>
              <a:defRPr/>
            </a:pPr>
            <a:r>
              <a:rPr kumimoji="0" lang="es-ES" sz="1000" i="0" u="none" strike="noStrike" kern="0" cap="none" spc="0" normalizeH="0" baseline="0" noProof="0">
                <a:ln>
                  <a:noFill/>
                </a:ln>
                <a:solidFill>
                  <a:schemeClr val="tx1"/>
                </a:solidFill>
                <a:effectLst/>
                <a:uLnTx/>
                <a:uFillTx/>
              </a:rPr>
              <a:t>Totalidad de los servicios de </a:t>
            </a:r>
            <a:r>
              <a:rPr lang="es-ES" sz="1000" kern="0">
                <a:solidFill>
                  <a:schemeClr val="tx1"/>
                </a:solidFill>
              </a:rPr>
              <a:t>tramitación en la ejecución del procedimiento</a:t>
            </a:r>
            <a:endParaRPr kumimoji="0" lang="es-ES" sz="1000" i="0" u="none" strike="noStrike" kern="0" cap="none" spc="0" normalizeH="0" baseline="0" noProof="0">
              <a:ln>
                <a:noFill/>
              </a:ln>
              <a:solidFill>
                <a:schemeClr val="tx1"/>
              </a:solidFill>
              <a:effectLst/>
              <a:uLnTx/>
              <a:uFillTx/>
            </a:endParaRPr>
          </a:p>
        </p:txBody>
      </p:sp>
      <p:sp>
        <p:nvSpPr>
          <p:cNvPr id="12" name="Rectangle 13">
            <a:extLst>
              <a:ext uri="{FF2B5EF4-FFF2-40B4-BE49-F238E27FC236}">
                <a16:creationId xmlns:a16="http://schemas.microsoft.com/office/drawing/2014/main" xmlns="" id="{4153ED6C-96BB-2F8B-998B-ECF4DF3B790B}"/>
              </a:ext>
            </a:extLst>
          </p:cNvPr>
          <p:cNvSpPr/>
          <p:nvPr/>
        </p:nvSpPr>
        <p:spPr>
          <a:xfrm>
            <a:off x="7730163" y="1860983"/>
            <a:ext cx="3627922" cy="3879513"/>
          </a:xfrm>
          <a:prstGeom prst="rect">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R="0" lvl="0" defTabSz="914400" eaLnBrk="1" fontAlgn="auto" latinLnBrk="0" hangingPunct="1">
              <a:lnSpc>
                <a:spcPct val="100000"/>
              </a:lnSpc>
              <a:spcBef>
                <a:spcPts val="0"/>
              </a:spcBef>
              <a:spcAft>
                <a:spcPts val="0"/>
              </a:spcAft>
              <a:buClrTx/>
              <a:buSzTx/>
              <a:tabLst/>
              <a:defRPr/>
            </a:pPr>
            <a:endParaRPr lang="es-ES" sz="1000" b="1" kern="0">
              <a:solidFill>
                <a:schemeClr val="tx1"/>
              </a:solidFill>
            </a:endParaRPr>
          </a:p>
          <a:p>
            <a:pPr marR="0" lvl="0" defTabSz="914400" eaLnBrk="1" fontAlgn="auto" latinLnBrk="0" hangingPunct="1">
              <a:lnSpc>
                <a:spcPct val="100000"/>
              </a:lnSpc>
              <a:spcBef>
                <a:spcPts val="600"/>
              </a:spcBef>
              <a:spcAft>
                <a:spcPts val="0"/>
              </a:spcAft>
              <a:buClrTx/>
              <a:buSzTx/>
              <a:tabLst/>
              <a:defRPr/>
            </a:pPr>
            <a:r>
              <a:rPr lang="es-ES" sz="1000" b="1" kern="0">
                <a:solidFill>
                  <a:schemeClr val="tx1">
                    <a:lumMod val="50000"/>
                    <a:lumOff val="50000"/>
                  </a:schemeClr>
                </a:solidFill>
              </a:rPr>
              <a:t>SCG :</a:t>
            </a:r>
          </a:p>
          <a:p>
            <a:pPr marL="171450" indent="-171450">
              <a:buFont typeface="Arial" panose="020B0604020202020204" pitchFamily="34" charset="0"/>
              <a:buChar char="•"/>
              <a:defRPr/>
            </a:pPr>
            <a:r>
              <a:rPr lang="es-ES" sz="1000" kern="0">
                <a:solidFill>
                  <a:schemeClr val="tx1"/>
                </a:solidFill>
              </a:rPr>
              <a:t>Totalidad de los s</a:t>
            </a:r>
            <a:r>
              <a:rPr kumimoji="0" lang="es-ES" sz="1000" i="0" u="none" strike="noStrike" kern="0" cap="none" spc="0" normalizeH="0" baseline="0" noProof="0">
                <a:ln>
                  <a:noFill/>
                </a:ln>
                <a:solidFill>
                  <a:schemeClr val="tx1"/>
                </a:solidFill>
                <a:effectLst/>
                <a:uLnTx/>
                <a:uFillTx/>
              </a:rPr>
              <a:t>er</a:t>
            </a:r>
            <a:r>
              <a:rPr lang="es-ES" sz="1000" kern="0">
                <a:solidFill>
                  <a:schemeClr val="tx1"/>
                </a:solidFill>
              </a:rPr>
              <a:t>vicios de carácter general o transversal.</a:t>
            </a:r>
          </a:p>
          <a:p>
            <a:pPr marL="171450" indent="-171450">
              <a:buFont typeface="Arial" panose="020B0604020202020204" pitchFamily="34" charset="0"/>
              <a:buChar char="•"/>
              <a:defRPr/>
            </a:pPr>
            <a:r>
              <a:rPr lang="es-ES" sz="1000" kern="0">
                <a:solidFill>
                  <a:schemeClr val="tx1"/>
                </a:solidFill>
              </a:rPr>
              <a:t>Totalidad de los servicios de registro y reparto.</a:t>
            </a:r>
          </a:p>
          <a:p>
            <a:pPr marL="171450" indent="-171450">
              <a:buFont typeface="Arial" panose="020B0604020202020204" pitchFamily="34" charset="0"/>
              <a:buChar char="•"/>
              <a:defRPr/>
            </a:pPr>
            <a:r>
              <a:rPr lang="es-ES" sz="1000" kern="0">
                <a:solidFill>
                  <a:schemeClr val="tx1"/>
                </a:solidFill>
              </a:rPr>
              <a:t>Uno de los servicios de ordenación, gestión y tramitación del procedimiento.</a:t>
            </a:r>
          </a:p>
          <a:p>
            <a:pPr marL="171450" indent="-171450">
              <a:buFont typeface="Arial" panose="020B0604020202020204" pitchFamily="34" charset="0"/>
              <a:buChar char="•"/>
              <a:defRPr/>
            </a:pPr>
            <a:endParaRPr kumimoji="0" lang="es-ES" sz="1000" i="0" u="none" strike="noStrike" kern="0" cap="none" spc="0" normalizeH="0" baseline="0" noProof="0">
              <a:ln>
                <a:noFill/>
              </a:ln>
              <a:solidFill>
                <a:schemeClr val="tx1"/>
              </a:solidFill>
              <a:effectLst/>
              <a:uLnTx/>
              <a:uFillTx/>
            </a:endParaRPr>
          </a:p>
          <a:p>
            <a:pPr>
              <a:defRPr/>
            </a:pPr>
            <a:r>
              <a:rPr lang="es-ES" sz="1000" b="1" kern="0">
                <a:solidFill>
                  <a:schemeClr val="tx1">
                    <a:lumMod val="50000"/>
                    <a:lumOff val="50000"/>
                  </a:schemeClr>
                </a:solidFill>
              </a:rPr>
              <a:t>SCT:</a:t>
            </a:r>
          </a:p>
          <a:p>
            <a:pPr marL="171450" indent="-171450">
              <a:buFont typeface="Arial" panose="020B0604020202020204" pitchFamily="34" charset="0"/>
              <a:buChar char="•"/>
              <a:defRPr/>
            </a:pPr>
            <a:r>
              <a:rPr kumimoji="0" lang="es-ES" sz="1000" i="0" u="none" strike="noStrike" kern="0" cap="none" spc="0" normalizeH="0" baseline="0" noProof="0">
                <a:ln>
                  <a:noFill/>
                </a:ln>
                <a:solidFill>
                  <a:schemeClr val="tx1"/>
                </a:solidFill>
                <a:effectLst/>
                <a:uLnTx/>
                <a:uFillTx/>
              </a:rPr>
              <a:t>Algunos servicios de carácter general o transversal.</a:t>
            </a:r>
          </a:p>
          <a:p>
            <a:pPr marL="171450" indent="-171450">
              <a:buFont typeface="Arial" panose="020B0604020202020204" pitchFamily="34" charset="0"/>
              <a:buChar char="•"/>
              <a:defRPr/>
            </a:pPr>
            <a:r>
              <a:rPr lang="es-ES" sz="1000" kern="0">
                <a:solidFill>
                  <a:schemeClr val="tx1"/>
                </a:solidFill>
              </a:rPr>
              <a:t>Totalidad de los servicios de coordinación de señalamientos y control de citaciones y emplazamientos.</a:t>
            </a:r>
          </a:p>
          <a:p>
            <a:pPr marL="171450" indent="-171450">
              <a:buFont typeface="Arial" panose="020B0604020202020204" pitchFamily="34" charset="0"/>
              <a:buChar char="•"/>
              <a:defRPr/>
            </a:pPr>
            <a:r>
              <a:rPr kumimoji="0" lang="es-ES" sz="1000" i="0" u="none" strike="noStrike" kern="0" cap="none" spc="0" normalizeH="0" baseline="0" noProof="0">
                <a:ln>
                  <a:noFill/>
                </a:ln>
                <a:solidFill>
                  <a:schemeClr val="tx1"/>
                </a:solidFill>
                <a:effectLst/>
                <a:uLnTx/>
                <a:uFillTx/>
              </a:rPr>
              <a:t>Totalidad </a:t>
            </a:r>
            <a:r>
              <a:rPr lang="es-ES" sz="1000" kern="0">
                <a:solidFill>
                  <a:schemeClr val="tx1"/>
                </a:solidFill>
              </a:rPr>
              <a:t>de los servicios de ordenación, gestión y tramitación del procedimiento.</a:t>
            </a:r>
          </a:p>
          <a:p>
            <a:pPr marL="171450" indent="-171450">
              <a:buFont typeface="Arial" panose="020B0604020202020204" pitchFamily="34" charset="0"/>
              <a:buChar char="•"/>
              <a:defRPr/>
            </a:pPr>
            <a:r>
              <a:rPr kumimoji="0" lang="es-ES" sz="1000" i="0" u="none" strike="noStrike" kern="0" cap="none" spc="0" normalizeH="0" baseline="0" noProof="0">
                <a:ln>
                  <a:noFill/>
                </a:ln>
                <a:solidFill>
                  <a:schemeClr val="tx1"/>
                </a:solidFill>
                <a:effectLst/>
                <a:uLnTx/>
                <a:uFillTx/>
              </a:rPr>
              <a:t>Totalidad de los servicios de </a:t>
            </a:r>
            <a:r>
              <a:rPr lang="es-ES" sz="1000" kern="0">
                <a:solidFill>
                  <a:schemeClr val="tx1"/>
                </a:solidFill>
              </a:rPr>
              <a:t>tramitación en la ejecución del procedimiento</a:t>
            </a:r>
          </a:p>
          <a:p>
            <a:pPr marL="171450" indent="-171450">
              <a:buFont typeface="Arial" panose="020B0604020202020204" pitchFamily="34" charset="0"/>
              <a:buChar char="•"/>
              <a:defRPr/>
            </a:pPr>
            <a:endParaRPr kumimoji="0" lang="es-ES" sz="1000" i="0" u="none" strike="noStrike" kern="0" cap="none" spc="0" normalizeH="0" baseline="0" noProof="0">
              <a:ln>
                <a:noFill/>
              </a:ln>
              <a:solidFill>
                <a:schemeClr val="tx1"/>
              </a:solidFill>
              <a:effectLst/>
              <a:uLnTx/>
              <a:uFillTx/>
            </a:endParaRPr>
          </a:p>
          <a:p>
            <a:pPr marR="0" lvl="0" defTabSz="914400" eaLnBrk="1" fontAlgn="auto" latinLnBrk="0" hangingPunct="1">
              <a:lnSpc>
                <a:spcPct val="100000"/>
              </a:lnSpc>
              <a:spcBef>
                <a:spcPts val="0"/>
              </a:spcBef>
              <a:spcAft>
                <a:spcPts val="0"/>
              </a:spcAft>
              <a:buClrTx/>
              <a:buSzTx/>
              <a:tabLst/>
              <a:defRPr/>
            </a:pPr>
            <a:r>
              <a:rPr lang="es-ES" sz="1000" b="1" kern="0">
                <a:solidFill>
                  <a:schemeClr val="tx1">
                    <a:lumMod val="50000"/>
                    <a:lumOff val="50000"/>
                  </a:schemeClr>
                </a:solidFill>
              </a:rPr>
              <a:t>SCEJ :</a:t>
            </a:r>
          </a:p>
          <a:p>
            <a:pPr marL="171450" indent="-171450">
              <a:buFont typeface="Arial" panose="020B0604020202020204" pitchFamily="34" charset="0"/>
              <a:buChar char="•"/>
              <a:defRPr/>
            </a:pPr>
            <a:r>
              <a:rPr lang="es-ES" sz="1000" kern="0">
                <a:solidFill>
                  <a:schemeClr val="tx1"/>
                </a:solidFill>
              </a:rPr>
              <a:t>Algunos de los s</a:t>
            </a:r>
            <a:r>
              <a:rPr kumimoji="0" lang="es-ES" sz="1000" i="0" u="none" strike="noStrike" kern="0" cap="none" spc="0" normalizeH="0" baseline="0" noProof="0">
                <a:ln>
                  <a:noFill/>
                </a:ln>
                <a:solidFill>
                  <a:schemeClr val="tx1"/>
                </a:solidFill>
                <a:effectLst/>
                <a:uLnTx/>
                <a:uFillTx/>
              </a:rPr>
              <a:t>er</a:t>
            </a:r>
            <a:r>
              <a:rPr lang="es-ES" sz="1000" kern="0">
                <a:solidFill>
                  <a:schemeClr val="tx1"/>
                </a:solidFill>
              </a:rPr>
              <a:t>vicios de carácter general o transversal.</a:t>
            </a:r>
          </a:p>
          <a:p>
            <a:pPr marL="171450" indent="-171450">
              <a:buFont typeface="Arial" panose="020B0604020202020204" pitchFamily="34" charset="0"/>
              <a:buChar char="•"/>
              <a:defRPr/>
            </a:pPr>
            <a:r>
              <a:rPr lang="es-ES" sz="1000" kern="0">
                <a:solidFill>
                  <a:schemeClr val="tx1"/>
                </a:solidFill>
              </a:rPr>
              <a:t>Totalidad de los servicios de tramitación en la ejecución del procedimiento.</a:t>
            </a:r>
          </a:p>
          <a:p>
            <a:pPr marL="171450" indent="-171450">
              <a:buFont typeface="Arial" panose="020B0604020202020204" pitchFamily="34" charset="0"/>
              <a:buChar char="•"/>
              <a:defRPr/>
            </a:pPr>
            <a:endParaRPr kumimoji="0" lang="es-ES" sz="1000" i="0" u="none" strike="noStrike" kern="0" cap="none" spc="0" normalizeH="0" baseline="0" noProof="0">
              <a:ln>
                <a:noFill/>
              </a:ln>
              <a:solidFill>
                <a:schemeClr val="tx1"/>
              </a:solidFill>
              <a:effectLst/>
              <a:uLnTx/>
              <a:uFillTx/>
            </a:endParaRPr>
          </a:p>
        </p:txBody>
      </p:sp>
      <p:sp>
        <p:nvSpPr>
          <p:cNvPr id="13" name="ShapeNameChangedByPowerUser1">
            <a:extLst>
              <a:ext uri="{FF2B5EF4-FFF2-40B4-BE49-F238E27FC236}">
                <a16:creationId xmlns:a16="http://schemas.microsoft.com/office/drawing/2014/main" xmlns="" id="{A8B8E140-7C83-25C6-9D1E-CD3AEED5D0E4}"/>
              </a:ext>
            </a:extLst>
          </p:cNvPr>
          <p:cNvSpPr/>
          <p:nvPr/>
        </p:nvSpPr>
        <p:spPr>
          <a:xfrm>
            <a:off x="737114" y="1509667"/>
            <a:ext cx="3305873" cy="503570"/>
          </a:xfrm>
          <a:prstGeom prst="rect">
            <a:avLst/>
          </a:prstGeom>
          <a:solidFill>
            <a:schemeClr val="accent1">
              <a:lumMod val="5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sng" strike="noStrike" kern="0" cap="none" spc="0" normalizeH="0" baseline="0" noProof="0">
                <a:ln>
                  <a:noFill/>
                </a:ln>
                <a:effectLst/>
                <a:uLnTx/>
                <a:uFillTx/>
              </a:rPr>
              <a:t>Modelo A: </a:t>
            </a:r>
            <a:r>
              <a:rPr kumimoji="0" lang="es-ES" sz="1200" b="1" i="0" u="none" strike="noStrike" kern="0" cap="none" spc="0" normalizeH="0" baseline="0" noProof="0">
                <a:ln>
                  <a:noFill/>
                </a:ln>
                <a:effectLst/>
                <a:uLnTx/>
                <a:uFillTx/>
              </a:rPr>
              <a:t>Un único Servicio Común de Tramitación</a:t>
            </a:r>
          </a:p>
        </p:txBody>
      </p:sp>
      <p:sp>
        <p:nvSpPr>
          <p:cNvPr id="14" name="ShapeNameChangedByPowerUser1">
            <a:extLst>
              <a:ext uri="{FF2B5EF4-FFF2-40B4-BE49-F238E27FC236}">
                <a16:creationId xmlns:a16="http://schemas.microsoft.com/office/drawing/2014/main" xmlns="" id="{74EF0E5B-A56B-FDDF-DBEC-13620B885474}"/>
              </a:ext>
            </a:extLst>
          </p:cNvPr>
          <p:cNvSpPr/>
          <p:nvPr/>
        </p:nvSpPr>
        <p:spPr>
          <a:xfrm>
            <a:off x="4233209" y="1512953"/>
            <a:ext cx="3306732" cy="511114"/>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sng" strike="noStrike" kern="0" cap="none" spc="0" normalizeH="0" baseline="0" noProof="0">
                <a:ln>
                  <a:noFill/>
                </a:ln>
                <a:effectLst/>
                <a:uLnTx/>
                <a:uFillTx/>
              </a:rPr>
              <a:t>Modelo B: </a:t>
            </a:r>
            <a:r>
              <a:rPr kumimoji="0" lang="es-ES" sz="1200" b="1" i="0" u="none" strike="noStrike" kern="0" cap="none" spc="0" normalizeH="0" baseline="0" noProof="0">
                <a:ln>
                  <a:noFill/>
                </a:ln>
                <a:effectLst/>
                <a:uLnTx/>
                <a:uFillTx/>
              </a:rPr>
              <a:t>Servicio Com</a:t>
            </a:r>
            <a:r>
              <a:rPr lang="es-ES" sz="1200" b="1" kern="0"/>
              <a:t>ún de Tramitación + Servicio Común General</a:t>
            </a:r>
            <a:endParaRPr kumimoji="0" lang="es-ES" sz="1200" b="1" i="0" u="none" strike="noStrike" kern="0" cap="none" spc="0" normalizeH="0" baseline="0" noProof="0">
              <a:ln>
                <a:noFill/>
              </a:ln>
              <a:effectLst/>
              <a:uLnTx/>
              <a:uFillTx/>
            </a:endParaRPr>
          </a:p>
        </p:txBody>
      </p:sp>
      <p:sp>
        <p:nvSpPr>
          <p:cNvPr id="19" name="ShapeNameChangedByPowerUser1">
            <a:extLst>
              <a:ext uri="{FF2B5EF4-FFF2-40B4-BE49-F238E27FC236}">
                <a16:creationId xmlns:a16="http://schemas.microsoft.com/office/drawing/2014/main" xmlns="" id="{B3F6952E-29DC-529D-42E0-86EA0D2E8C4D}"/>
              </a:ext>
            </a:extLst>
          </p:cNvPr>
          <p:cNvSpPr/>
          <p:nvPr/>
        </p:nvSpPr>
        <p:spPr>
          <a:xfrm>
            <a:off x="7730163" y="1509669"/>
            <a:ext cx="3627921" cy="514398"/>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sng" strike="noStrike" kern="0" cap="none" spc="0" normalizeH="0" baseline="0" noProof="0">
                <a:ln>
                  <a:noFill/>
                </a:ln>
                <a:effectLst/>
                <a:uLnTx/>
                <a:uFillTx/>
              </a:rPr>
              <a:t>Modelo C:</a:t>
            </a:r>
            <a:r>
              <a:rPr kumimoji="0" lang="es-ES" sz="1200" b="1" i="0" u="none" strike="noStrike" kern="0" cap="none" spc="0" normalizeH="0" baseline="0" noProof="0">
                <a:ln>
                  <a:noFill/>
                </a:ln>
                <a:effectLst/>
                <a:uLnTx/>
                <a:uFillTx/>
              </a:rPr>
              <a:t> Servicio Com</a:t>
            </a:r>
            <a:r>
              <a:rPr lang="es-ES" sz="1200" b="1" kern="0"/>
              <a:t>ún de Tramitación + Servicio Común General + Servicio Común de Ejecución</a:t>
            </a:r>
            <a:endParaRPr kumimoji="0" lang="es-ES" sz="1200" b="1" i="0" u="none" strike="noStrike" kern="0" cap="none" spc="0" normalizeH="0" baseline="0" noProof="0">
              <a:ln>
                <a:noFill/>
              </a:ln>
              <a:effectLst/>
              <a:uLnTx/>
              <a:uFillTx/>
            </a:endParaRPr>
          </a:p>
        </p:txBody>
      </p:sp>
      <p:sp>
        <p:nvSpPr>
          <p:cNvPr id="6" name="Rectángulo 5">
            <a:extLst>
              <a:ext uri="{FF2B5EF4-FFF2-40B4-BE49-F238E27FC236}">
                <a16:creationId xmlns:a16="http://schemas.microsoft.com/office/drawing/2014/main" xmlns="" id="{B0C5772F-08E8-E00F-72F2-2122AB7B2679}"/>
              </a:ext>
            </a:extLst>
          </p:cNvPr>
          <p:cNvSpPr/>
          <p:nvPr/>
        </p:nvSpPr>
        <p:spPr>
          <a:xfrm>
            <a:off x="332413" y="1073532"/>
            <a:ext cx="10391725" cy="246221"/>
          </a:xfrm>
          <a:prstGeom prst="rect">
            <a:avLst/>
          </a:prstGeom>
        </p:spPr>
        <p:txBody>
          <a:bodyPr wrap="square">
            <a:spAutoFit/>
          </a:bodyPr>
          <a:lstStyle/>
          <a:p>
            <a:pPr algn="just">
              <a:defRPr/>
            </a:pPr>
            <a:r>
              <a:rPr lang="es-ES" sz="1000" dirty="0">
                <a:latin typeface="Century Gothic" panose="020B0502020202020204" pitchFamily="34" charset="0"/>
                <a:ea typeface="Calibri" panose="020F0502020204030204" pitchFamily="34" charset="0"/>
                <a:cs typeface="Times New Roman" panose="02020603050405020304" pitchFamily="18" charset="0"/>
              </a:rPr>
              <a:t>Los modelos de referencia </a:t>
            </a:r>
            <a:r>
              <a:rPr lang="es-ES" sz="1000" dirty="0" smtClean="0">
                <a:latin typeface="Century Gothic" panose="020B0502020202020204" pitchFamily="34" charset="0"/>
                <a:ea typeface="Calibri" panose="020F0502020204030204" pitchFamily="34" charset="0"/>
                <a:cs typeface="Times New Roman" panose="02020603050405020304" pitchFamily="18" charset="0"/>
              </a:rPr>
              <a:t>atendiendo </a:t>
            </a:r>
            <a:r>
              <a:rPr lang="es-ES" sz="1000" dirty="0">
                <a:latin typeface="Century Gothic" panose="020B0502020202020204" pitchFamily="34" charset="0"/>
                <a:ea typeface="Calibri" panose="020F0502020204030204" pitchFamily="34" charset="0"/>
                <a:cs typeface="Times New Roman" panose="02020603050405020304" pitchFamily="18" charset="0"/>
              </a:rPr>
              <a:t>a los servicios que prestan son los </a:t>
            </a:r>
            <a:r>
              <a:rPr lang="es-ES" sz="1000" dirty="0" smtClean="0">
                <a:latin typeface="Century Gothic" panose="020B0502020202020204" pitchFamily="34" charset="0"/>
                <a:ea typeface="Calibri" panose="020F0502020204030204" pitchFamily="34" charset="0"/>
                <a:cs typeface="Times New Roman" panose="02020603050405020304" pitchFamily="18" charset="0"/>
              </a:rPr>
              <a:t>siguientes:</a:t>
            </a:r>
            <a:endParaRPr lang="es-ES" sz="1000" dirty="0">
              <a:latin typeface="Century Gothic" panose="020B0502020202020204" pitchFamily="34" charset="0"/>
              <a:ea typeface="Calibri" panose="020F0502020204030204" pitchFamily="34"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2845626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56951F2-0483-380F-164D-EF43D5C2B187}"/>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xmlns="" id="{92012074-B28E-7B55-C189-9E93E7471C9F}"/>
              </a:ext>
            </a:extLst>
          </p:cNvPr>
          <p:cNvSpPr/>
          <p:nvPr/>
        </p:nvSpPr>
        <p:spPr>
          <a:xfrm>
            <a:off x="6156712" y="4621646"/>
            <a:ext cx="5668487"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F8AA6A3F-4352-D1D7-E2E8-AC7BBBCC1391}"/>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47F2A9CD-B7FC-2E00-B9C6-A3F5A2E2B702}"/>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4.3.1</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Cangas de Narcea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29FD3C74-CA25-3480-D347-C5BE25A909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774C9230-FD6C-FA24-0258-0B2F5ACF1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D9B505C6-2CC8-77F5-8397-CC20AC4187C2}"/>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50</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2" name="Rectángulo 11">
            <a:extLst>
              <a:ext uri="{FF2B5EF4-FFF2-40B4-BE49-F238E27FC236}">
                <a16:creationId xmlns:a16="http://schemas.microsoft.com/office/drawing/2014/main" xmlns="" id="{0580D07C-524F-8261-114B-2F8656BA4616}"/>
              </a:ext>
            </a:extLst>
          </p:cNvPr>
          <p:cNvSpPr/>
          <p:nvPr/>
        </p:nvSpPr>
        <p:spPr>
          <a:xfrm>
            <a:off x="364296" y="6492392"/>
            <a:ext cx="590315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graphicFrame>
        <p:nvGraphicFramePr>
          <p:cNvPr id="3" name="Tabla 2">
            <a:extLst>
              <a:ext uri="{FF2B5EF4-FFF2-40B4-BE49-F238E27FC236}">
                <a16:creationId xmlns:a16="http://schemas.microsoft.com/office/drawing/2014/main" xmlns="" id="{FA1926DC-62C2-DB71-076E-7B3143CCAF6D}"/>
              </a:ext>
            </a:extLst>
          </p:cNvPr>
          <p:cNvGraphicFramePr>
            <a:graphicFrameLocks noGrp="1"/>
          </p:cNvGraphicFramePr>
          <p:nvPr/>
        </p:nvGraphicFramePr>
        <p:xfrm>
          <a:off x="4324945" y="1615160"/>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rgbClr val="203864"/>
                          </a:solidFill>
                          <a:effectLst/>
                          <a:latin typeface="Verdana" panose="020B0604030504040204" pitchFamily="34" charset="0"/>
                        </a:rPr>
                        <a:t>Tasa resolución 1</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4316720"/>
                  </a:ext>
                </a:extLst>
              </a:tr>
            </a:tbl>
          </a:graphicData>
        </a:graphic>
      </p:graphicFrame>
      <p:graphicFrame>
        <p:nvGraphicFramePr>
          <p:cNvPr id="9" name="Tabla 8">
            <a:extLst>
              <a:ext uri="{FF2B5EF4-FFF2-40B4-BE49-F238E27FC236}">
                <a16:creationId xmlns:a16="http://schemas.microsoft.com/office/drawing/2014/main" xmlns="" id="{E8F7219E-CCF8-1665-FA40-F4C6B07125B0}"/>
              </a:ext>
            </a:extLst>
          </p:cNvPr>
          <p:cNvGraphicFramePr>
            <a:graphicFrameLocks noGrp="1"/>
          </p:cNvGraphicFramePr>
          <p:nvPr/>
        </p:nvGraphicFramePr>
        <p:xfrm>
          <a:off x="4324945" y="1409987"/>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rgbClr val="203864"/>
                          </a:solidFill>
                          <a:effectLst/>
                          <a:latin typeface="Verdana" panose="020B0604030504040204" pitchFamily="34" charset="0"/>
                        </a:rPr>
                        <a:t>Tasa pendencia 0,32</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4316720"/>
                  </a:ext>
                </a:extLst>
              </a:tr>
            </a:tbl>
          </a:graphicData>
        </a:graphic>
      </p:graphicFrame>
      <p:sp>
        <p:nvSpPr>
          <p:cNvPr id="14" name="Rectángulo 13">
            <a:extLst>
              <a:ext uri="{FF2B5EF4-FFF2-40B4-BE49-F238E27FC236}">
                <a16:creationId xmlns:a16="http://schemas.microsoft.com/office/drawing/2014/main" xmlns="" id="{6E08885B-ABEA-1A36-99C7-A4FF365322B7}"/>
              </a:ext>
            </a:extLst>
          </p:cNvPr>
          <p:cNvSpPr/>
          <p:nvPr/>
        </p:nvSpPr>
        <p:spPr>
          <a:xfrm>
            <a:off x="366800" y="4621646"/>
            <a:ext cx="5598823"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solidFill>
                <a:srgbClr val="FF0000"/>
              </a:solidFill>
            </a:endParaRPr>
          </a:p>
        </p:txBody>
      </p:sp>
      <p:sp>
        <p:nvSpPr>
          <p:cNvPr id="17" name="Rectángulo 16">
            <a:extLst>
              <a:ext uri="{FF2B5EF4-FFF2-40B4-BE49-F238E27FC236}">
                <a16:creationId xmlns:a16="http://schemas.microsoft.com/office/drawing/2014/main" xmlns="" id="{F0144091-17BA-A69A-720E-9732326EA3BB}"/>
              </a:ext>
            </a:extLst>
          </p:cNvPr>
          <p:cNvSpPr/>
          <p:nvPr/>
        </p:nvSpPr>
        <p:spPr>
          <a:xfrm>
            <a:off x="429152" y="4724722"/>
            <a:ext cx="5474117" cy="109260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número de asuntos ingresados y de asuntos resueltos evolucionan casi de forma paralela con un aumento en 2022 y un descenso en 2024.</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volumen de asuntos pendientes se sitúa en cifras bajas en relación con el número de asuntos ingresados y resueltos.</a:t>
            </a:r>
          </a:p>
        </p:txBody>
      </p:sp>
      <p:sp>
        <p:nvSpPr>
          <p:cNvPr id="21" name="CuadroTexto 20">
            <a:extLst>
              <a:ext uri="{FF2B5EF4-FFF2-40B4-BE49-F238E27FC236}">
                <a16:creationId xmlns:a16="http://schemas.microsoft.com/office/drawing/2014/main" xmlns="" id="{CD0B13B9-7181-ADB7-4A1C-BD7423862267}"/>
              </a:ext>
            </a:extLst>
          </p:cNvPr>
          <p:cNvSpPr txBox="1"/>
          <p:nvPr/>
        </p:nvSpPr>
        <p:spPr>
          <a:xfrm>
            <a:off x="6213903" y="4746052"/>
            <a:ext cx="5515469" cy="1092607"/>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Aunque hasta 2020 se resolvían más ejecuciones de las que se registraban, a partir de este año evolucionan en paralelo, a excepción del año 2024 con una caída de las resueltas.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A pesar de ello, el número de ejecuciones en trámite es cuatro veces superior al volumen de las registradas.</a:t>
            </a:r>
          </a:p>
        </p:txBody>
      </p:sp>
      <p:sp>
        <p:nvSpPr>
          <p:cNvPr id="10" name="Rectángulo 9">
            <a:extLst>
              <a:ext uri="{FF2B5EF4-FFF2-40B4-BE49-F238E27FC236}">
                <a16:creationId xmlns:a16="http://schemas.microsoft.com/office/drawing/2014/main" xmlns="" id="{402F029F-2086-3277-AAE2-72E9A0DA0EEE}"/>
              </a:ext>
            </a:extLst>
          </p:cNvPr>
          <p:cNvSpPr>
            <a:spLocks noChangeArrowheads="1"/>
          </p:cNvSpPr>
          <p:nvPr/>
        </p:nvSpPr>
        <p:spPr bwMode="auto">
          <a:xfrm>
            <a:off x="364296" y="64662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4.3.1.3 Volumen de asuntos por estado</a:t>
            </a:r>
          </a:p>
        </p:txBody>
      </p:sp>
      <p:sp>
        <p:nvSpPr>
          <p:cNvPr id="15" name="Rectángulo 14">
            <a:extLst>
              <a:ext uri="{FF2B5EF4-FFF2-40B4-BE49-F238E27FC236}">
                <a16:creationId xmlns:a16="http://schemas.microsoft.com/office/drawing/2014/main" xmlns="" id="{2EA6AB53-7B30-F7E0-3516-B478C5DEA5CA}"/>
              </a:ext>
            </a:extLst>
          </p:cNvPr>
          <p:cNvSpPr>
            <a:spLocks noChangeArrowheads="1"/>
          </p:cNvSpPr>
          <p:nvPr/>
        </p:nvSpPr>
        <p:spPr bwMode="auto">
          <a:xfrm>
            <a:off x="6096000"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4.3.1.4 Volumen de ejecuciones por estado</a:t>
            </a:r>
          </a:p>
        </p:txBody>
      </p:sp>
      <p:sp>
        <p:nvSpPr>
          <p:cNvPr id="13" name="Rectángulo 12">
            <a:extLst>
              <a:ext uri="{FF2B5EF4-FFF2-40B4-BE49-F238E27FC236}">
                <a16:creationId xmlns:a16="http://schemas.microsoft.com/office/drawing/2014/main" xmlns="" id="{A6C169F1-A9EB-2A07-7E3E-8B9BC146A15B}"/>
              </a:ext>
            </a:extLst>
          </p:cNvPr>
          <p:cNvSpPr/>
          <p:nvPr/>
        </p:nvSpPr>
        <p:spPr>
          <a:xfrm>
            <a:off x="371475" y="924449"/>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los asuntos por estado desde el año 2018 hasta el año 2024.</a:t>
            </a:r>
          </a:p>
        </p:txBody>
      </p:sp>
      <p:sp>
        <p:nvSpPr>
          <p:cNvPr id="16" name="Rectángulo 15">
            <a:extLst>
              <a:ext uri="{FF2B5EF4-FFF2-40B4-BE49-F238E27FC236}">
                <a16:creationId xmlns:a16="http://schemas.microsoft.com/office/drawing/2014/main" xmlns="" id="{434DFBB0-CEEC-C9AF-F9CA-D6362FBDFF57}"/>
              </a:ext>
            </a:extLst>
          </p:cNvPr>
          <p:cNvSpPr/>
          <p:nvPr/>
        </p:nvSpPr>
        <p:spPr>
          <a:xfrm>
            <a:off x="6223842" y="888753"/>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las ejecuciones por estado desde el año 2018 hasta el año 2024.</a:t>
            </a:r>
          </a:p>
        </p:txBody>
      </p:sp>
      <p:graphicFrame>
        <p:nvGraphicFramePr>
          <p:cNvPr id="11" name="Gráfico 10">
            <a:extLst>
              <a:ext uri="{FF2B5EF4-FFF2-40B4-BE49-F238E27FC236}">
                <a16:creationId xmlns:a16="http://schemas.microsoft.com/office/drawing/2014/main" xmlns="" id="{F020080B-4B29-F532-A574-F7E4CFE5FD5C}"/>
              </a:ext>
            </a:extLst>
          </p:cNvPr>
          <p:cNvGraphicFramePr>
            <a:graphicFrameLocks/>
          </p:cNvGraphicFramePr>
          <p:nvPr>
            <p:custDataLst>
              <p:tags r:id="rId1"/>
            </p:custDataLst>
          </p:nvPr>
        </p:nvGraphicFramePr>
        <p:xfrm>
          <a:off x="635433" y="1815515"/>
          <a:ext cx="4855572" cy="273100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Gráfico 22">
            <a:extLst>
              <a:ext uri="{FF2B5EF4-FFF2-40B4-BE49-F238E27FC236}">
                <a16:creationId xmlns:a16="http://schemas.microsoft.com/office/drawing/2014/main" xmlns="" id="{E338612F-A86B-4330-ABF5-7B3464D90718}"/>
              </a:ext>
            </a:extLst>
          </p:cNvPr>
          <p:cNvGraphicFramePr>
            <a:graphicFrameLocks/>
          </p:cNvGraphicFramePr>
          <p:nvPr>
            <p:custDataLst>
              <p:tags r:id="rId2"/>
            </p:custDataLst>
          </p:nvPr>
        </p:nvGraphicFramePr>
        <p:xfrm>
          <a:off x="6223842" y="1819632"/>
          <a:ext cx="4973475" cy="270668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2686386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F03915-46EF-E4EC-8A93-00D61885C9D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6358EC8A-8B16-EA3B-D13D-6F5A7997D915}"/>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35988EE4-9DAF-B11F-82F7-924346B4F6FF}"/>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4.3.1</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Cangas de Narcea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C2480436-BFE1-2547-A692-6EA5A43BD7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69022ABE-DC81-7818-1824-66BB1634E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5C1E389E-F0C5-57D7-9ECD-5E3774249630}"/>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51</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graphicFrame>
        <p:nvGraphicFramePr>
          <p:cNvPr id="13" name="Tabla 12">
            <a:extLst>
              <a:ext uri="{FF2B5EF4-FFF2-40B4-BE49-F238E27FC236}">
                <a16:creationId xmlns:a16="http://schemas.microsoft.com/office/drawing/2014/main" xmlns="" id="{42C94C68-6D2F-D103-07D9-6FD619B92783}"/>
              </a:ext>
            </a:extLst>
          </p:cNvPr>
          <p:cNvGraphicFramePr>
            <a:graphicFrameLocks noGrp="1"/>
          </p:cNvGraphicFramePr>
          <p:nvPr/>
        </p:nvGraphicFramePr>
        <p:xfrm>
          <a:off x="1305997" y="1977354"/>
          <a:ext cx="9620467" cy="741680"/>
        </p:xfrm>
        <a:graphic>
          <a:graphicData uri="http://schemas.openxmlformats.org/drawingml/2006/table">
            <a:tbl>
              <a:tblPr firstRow="1" bandRow="1">
                <a:tableStyleId>{5C22544A-7EE6-4342-B048-85BDC9FD1C3A}</a:tableStyleId>
              </a:tblPr>
              <a:tblGrid>
                <a:gridCol w="3520115">
                  <a:extLst>
                    <a:ext uri="{9D8B030D-6E8A-4147-A177-3AD203B41FA5}">
                      <a16:colId xmlns:a16="http://schemas.microsoft.com/office/drawing/2014/main" xmlns="" val="3146478128"/>
                    </a:ext>
                  </a:extLst>
                </a:gridCol>
                <a:gridCol w="1629624">
                  <a:extLst>
                    <a:ext uri="{9D8B030D-6E8A-4147-A177-3AD203B41FA5}">
                      <a16:colId xmlns:a16="http://schemas.microsoft.com/office/drawing/2014/main" xmlns="" val="819680818"/>
                    </a:ext>
                  </a:extLst>
                </a:gridCol>
                <a:gridCol w="1833854">
                  <a:extLst>
                    <a:ext uri="{9D8B030D-6E8A-4147-A177-3AD203B41FA5}">
                      <a16:colId xmlns:a16="http://schemas.microsoft.com/office/drawing/2014/main" xmlns="" val="2726229216"/>
                    </a:ext>
                  </a:extLst>
                </a:gridCol>
                <a:gridCol w="1456660">
                  <a:extLst>
                    <a:ext uri="{9D8B030D-6E8A-4147-A177-3AD203B41FA5}">
                      <a16:colId xmlns:a16="http://schemas.microsoft.com/office/drawing/2014/main" xmlns="" val="2408310350"/>
                    </a:ext>
                  </a:extLst>
                </a:gridCol>
                <a:gridCol w="1180214">
                  <a:extLst>
                    <a:ext uri="{9D8B030D-6E8A-4147-A177-3AD203B41FA5}">
                      <a16:colId xmlns:a16="http://schemas.microsoft.com/office/drawing/2014/main" xmlns="" val="197388554"/>
                    </a:ext>
                  </a:extLst>
                </a:gridCol>
              </a:tblGrid>
              <a:tr h="370840">
                <a:tc>
                  <a:txBody>
                    <a:bodyPr/>
                    <a:lstStyle/>
                    <a:p>
                      <a:pPr algn="ctr"/>
                      <a:r>
                        <a:rPr lang="en-GB" sz="1200"/>
                        <a:t>Juzgado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Gestor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Tramitador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Auxilio Judicial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2107847950"/>
                  </a:ext>
                </a:extLst>
              </a:tr>
              <a:tr h="370840">
                <a:tc>
                  <a:txBody>
                    <a:bodyPr/>
                    <a:lstStyle/>
                    <a:p>
                      <a:r>
                        <a:rPr lang="en-GB" sz="1200" err="1"/>
                        <a:t>Juzgado</a:t>
                      </a:r>
                      <a:r>
                        <a:rPr lang="en-GB" sz="1200"/>
                        <a:t> Único de 1ª instancia e </a:t>
                      </a:r>
                      <a:r>
                        <a:rPr lang="en-GB" sz="1200" err="1"/>
                        <a:t>instrucción</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158544097"/>
                  </a:ext>
                </a:extLst>
              </a:tr>
            </a:tbl>
          </a:graphicData>
        </a:graphic>
      </p:graphicFrame>
      <p:sp>
        <p:nvSpPr>
          <p:cNvPr id="16" name="Rectángulo 15">
            <a:extLst>
              <a:ext uri="{FF2B5EF4-FFF2-40B4-BE49-F238E27FC236}">
                <a16:creationId xmlns:a16="http://schemas.microsoft.com/office/drawing/2014/main" xmlns="" id="{0D010F0D-49EF-5BA1-BB14-ACF738EDA226}"/>
              </a:ext>
            </a:extLst>
          </p:cNvPr>
          <p:cNvSpPr/>
          <p:nvPr/>
        </p:nvSpPr>
        <p:spPr>
          <a:xfrm>
            <a:off x="503237" y="1047040"/>
            <a:ext cx="11204576" cy="461665"/>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la dotación actual para el partido judicial de Cangas de Narcea cuenta con un total de 7 personas: 2 gestores procesales, 3 tramitadores procesales y 2 auxilios judiciales.</a:t>
            </a:r>
          </a:p>
        </p:txBody>
      </p:sp>
      <p:sp>
        <p:nvSpPr>
          <p:cNvPr id="3" name="Rectángulo 2">
            <a:extLst>
              <a:ext uri="{FF2B5EF4-FFF2-40B4-BE49-F238E27FC236}">
                <a16:creationId xmlns:a16="http://schemas.microsoft.com/office/drawing/2014/main" xmlns="" id="{D8853636-B027-EBEC-FBAF-510BF9E926EF}"/>
              </a:ext>
            </a:extLst>
          </p:cNvPr>
          <p:cNvSpPr>
            <a:spLocks noChangeArrowheads="1"/>
          </p:cNvSpPr>
          <p:nvPr/>
        </p:nvSpPr>
        <p:spPr bwMode="auto">
          <a:xfrm>
            <a:off x="292099" y="646549"/>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4.3.1.5 Dotación de personal</a:t>
            </a:r>
          </a:p>
        </p:txBody>
      </p:sp>
    </p:spTree>
    <p:extLst>
      <p:ext uri="{BB962C8B-B14F-4D97-AF65-F5344CB8AC3E}">
        <p14:creationId xmlns:p14="http://schemas.microsoft.com/office/powerpoint/2010/main" val="208075378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00AB1F2-DC85-9234-2ABE-1DBF3F7C24B8}"/>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xmlns="" id="{3B506E06-9480-FF42-C74A-53F4C5771AA8}"/>
              </a:ext>
            </a:extLst>
          </p:cNvPr>
          <p:cNvSpPr/>
          <p:nvPr/>
        </p:nvSpPr>
        <p:spPr>
          <a:xfrm>
            <a:off x="389925" y="4600260"/>
            <a:ext cx="11425362" cy="1887318"/>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1671F184-DBA3-89A0-ED9D-A5FB2CB694C5}"/>
              </a:ext>
            </a:extLst>
          </p:cNvPr>
          <p:cNvSpPr/>
          <p:nvPr/>
        </p:nvSpPr>
        <p:spPr>
          <a:xfrm>
            <a:off x="1018076" y="1581153"/>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658F8C69-4B3B-1B48-D67F-F59A6CE07158}"/>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4.3.2</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Cangas de Onís</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A351AB63-AFBD-ACDA-9613-DA17A44E00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CF5FBFB0-4934-F7F6-9873-6BF2EEBD85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FD34513A-7735-1ED7-2968-DB4E61B10488}"/>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52</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3" name="Rectángulo 2">
            <a:extLst>
              <a:ext uri="{FF2B5EF4-FFF2-40B4-BE49-F238E27FC236}">
                <a16:creationId xmlns:a16="http://schemas.microsoft.com/office/drawing/2014/main" xmlns="" id="{6C0C6035-F800-E44C-9B7D-E88EF32EDBA5}"/>
              </a:ext>
            </a:extLst>
          </p:cNvPr>
          <p:cNvSpPr/>
          <p:nvPr/>
        </p:nvSpPr>
        <p:spPr>
          <a:xfrm>
            <a:off x="371475" y="924449"/>
            <a:ext cx="5119530"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15" name="Rectángulo 14">
            <a:extLst>
              <a:ext uri="{FF2B5EF4-FFF2-40B4-BE49-F238E27FC236}">
                <a16:creationId xmlns:a16="http://schemas.microsoft.com/office/drawing/2014/main" xmlns="" id="{720A1F41-3A56-7A58-4345-637D3F2E9582}"/>
              </a:ext>
            </a:extLst>
          </p:cNvPr>
          <p:cNvSpPr/>
          <p:nvPr/>
        </p:nvSpPr>
        <p:spPr>
          <a:xfrm>
            <a:off x="481988" y="4862278"/>
            <a:ext cx="11241236" cy="1431161"/>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media de asuntos registrados </a:t>
            </a:r>
            <a:r>
              <a:rPr lang="es-ES" sz="1200">
                <a:latin typeface="Century Gothic" panose="020B0502020202020204" pitchFamily="34" charset="0"/>
                <a:ea typeface="Calibri" panose="020F0502020204030204" pitchFamily="34" charset="0"/>
                <a:cs typeface="Times New Roman" panose="02020603050405020304" pitchFamily="18" charset="0"/>
              </a:rPr>
              <a:t>en el período analizado se sitúa en 1808 con un aumento en 2024.</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proyección de asuntos </a:t>
            </a:r>
            <a:r>
              <a:rPr lang="es-ES" sz="1200">
                <a:latin typeface="Century Gothic" panose="020B0502020202020204" pitchFamily="34" charset="0"/>
                <a:cs typeface="Times New Roman" panose="02020603050405020304" pitchFamily="18" charset="0"/>
              </a:rPr>
              <a:t>muestra una recuperación de los asuntos ingresados.</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 </a:t>
            </a:r>
            <a:r>
              <a:rPr lang="es-ES" sz="1200">
                <a:latin typeface="Century Gothic" panose="020B0502020202020204" pitchFamily="34" charset="0"/>
                <a:ea typeface="Calibri" panose="020F0502020204030204" pitchFamily="34" charset="0"/>
                <a:cs typeface="Times New Roman" panose="02020603050405020304" pitchFamily="18" charset="0"/>
              </a:rPr>
              <a:t> Este aumento es reflejado por la línea de tendencia que marca un descenso de los asuntos ingresados.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ejecuciones</a:t>
            </a:r>
            <a:r>
              <a:rPr lang="es-ES" sz="1200">
                <a:latin typeface="Century Gothic" panose="020B0502020202020204" pitchFamily="34" charset="0"/>
                <a:ea typeface="Calibri" panose="020F0502020204030204" pitchFamily="34" charset="0"/>
                <a:cs typeface="Times New Roman" panose="02020603050405020304" pitchFamily="18" charset="0"/>
              </a:rPr>
              <a:t> se sitúan en una media de 191 en el período de años analizado. Se observa una evolución muy variable con fuertes bajadas y subidas en el número de ejecuciones que se registran</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proyección de ejecuciones </a:t>
            </a:r>
            <a:r>
              <a:rPr lang="es-ES" sz="1200">
                <a:latin typeface="Century Gothic" panose="020B0502020202020204" pitchFamily="34" charset="0"/>
                <a:ea typeface="Calibri" panose="020F0502020204030204" pitchFamily="34" charset="0"/>
                <a:cs typeface="Times New Roman" panose="02020603050405020304" pitchFamily="18" charset="0"/>
              </a:rPr>
              <a:t>continúa con la estabilidad de años previos, con un posible descenso en 2025 y un aumento en 2026.</a:t>
            </a:r>
          </a:p>
        </p:txBody>
      </p:sp>
      <p:sp>
        <p:nvSpPr>
          <p:cNvPr id="12" name="Rectángulo 11">
            <a:extLst>
              <a:ext uri="{FF2B5EF4-FFF2-40B4-BE49-F238E27FC236}">
                <a16:creationId xmlns:a16="http://schemas.microsoft.com/office/drawing/2014/main" xmlns="" id="{1CBDCA9D-BC9F-212B-5040-5ACFBDCB9155}"/>
              </a:ext>
            </a:extLst>
          </p:cNvPr>
          <p:cNvSpPr/>
          <p:nvPr/>
        </p:nvSpPr>
        <p:spPr>
          <a:xfrm>
            <a:off x="364296" y="6492392"/>
            <a:ext cx="171850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sp>
        <p:nvSpPr>
          <p:cNvPr id="18" name="Rectángulo 17">
            <a:extLst>
              <a:ext uri="{FF2B5EF4-FFF2-40B4-BE49-F238E27FC236}">
                <a16:creationId xmlns:a16="http://schemas.microsoft.com/office/drawing/2014/main" xmlns="" id="{74E4DBAE-0F43-2F5D-DD0B-0A95ADE34BC2}"/>
              </a:ext>
            </a:extLst>
          </p:cNvPr>
          <p:cNvSpPr>
            <a:spLocks noChangeArrowheads="1"/>
          </p:cNvSpPr>
          <p:nvPr/>
        </p:nvSpPr>
        <p:spPr bwMode="auto">
          <a:xfrm>
            <a:off x="327371"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4.3.2.1 Análisis de asuntos ingresados</a:t>
            </a:r>
          </a:p>
        </p:txBody>
      </p:sp>
      <p:sp>
        <p:nvSpPr>
          <p:cNvPr id="19" name="Rectángulo 18">
            <a:extLst>
              <a:ext uri="{FF2B5EF4-FFF2-40B4-BE49-F238E27FC236}">
                <a16:creationId xmlns:a16="http://schemas.microsoft.com/office/drawing/2014/main" xmlns="" id="{859E29BC-BC6B-E9B5-7FDE-DD73A0BBD4B8}"/>
              </a:ext>
            </a:extLst>
          </p:cNvPr>
          <p:cNvSpPr/>
          <p:nvPr/>
        </p:nvSpPr>
        <p:spPr>
          <a:xfrm>
            <a:off x="6095999" y="901837"/>
            <a:ext cx="5400675"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20" name="Rectángulo 19">
            <a:extLst>
              <a:ext uri="{FF2B5EF4-FFF2-40B4-BE49-F238E27FC236}">
                <a16:creationId xmlns:a16="http://schemas.microsoft.com/office/drawing/2014/main" xmlns="" id="{6D58D064-EFA3-79A0-6A7D-C448F4FB9EEB}"/>
              </a:ext>
            </a:extLst>
          </p:cNvPr>
          <p:cNvSpPr>
            <a:spLocks noChangeArrowheads="1"/>
          </p:cNvSpPr>
          <p:nvPr/>
        </p:nvSpPr>
        <p:spPr bwMode="auto">
          <a:xfrm>
            <a:off x="6096000"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4.3.2.2 Análisis de ejecuciones registradas</a:t>
            </a:r>
          </a:p>
        </p:txBody>
      </p:sp>
      <p:sp>
        <p:nvSpPr>
          <p:cNvPr id="17" name="Rectángulo 16">
            <a:extLst>
              <a:ext uri="{FF2B5EF4-FFF2-40B4-BE49-F238E27FC236}">
                <a16:creationId xmlns:a16="http://schemas.microsoft.com/office/drawing/2014/main" xmlns="" id="{90097BEA-7F58-CE15-1196-F097E8F2225C}"/>
              </a:ext>
            </a:extLst>
          </p:cNvPr>
          <p:cNvSpPr/>
          <p:nvPr/>
        </p:nvSpPr>
        <p:spPr>
          <a:xfrm>
            <a:off x="1911350" y="6492392"/>
            <a:ext cx="2914650"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 Proyección bajo la fórmula de pronóstico ETS</a:t>
            </a:r>
          </a:p>
        </p:txBody>
      </p:sp>
      <p:graphicFrame>
        <p:nvGraphicFramePr>
          <p:cNvPr id="4" name="Gráfico 3">
            <a:extLst>
              <a:ext uri="{FF2B5EF4-FFF2-40B4-BE49-F238E27FC236}">
                <a16:creationId xmlns:a16="http://schemas.microsoft.com/office/drawing/2014/main" xmlns="" id="{9B64D421-4E3A-EDBF-E9C0-BBC3B810B3AB}"/>
              </a:ext>
            </a:extLst>
          </p:cNvPr>
          <p:cNvGraphicFramePr>
            <a:graphicFrameLocks/>
          </p:cNvGraphicFramePr>
          <p:nvPr>
            <p:custDataLst>
              <p:tags r:id="rId1"/>
            </p:custDataLst>
          </p:nvPr>
        </p:nvGraphicFramePr>
        <p:xfrm>
          <a:off x="6394580" y="1733655"/>
          <a:ext cx="4572000" cy="27463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áfico 10">
            <a:extLst>
              <a:ext uri="{FF2B5EF4-FFF2-40B4-BE49-F238E27FC236}">
                <a16:creationId xmlns:a16="http://schemas.microsoft.com/office/drawing/2014/main" xmlns="" id="{5BA9FEAE-BA41-9704-4536-7484D30CF74E}"/>
              </a:ext>
            </a:extLst>
          </p:cNvPr>
          <p:cNvGraphicFramePr>
            <a:graphicFrameLocks/>
          </p:cNvGraphicFramePr>
          <p:nvPr>
            <p:custDataLst>
              <p:tags r:id="rId2"/>
            </p:custDataLst>
          </p:nvPr>
        </p:nvGraphicFramePr>
        <p:xfrm>
          <a:off x="645240" y="1714602"/>
          <a:ext cx="4572000" cy="27368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4810932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92B1F45-4D49-680A-0D6D-BE65E2F8E6F8}"/>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xmlns="" id="{94EA9D5C-9993-498A-FD7B-B2A7308528CF}"/>
              </a:ext>
            </a:extLst>
          </p:cNvPr>
          <p:cNvSpPr/>
          <p:nvPr/>
        </p:nvSpPr>
        <p:spPr>
          <a:xfrm>
            <a:off x="6181558" y="4624982"/>
            <a:ext cx="5643642"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9A1019CC-1BD3-4408-1EB4-0FFAFBEC09E8}"/>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F676F1C5-669A-9E01-59C7-B0C307B81C1D}"/>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4.3.2</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Cangas de Onís</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A7003BA1-EFEE-BC84-08C8-8B8A1CA24A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FD471DAF-42AD-EC3C-E7AF-6F2E21DC5F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53EA5D89-25ED-69A3-5C83-2A9A7B3BF5B5}"/>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53</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2" name="Rectángulo 11">
            <a:extLst>
              <a:ext uri="{FF2B5EF4-FFF2-40B4-BE49-F238E27FC236}">
                <a16:creationId xmlns:a16="http://schemas.microsoft.com/office/drawing/2014/main" xmlns="" id="{CEAF1862-8B3E-E773-1B1E-DFE7E7E7A163}"/>
              </a:ext>
            </a:extLst>
          </p:cNvPr>
          <p:cNvSpPr/>
          <p:nvPr/>
        </p:nvSpPr>
        <p:spPr>
          <a:xfrm>
            <a:off x="364296" y="6492392"/>
            <a:ext cx="590315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graphicFrame>
        <p:nvGraphicFramePr>
          <p:cNvPr id="3" name="Tabla 2">
            <a:extLst>
              <a:ext uri="{FF2B5EF4-FFF2-40B4-BE49-F238E27FC236}">
                <a16:creationId xmlns:a16="http://schemas.microsoft.com/office/drawing/2014/main" xmlns="" id="{61F462C0-C80C-9FCA-4E9E-57193E137041}"/>
              </a:ext>
            </a:extLst>
          </p:cNvPr>
          <p:cNvGraphicFramePr>
            <a:graphicFrameLocks noGrp="1"/>
          </p:cNvGraphicFramePr>
          <p:nvPr/>
        </p:nvGraphicFramePr>
        <p:xfrm>
          <a:off x="4216567" y="1513874"/>
          <a:ext cx="1888958" cy="171603"/>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71603">
                <a:tc>
                  <a:txBody>
                    <a:bodyPr/>
                    <a:lstStyle/>
                    <a:p>
                      <a:pPr algn="ctr" fontAlgn="b"/>
                      <a:r>
                        <a:rPr lang="es-ES" sz="700" b="1" i="0" u="none" strike="noStrike">
                          <a:solidFill>
                            <a:schemeClr val="accent1">
                              <a:lumMod val="75000"/>
                            </a:schemeClr>
                          </a:solidFill>
                          <a:effectLst/>
                          <a:latin typeface="Verdana" panose="020B0604030504040204" pitchFamily="34" charset="0"/>
                        </a:rPr>
                        <a:t>Tasa resolución 0,95</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graphicFrame>
        <p:nvGraphicFramePr>
          <p:cNvPr id="9" name="Tabla 8">
            <a:extLst>
              <a:ext uri="{FF2B5EF4-FFF2-40B4-BE49-F238E27FC236}">
                <a16:creationId xmlns:a16="http://schemas.microsoft.com/office/drawing/2014/main" xmlns="" id="{2D02BD14-1309-EB49-64E9-F7F5F982D2B9}"/>
              </a:ext>
            </a:extLst>
          </p:cNvPr>
          <p:cNvGraphicFramePr>
            <a:graphicFrameLocks noGrp="1"/>
          </p:cNvGraphicFramePr>
          <p:nvPr/>
        </p:nvGraphicFramePr>
        <p:xfrm>
          <a:off x="4206045" y="1345797"/>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pendencia 0,63</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sp>
        <p:nvSpPr>
          <p:cNvPr id="14" name="Rectángulo 13">
            <a:extLst>
              <a:ext uri="{FF2B5EF4-FFF2-40B4-BE49-F238E27FC236}">
                <a16:creationId xmlns:a16="http://schemas.microsoft.com/office/drawing/2014/main" xmlns="" id="{91F064C1-84FE-A599-6C06-BBB20073A2C9}"/>
              </a:ext>
            </a:extLst>
          </p:cNvPr>
          <p:cNvSpPr/>
          <p:nvPr/>
        </p:nvSpPr>
        <p:spPr>
          <a:xfrm>
            <a:off x="366800" y="4624982"/>
            <a:ext cx="5598823"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7" name="Rectángulo 16">
            <a:extLst>
              <a:ext uri="{FF2B5EF4-FFF2-40B4-BE49-F238E27FC236}">
                <a16:creationId xmlns:a16="http://schemas.microsoft.com/office/drawing/2014/main" xmlns="" id="{B07B2034-BD36-DCA6-46E5-B847E1C27461}"/>
              </a:ext>
            </a:extLst>
          </p:cNvPr>
          <p:cNvSpPr/>
          <p:nvPr/>
        </p:nvSpPr>
        <p:spPr>
          <a:xfrm>
            <a:off x="408911" y="5020960"/>
            <a:ext cx="5474117" cy="83099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Mientras que desde 2020 el volumen de asuntos ingresados mantiene una tendencia alcista, el número de asuntos resueltos, desciende en los últimos años a excepción del año 2024 donde sufre una fuerte subida.</a:t>
            </a:r>
          </a:p>
        </p:txBody>
      </p:sp>
      <p:sp>
        <p:nvSpPr>
          <p:cNvPr id="21" name="CuadroTexto 20">
            <a:extLst>
              <a:ext uri="{FF2B5EF4-FFF2-40B4-BE49-F238E27FC236}">
                <a16:creationId xmlns:a16="http://schemas.microsoft.com/office/drawing/2014/main" xmlns="" id="{FCFC9459-7BA6-43AF-3A11-A923933654D3}"/>
              </a:ext>
            </a:extLst>
          </p:cNvPr>
          <p:cNvSpPr txBox="1"/>
          <p:nvPr/>
        </p:nvSpPr>
        <p:spPr>
          <a:xfrm>
            <a:off x="6181558" y="5067556"/>
            <a:ext cx="5643642" cy="830997"/>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volumen de ejecuciones pendiente es notablemente mayor al de las ejecuciones registradas y resueltas que, por su parte, siguen una evolución paralela con una tendencia descendente desde 2021 que comienza a ascender en 2024.</a:t>
            </a:r>
          </a:p>
        </p:txBody>
      </p:sp>
      <p:sp>
        <p:nvSpPr>
          <p:cNvPr id="10" name="Rectángulo 9">
            <a:extLst>
              <a:ext uri="{FF2B5EF4-FFF2-40B4-BE49-F238E27FC236}">
                <a16:creationId xmlns:a16="http://schemas.microsoft.com/office/drawing/2014/main" xmlns="" id="{8E77793E-43A3-81F7-FD44-CE6823B05957}"/>
              </a:ext>
            </a:extLst>
          </p:cNvPr>
          <p:cNvSpPr>
            <a:spLocks noChangeArrowheads="1"/>
          </p:cNvSpPr>
          <p:nvPr/>
        </p:nvSpPr>
        <p:spPr bwMode="auto">
          <a:xfrm>
            <a:off x="364296" y="64662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4.3.2.3 Volumen de asuntos por estado</a:t>
            </a:r>
          </a:p>
        </p:txBody>
      </p:sp>
      <p:sp>
        <p:nvSpPr>
          <p:cNvPr id="15" name="Rectángulo 14">
            <a:extLst>
              <a:ext uri="{FF2B5EF4-FFF2-40B4-BE49-F238E27FC236}">
                <a16:creationId xmlns:a16="http://schemas.microsoft.com/office/drawing/2014/main" xmlns="" id="{2F35AE93-8DF7-4E02-F894-86D01EF1EBB7}"/>
              </a:ext>
            </a:extLst>
          </p:cNvPr>
          <p:cNvSpPr>
            <a:spLocks noChangeArrowheads="1"/>
          </p:cNvSpPr>
          <p:nvPr/>
        </p:nvSpPr>
        <p:spPr bwMode="auto">
          <a:xfrm>
            <a:off x="6096000"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4.3.2.4 Volumen de ejecuciones por estado</a:t>
            </a:r>
          </a:p>
        </p:txBody>
      </p:sp>
      <p:sp>
        <p:nvSpPr>
          <p:cNvPr id="16" name="Rectángulo 15">
            <a:extLst>
              <a:ext uri="{FF2B5EF4-FFF2-40B4-BE49-F238E27FC236}">
                <a16:creationId xmlns:a16="http://schemas.microsoft.com/office/drawing/2014/main" xmlns="" id="{C852EDC9-2542-0C9E-42C0-2F09C835D5D8}"/>
              </a:ext>
            </a:extLst>
          </p:cNvPr>
          <p:cNvSpPr/>
          <p:nvPr/>
        </p:nvSpPr>
        <p:spPr>
          <a:xfrm>
            <a:off x="371475" y="924449"/>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los asuntos por estado desde el año 2018 hasta el año 2024.</a:t>
            </a:r>
          </a:p>
        </p:txBody>
      </p:sp>
      <p:sp>
        <p:nvSpPr>
          <p:cNvPr id="19" name="Rectángulo 18">
            <a:extLst>
              <a:ext uri="{FF2B5EF4-FFF2-40B4-BE49-F238E27FC236}">
                <a16:creationId xmlns:a16="http://schemas.microsoft.com/office/drawing/2014/main" xmlns="" id="{33B8DD89-DFC3-67FF-0C13-DC609CDFCD20}"/>
              </a:ext>
            </a:extLst>
          </p:cNvPr>
          <p:cNvSpPr/>
          <p:nvPr/>
        </p:nvSpPr>
        <p:spPr>
          <a:xfrm>
            <a:off x="6223842" y="888753"/>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las ejecuciones por estado desde el año 2018 hasta el año 2024.</a:t>
            </a:r>
          </a:p>
        </p:txBody>
      </p:sp>
      <p:graphicFrame>
        <p:nvGraphicFramePr>
          <p:cNvPr id="20" name="Gráfico 19">
            <a:extLst>
              <a:ext uri="{FF2B5EF4-FFF2-40B4-BE49-F238E27FC236}">
                <a16:creationId xmlns:a16="http://schemas.microsoft.com/office/drawing/2014/main" xmlns="" id="{BEBCC982-95B2-46CC-A597-3F74E41E9BFA}"/>
              </a:ext>
            </a:extLst>
          </p:cNvPr>
          <p:cNvGraphicFramePr>
            <a:graphicFrameLocks/>
          </p:cNvGraphicFramePr>
          <p:nvPr>
            <p:custDataLst>
              <p:tags r:id="rId1"/>
            </p:custDataLst>
          </p:nvPr>
        </p:nvGraphicFramePr>
        <p:xfrm>
          <a:off x="646053" y="1682388"/>
          <a:ext cx="4999835" cy="27964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Gráfico 21">
            <a:extLst>
              <a:ext uri="{FF2B5EF4-FFF2-40B4-BE49-F238E27FC236}">
                <a16:creationId xmlns:a16="http://schemas.microsoft.com/office/drawing/2014/main" xmlns="" id="{F803BC0C-8DF2-4F47-B515-EF4647FABB1D}"/>
              </a:ext>
            </a:extLst>
          </p:cNvPr>
          <p:cNvGraphicFramePr>
            <a:graphicFrameLocks/>
          </p:cNvGraphicFramePr>
          <p:nvPr>
            <p:custDataLst>
              <p:tags r:id="rId2"/>
            </p:custDataLst>
          </p:nvPr>
        </p:nvGraphicFramePr>
        <p:xfrm>
          <a:off x="6343537" y="1721901"/>
          <a:ext cx="4999835" cy="271742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6432833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055CDF6-9CE8-78C3-841B-4F3EDF02E1F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2AC0AD2D-7EE5-5657-196C-AEF9DBC7CEAE}"/>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D6CA7E1D-5F2D-C5FA-2B12-496533E4F61C}"/>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4.3.2</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Cangas de Onís</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783B4353-60F1-F4D1-BDCF-B6597ED65E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4D242E15-59C6-E9DC-32A6-15AE70D971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F47B4A1F-3043-E89E-9630-78B8D30F2A6F}"/>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54</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6" name="Rectángulo 15">
            <a:extLst>
              <a:ext uri="{FF2B5EF4-FFF2-40B4-BE49-F238E27FC236}">
                <a16:creationId xmlns:a16="http://schemas.microsoft.com/office/drawing/2014/main" xmlns="" id="{28BDE973-168A-3391-464F-9ADA83F458AA}"/>
              </a:ext>
            </a:extLst>
          </p:cNvPr>
          <p:cNvSpPr/>
          <p:nvPr/>
        </p:nvSpPr>
        <p:spPr>
          <a:xfrm>
            <a:off x="292099" y="940658"/>
            <a:ext cx="11204576" cy="646331"/>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la dotación actual para el partido judicial de Cangas de Onís cuenta con un total de 8 personas: 2 gestores procesales, 4 tramitadores procesales y 2 auxilios judiciales, además de un gestor procesal como refuerzo.</a:t>
            </a:r>
          </a:p>
        </p:txBody>
      </p:sp>
      <p:graphicFrame>
        <p:nvGraphicFramePr>
          <p:cNvPr id="9" name="Tabla 8">
            <a:extLst>
              <a:ext uri="{FF2B5EF4-FFF2-40B4-BE49-F238E27FC236}">
                <a16:creationId xmlns:a16="http://schemas.microsoft.com/office/drawing/2014/main" xmlns="" id="{93328B17-8233-F9EF-AD78-810FEB557E4F}"/>
              </a:ext>
            </a:extLst>
          </p:cNvPr>
          <p:cNvGraphicFramePr>
            <a:graphicFrameLocks noGrp="1"/>
          </p:cNvGraphicFramePr>
          <p:nvPr/>
        </p:nvGraphicFramePr>
        <p:xfrm>
          <a:off x="1285766" y="2019060"/>
          <a:ext cx="9620467" cy="741680"/>
        </p:xfrm>
        <a:graphic>
          <a:graphicData uri="http://schemas.openxmlformats.org/drawingml/2006/table">
            <a:tbl>
              <a:tblPr firstRow="1" bandRow="1">
                <a:tableStyleId>{5C22544A-7EE6-4342-B048-85BDC9FD1C3A}</a:tableStyleId>
              </a:tblPr>
              <a:tblGrid>
                <a:gridCol w="3520115">
                  <a:extLst>
                    <a:ext uri="{9D8B030D-6E8A-4147-A177-3AD203B41FA5}">
                      <a16:colId xmlns:a16="http://schemas.microsoft.com/office/drawing/2014/main" xmlns="" val="3146478128"/>
                    </a:ext>
                  </a:extLst>
                </a:gridCol>
                <a:gridCol w="1629624">
                  <a:extLst>
                    <a:ext uri="{9D8B030D-6E8A-4147-A177-3AD203B41FA5}">
                      <a16:colId xmlns:a16="http://schemas.microsoft.com/office/drawing/2014/main" xmlns="" val="819680818"/>
                    </a:ext>
                  </a:extLst>
                </a:gridCol>
                <a:gridCol w="1833854">
                  <a:extLst>
                    <a:ext uri="{9D8B030D-6E8A-4147-A177-3AD203B41FA5}">
                      <a16:colId xmlns:a16="http://schemas.microsoft.com/office/drawing/2014/main" xmlns="" val="2726229216"/>
                    </a:ext>
                  </a:extLst>
                </a:gridCol>
                <a:gridCol w="1456660">
                  <a:extLst>
                    <a:ext uri="{9D8B030D-6E8A-4147-A177-3AD203B41FA5}">
                      <a16:colId xmlns:a16="http://schemas.microsoft.com/office/drawing/2014/main" xmlns="" val="2408310350"/>
                    </a:ext>
                  </a:extLst>
                </a:gridCol>
                <a:gridCol w="1180214">
                  <a:extLst>
                    <a:ext uri="{9D8B030D-6E8A-4147-A177-3AD203B41FA5}">
                      <a16:colId xmlns:a16="http://schemas.microsoft.com/office/drawing/2014/main" xmlns="" val="197388554"/>
                    </a:ext>
                  </a:extLst>
                </a:gridCol>
              </a:tblGrid>
              <a:tr h="370840">
                <a:tc>
                  <a:txBody>
                    <a:bodyPr/>
                    <a:lstStyle/>
                    <a:p>
                      <a:pPr algn="ctr"/>
                      <a:r>
                        <a:rPr lang="en-GB" sz="1200"/>
                        <a:t>Juzgado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Gestor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Tramitador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Auxilio Judicial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2107847950"/>
                  </a:ext>
                </a:extLst>
              </a:tr>
              <a:tr h="370840">
                <a:tc>
                  <a:txBody>
                    <a:bodyPr/>
                    <a:lstStyle/>
                    <a:p>
                      <a:r>
                        <a:rPr lang="en-GB" sz="1200" err="1"/>
                        <a:t>Juzgado</a:t>
                      </a:r>
                      <a:r>
                        <a:rPr lang="en-GB" sz="1200"/>
                        <a:t> Único de 1ª instancia e </a:t>
                      </a:r>
                      <a:r>
                        <a:rPr lang="en-GB" sz="1200" err="1"/>
                        <a:t>instrucción</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158544097"/>
                  </a:ext>
                </a:extLst>
              </a:tr>
            </a:tbl>
          </a:graphicData>
        </a:graphic>
      </p:graphicFrame>
      <p:sp>
        <p:nvSpPr>
          <p:cNvPr id="11" name="Rectángulo 10">
            <a:extLst>
              <a:ext uri="{FF2B5EF4-FFF2-40B4-BE49-F238E27FC236}">
                <a16:creationId xmlns:a16="http://schemas.microsoft.com/office/drawing/2014/main" xmlns="" id="{C25617BB-1F04-A960-8B37-8BB28A19442B}"/>
              </a:ext>
            </a:extLst>
          </p:cNvPr>
          <p:cNvSpPr/>
          <p:nvPr/>
        </p:nvSpPr>
        <p:spPr>
          <a:xfrm>
            <a:off x="1285766" y="2771718"/>
            <a:ext cx="11204576" cy="246221"/>
          </a:xfrm>
          <a:prstGeom prst="rect">
            <a:avLst/>
          </a:prstGeom>
        </p:spPr>
        <p:txBody>
          <a:bodyPr wrap="square">
            <a:spAutoFit/>
          </a:bodyPr>
          <a:lstStyle/>
          <a:p>
            <a:pPr algn="just">
              <a:spcBef>
                <a:spcPts val="300"/>
              </a:spcBef>
              <a:spcAft>
                <a:spcPts val="300"/>
              </a:spcAft>
              <a:defRPr/>
            </a:pPr>
            <a:r>
              <a:rPr lang="es-ES" sz="1000" i="1">
                <a:latin typeface="Century Gothic" panose="020B0502020202020204" pitchFamily="34" charset="0"/>
                <a:ea typeface="Calibri" panose="020F0502020204030204" pitchFamily="34" charset="0"/>
                <a:cs typeface="Times New Roman" panose="02020603050405020304" pitchFamily="18" charset="0"/>
              </a:rPr>
              <a:t>* Existe, además, un gestor procesal como refuerzo.</a:t>
            </a:r>
          </a:p>
        </p:txBody>
      </p:sp>
      <p:sp>
        <p:nvSpPr>
          <p:cNvPr id="3" name="Rectángulo 2">
            <a:extLst>
              <a:ext uri="{FF2B5EF4-FFF2-40B4-BE49-F238E27FC236}">
                <a16:creationId xmlns:a16="http://schemas.microsoft.com/office/drawing/2014/main" xmlns="" id="{497B7917-D0FA-EFB5-18BD-7A9186A8BEDF}"/>
              </a:ext>
            </a:extLst>
          </p:cNvPr>
          <p:cNvSpPr>
            <a:spLocks noChangeArrowheads="1"/>
          </p:cNvSpPr>
          <p:nvPr/>
        </p:nvSpPr>
        <p:spPr bwMode="auto">
          <a:xfrm>
            <a:off x="292099" y="646549"/>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4.3.2.5 Dotación de personal</a:t>
            </a:r>
          </a:p>
        </p:txBody>
      </p:sp>
    </p:spTree>
    <p:extLst>
      <p:ext uri="{BB962C8B-B14F-4D97-AF65-F5344CB8AC3E}">
        <p14:creationId xmlns:p14="http://schemas.microsoft.com/office/powerpoint/2010/main" val="422372986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C857807-BD01-E10C-90D3-66B3ACBF3A13}"/>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xmlns="" id="{D7CE103F-936A-2731-2C58-9FF01C5BBF29}"/>
              </a:ext>
            </a:extLst>
          </p:cNvPr>
          <p:cNvSpPr/>
          <p:nvPr/>
        </p:nvSpPr>
        <p:spPr>
          <a:xfrm>
            <a:off x="438431" y="4714279"/>
            <a:ext cx="11376855" cy="1726884"/>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5" name="Título 1">
            <a:extLst>
              <a:ext uri="{FF2B5EF4-FFF2-40B4-BE49-F238E27FC236}">
                <a16:creationId xmlns:a16="http://schemas.microsoft.com/office/drawing/2014/main" xmlns="" id="{CC0BE7D0-6B0E-AB51-E0D1-EAC3272B2ECA}"/>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4.3.3</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Castropol</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D769C080-7F5E-C10B-10B4-FDE6251195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7E64D2ED-AFAE-6D8B-743C-28CF1F6695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FB129DC3-3968-F0BC-5A98-898A33B97BB0}"/>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55</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3" name="Rectángulo 2">
            <a:extLst>
              <a:ext uri="{FF2B5EF4-FFF2-40B4-BE49-F238E27FC236}">
                <a16:creationId xmlns:a16="http://schemas.microsoft.com/office/drawing/2014/main" xmlns="" id="{3680A7EC-9513-CB80-2D4C-0135D0878B69}"/>
              </a:ext>
            </a:extLst>
          </p:cNvPr>
          <p:cNvSpPr/>
          <p:nvPr/>
        </p:nvSpPr>
        <p:spPr>
          <a:xfrm>
            <a:off x="371475" y="924449"/>
            <a:ext cx="5119530"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15" name="Rectángulo 14">
            <a:extLst>
              <a:ext uri="{FF2B5EF4-FFF2-40B4-BE49-F238E27FC236}">
                <a16:creationId xmlns:a16="http://schemas.microsoft.com/office/drawing/2014/main" xmlns="" id="{E9ADCBDC-30F1-73D1-30A1-2E93D8CEABC1}"/>
              </a:ext>
            </a:extLst>
          </p:cNvPr>
          <p:cNvSpPr/>
          <p:nvPr/>
        </p:nvSpPr>
        <p:spPr>
          <a:xfrm>
            <a:off x="496911" y="4765816"/>
            <a:ext cx="11256658" cy="161582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media de asuntos registrados </a:t>
            </a:r>
            <a:r>
              <a:rPr lang="es-ES" sz="1200">
                <a:latin typeface="Century Gothic" panose="020B0502020202020204" pitchFamily="34" charset="0"/>
                <a:ea typeface="Calibri" panose="020F0502020204030204" pitchFamily="34" charset="0"/>
                <a:cs typeface="Times New Roman" panose="02020603050405020304" pitchFamily="18" charset="0"/>
              </a:rPr>
              <a:t>en el período analizado se sitúa en 1083 donde, tras el descenso de 2020, el número de asuntos ingresados ha ido aumentando año tras año.</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proyección de asuntos </a:t>
            </a:r>
            <a:r>
              <a:rPr lang="es-ES" sz="1200">
                <a:latin typeface="Century Gothic" panose="020B0502020202020204" pitchFamily="34" charset="0"/>
                <a:ea typeface="Calibri" panose="020F0502020204030204" pitchFamily="34" charset="0"/>
                <a:cs typeface="Times New Roman" panose="02020603050405020304" pitchFamily="18" charset="0"/>
              </a:rPr>
              <a:t>muestra una continuación en la recuperación de los asuntos ingresados para los próximos años. Este aumento es reflejado por la línea de tendencia que marca un crecimiento lineal de los asuntos ingresados.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ejecuciones</a:t>
            </a:r>
            <a:r>
              <a:rPr lang="es-ES" sz="1200">
                <a:latin typeface="Century Gothic" panose="020B0502020202020204" pitchFamily="34" charset="0"/>
                <a:ea typeface="Calibri" panose="020F0502020204030204" pitchFamily="34" charset="0"/>
                <a:cs typeface="Times New Roman" panose="02020603050405020304" pitchFamily="18" charset="0"/>
              </a:rPr>
              <a:t> se sitúan en una media de 123 con una evolución inestable durante todo el período analizado.</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proyección de ejecuciones </a:t>
            </a:r>
            <a:r>
              <a:rPr lang="es-ES" sz="1200">
                <a:latin typeface="Century Gothic" panose="020B0502020202020204" pitchFamily="34" charset="0"/>
                <a:ea typeface="Calibri" panose="020F0502020204030204" pitchFamily="34" charset="0"/>
                <a:cs typeface="Times New Roman" panose="02020603050405020304" pitchFamily="18" charset="0"/>
              </a:rPr>
              <a:t>continúa con la inestabilidad, mostrando un aumento en 2025 para sufrir un nuevo descenso en las ejecuciones registradas para el año 2026.</a:t>
            </a:r>
          </a:p>
        </p:txBody>
      </p:sp>
      <p:sp>
        <p:nvSpPr>
          <p:cNvPr id="12" name="Rectángulo 11">
            <a:extLst>
              <a:ext uri="{FF2B5EF4-FFF2-40B4-BE49-F238E27FC236}">
                <a16:creationId xmlns:a16="http://schemas.microsoft.com/office/drawing/2014/main" xmlns="" id="{52CB6BBE-B9FE-64CF-5A25-0F91929134D6}"/>
              </a:ext>
            </a:extLst>
          </p:cNvPr>
          <p:cNvSpPr/>
          <p:nvPr/>
        </p:nvSpPr>
        <p:spPr>
          <a:xfrm>
            <a:off x="364296" y="6492392"/>
            <a:ext cx="171850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sp>
        <p:nvSpPr>
          <p:cNvPr id="18" name="Rectángulo 17">
            <a:extLst>
              <a:ext uri="{FF2B5EF4-FFF2-40B4-BE49-F238E27FC236}">
                <a16:creationId xmlns:a16="http://schemas.microsoft.com/office/drawing/2014/main" xmlns="" id="{662D4684-74A0-866E-6D33-3107C4D32506}"/>
              </a:ext>
            </a:extLst>
          </p:cNvPr>
          <p:cNvSpPr>
            <a:spLocks noChangeArrowheads="1"/>
          </p:cNvSpPr>
          <p:nvPr/>
        </p:nvSpPr>
        <p:spPr bwMode="auto">
          <a:xfrm>
            <a:off x="327371"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4.3.3.1 Análisis de asuntos ingresados</a:t>
            </a:r>
          </a:p>
        </p:txBody>
      </p:sp>
      <p:sp>
        <p:nvSpPr>
          <p:cNvPr id="19" name="Rectángulo 18">
            <a:extLst>
              <a:ext uri="{FF2B5EF4-FFF2-40B4-BE49-F238E27FC236}">
                <a16:creationId xmlns:a16="http://schemas.microsoft.com/office/drawing/2014/main" xmlns="" id="{ED17DE81-C6F7-3F4B-7453-88900489ACB8}"/>
              </a:ext>
            </a:extLst>
          </p:cNvPr>
          <p:cNvSpPr/>
          <p:nvPr/>
        </p:nvSpPr>
        <p:spPr>
          <a:xfrm>
            <a:off x="6095999" y="901837"/>
            <a:ext cx="5400675"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20" name="Rectángulo 19">
            <a:extLst>
              <a:ext uri="{FF2B5EF4-FFF2-40B4-BE49-F238E27FC236}">
                <a16:creationId xmlns:a16="http://schemas.microsoft.com/office/drawing/2014/main" xmlns="" id="{16077BCC-2F98-CA42-66EF-F8BC12DC4109}"/>
              </a:ext>
            </a:extLst>
          </p:cNvPr>
          <p:cNvSpPr>
            <a:spLocks noChangeArrowheads="1"/>
          </p:cNvSpPr>
          <p:nvPr/>
        </p:nvSpPr>
        <p:spPr bwMode="auto">
          <a:xfrm>
            <a:off x="6096000"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4.3.3.2 Análisis de ejecuciones registradas</a:t>
            </a:r>
          </a:p>
        </p:txBody>
      </p:sp>
      <p:sp>
        <p:nvSpPr>
          <p:cNvPr id="17" name="Rectángulo 16">
            <a:extLst>
              <a:ext uri="{FF2B5EF4-FFF2-40B4-BE49-F238E27FC236}">
                <a16:creationId xmlns:a16="http://schemas.microsoft.com/office/drawing/2014/main" xmlns="" id="{42A1BF95-6DD6-0967-88C6-599F7A26068C}"/>
              </a:ext>
            </a:extLst>
          </p:cNvPr>
          <p:cNvSpPr/>
          <p:nvPr/>
        </p:nvSpPr>
        <p:spPr>
          <a:xfrm>
            <a:off x="1911350" y="6492392"/>
            <a:ext cx="2914650"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 Proyección bajo la fórmula de pronóstico ETS</a:t>
            </a:r>
          </a:p>
        </p:txBody>
      </p:sp>
      <p:graphicFrame>
        <p:nvGraphicFramePr>
          <p:cNvPr id="2" name="Gráfico 1">
            <a:extLst>
              <a:ext uri="{FF2B5EF4-FFF2-40B4-BE49-F238E27FC236}">
                <a16:creationId xmlns:a16="http://schemas.microsoft.com/office/drawing/2014/main" xmlns="" id="{B416F4A5-5C95-4218-6D7B-208C92166003}"/>
              </a:ext>
            </a:extLst>
          </p:cNvPr>
          <p:cNvGraphicFramePr>
            <a:graphicFrameLocks/>
          </p:cNvGraphicFramePr>
          <p:nvPr>
            <p:custDataLst>
              <p:tags r:id="rId1"/>
            </p:custDataLst>
          </p:nvPr>
        </p:nvGraphicFramePr>
        <p:xfrm>
          <a:off x="646827" y="1883408"/>
          <a:ext cx="4568825" cy="27400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Gráfico 9">
            <a:extLst>
              <a:ext uri="{FF2B5EF4-FFF2-40B4-BE49-F238E27FC236}">
                <a16:creationId xmlns:a16="http://schemas.microsoft.com/office/drawing/2014/main" xmlns="" id="{347B6720-AD88-9952-E814-4766F2696CF7}"/>
              </a:ext>
            </a:extLst>
          </p:cNvPr>
          <p:cNvGraphicFramePr>
            <a:graphicFrameLocks/>
          </p:cNvGraphicFramePr>
          <p:nvPr>
            <p:custDataLst>
              <p:tags r:id="rId2"/>
            </p:custDataLst>
          </p:nvPr>
        </p:nvGraphicFramePr>
        <p:xfrm>
          <a:off x="6267450" y="1880232"/>
          <a:ext cx="4572000" cy="274637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42016053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E4614D-B1C7-B9FB-B11F-6D6D9B3AB31E}"/>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xmlns="" id="{07FDF40E-56DA-5EB7-1A84-4B777C66BE9B}"/>
              </a:ext>
            </a:extLst>
          </p:cNvPr>
          <p:cNvSpPr/>
          <p:nvPr/>
        </p:nvSpPr>
        <p:spPr>
          <a:xfrm>
            <a:off x="6156713" y="4615893"/>
            <a:ext cx="5658574"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E218C3E5-1054-1450-28E6-1400F0F443D5}"/>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65DE476A-6CCD-F8F3-7A41-DB5F45ABBBD5}"/>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4.3.3</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Castropol</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2F0E6EDB-F4EF-CF28-4E67-CED6ED3F54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B21B43F2-0CC1-EC2A-D5C4-429125B8C6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C23C20AD-AAEB-6687-61C8-DE27CFD449BA}"/>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56</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2" name="Rectángulo 11">
            <a:extLst>
              <a:ext uri="{FF2B5EF4-FFF2-40B4-BE49-F238E27FC236}">
                <a16:creationId xmlns:a16="http://schemas.microsoft.com/office/drawing/2014/main" xmlns="" id="{2DDF1FA7-4E2A-4EBA-0AD0-4999E78C03DE}"/>
              </a:ext>
            </a:extLst>
          </p:cNvPr>
          <p:cNvSpPr/>
          <p:nvPr/>
        </p:nvSpPr>
        <p:spPr>
          <a:xfrm>
            <a:off x="364296" y="6492392"/>
            <a:ext cx="590315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graphicFrame>
        <p:nvGraphicFramePr>
          <p:cNvPr id="3" name="Tabla 2">
            <a:extLst>
              <a:ext uri="{FF2B5EF4-FFF2-40B4-BE49-F238E27FC236}">
                <a16:creationId xmlns:a16="http://schemas.microsoft.com/office/drawing/2014/main" xmlns="" id="{570594CB-9009-A518-20EF-CCE2063337E0}"/>
              </a:ext>
            </a:extLst>
          </p:cNvPr>
          <p:cNvGraphicFramePr>
            <a:graphicFrameLocks noGrp="1"/>
          </p:cNvGraphicFramePr>
          <p:nvPr/>
        </p:nvGraphicFramePr>
        <p:xfrm>
          <a:off x="4267754" y="1379008"/>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resolución 1,07</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graphicFrame>
        <p:nvGraphicFramePr>
          <p:cNvPr id="9" name="Tabla 8">
            <a:extLst>
              <a:ext uri="{FF2B5EF4-FFF2-40B4-BE49-F238E27FC236}">
                <a16:creationId xmlns:a16="http://schemas.microsoft.com/office/drawing/2014/main" xmlns="" id="{164FB6E6-06B9-8D6F-91BA-CB566F2E817C}"/>
              </a:ext>
            </a:extLst>
          </p:cNvPr>
          <p:cNvGraphicFramePr>
            <a:graphicFrameLocks noGrp="1"/>
          </p:cNvGraphicFramePr>
          <p:nvPr/>
        </p:nvGraphicFramePr>
        <p:xfrm>
          <a:off x="4267754" y="1211880"/>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pendencia 0,26</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4316720"/>
                  </a:ext>
                </a:extLst>
              </a:tr>
            </a:tbl>
          </a:graphicData>
        </a:graphic>
      </p:graphicFrame>
      <p:sp>
        <p:nvSpPr>
          <p:cNvPr id="14" name="Rectángulo 13">
            <a:extLst>
              <a:ext uri="{FF2B5EF4-FFF2-40B4-BE49-F238E27FC236}">
                <a16:creationId xmlns:a16="http://schemas.microsoft.com/office/drawing/2014/main" xmlns="" id="{E9601BE2-8225-14C6-5244-4158F627C3FF}"/>
              </a:ext>
            </a:extLst>
          </p:cNvPr>
          <p:cNvSpPr/>
          <p:nvPr/>
        </p:nvSpPr>
        <p:spPr>
          <a:xfrm>
            <a:off x="366800" y="4627400"/>
            <a:ext cx="5598823"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7" name="Rectángulo 16">
            <a:extLst>
              <a:ext uri="{FF2B5EF4-FFF2-40B4-BE49-F238E27FC236}">
                <a16:creationId xmlns:a16="http://schemas.microsoft.com/office/drawing/2014/main" xmlns="" id="{D1CC3F58-23B3-FF4A-32D8-AEA26AE6BE91}"/>
              </a:ext>
            </a:extLst>
          </p:cNvPr>
          <p:cNvSpPr/>
          <p:nvPr/>
        </p:nvSpPr>
        <p:spPr>
          <a:xfrm>
            <a:off x="429152" y="4920177"/>
            <a:ext cx="5474117" cy="83099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volumen de asuntos ingresados y resueltos evolucionan en paralelo, lo que conlleva que el volumen de aquellos asuntos que se encuentran en trámite sea muy bajo respecto a aquellos que ingresan.</a:t>
            </a:r>
          </a:p>
        </p:txBody>
      </p:sp>
      <p:sp>
        <p:nvSpPr>
          <p:cNvPr id="21" name="CuadroTexto 20">
            <a:extLst>
              <a:ext uri="{FF2B5EF4-FFF2-40B4-BE49-F238E27FC236}">
                <a16:creationId xmlns:a16="http://schemas.microsoft.com/office/drawing/2014/main" xmlns="" id="{B8B25D50-05BF-92BB-C9DA-3211676EAA16}"/>
              </a:ext>
            </a:extLst>
          </p:cNvPr>
          <p:cNvSpPr txBox="1"/>
          <p:nvPr/>
        </p:nvSpPr>
        <p:spPr>
          <a:xfrm>
            <a:off x="6156712" y="4920177"/>
            <a:ext cx="5505823" cy="830997"/>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cs typeface="Times New Roman" panose="02020603050405020304" pitchFamily="18" charset="0"/>
              </a:rPr>
              <a:t>Por su parte, la gráfica sobre la evolución de las ejecuciones demuestra que el volumen en trámite es superior a la que se registran aunque a pesar de ello, se resuelven más que las que se registran en cada año.</a:t>
            </a:r>
            <a:endParaRPr lang="es-ES" sz="1200">
              <a:solidFill>
                <a:srgbClr val="FF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xmlns="" id="{2C66ADFA-ECD9-7696-74DB-C7D6BBF3623C}"/>
              </a:ext>
            </a:extLst>
          </p:cNvPr>
          <p:cNvSpPr>
            <a:spLocks noChangeArrowheads="1"/>
          </p:cNvSpPr>
          <p:nvPr/>
        </p:nvSpPr>
        <p:spPr bwMode="auto">
          <a:xfrm>
            <a:off x="364296" y="64662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4.3.3.3 Volumen de asuntos por estado</a:t>
            </a:r>
          </a:p>
        </p:txBody>
      </p:sp>
      <p:sp>
        <p:nvSpPr>
          <p:cNvPr id="15" name="Rectángulo 14">
            <a:extLst>
              <a:ext uri="{FF2B5EF4-FFF2-40B4-BE49-F238E27FC236}">
                <a16:creationId xmlns:a16="http://schemas.microsoft.com/office/drawing/2014/main" xmlns="" id="{4752938E-294F-85B0-1058-A40B31D96213}"/>
              </a:ext>
            </a:extLst>
          </p:cNvPr>
          <p:cNvSpPr>
            <a:spLocks noChangeArrowheads="1"/>
          </p:cNvSpPr>
          <p:nvPr/>
        </p:nvSpPr>
        <p:spPr bwMode="auto">
          <a:xfrm>
            <a:off x="6096000"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4.3.3.4 Volumen de ejecuciones por estado</a:t>
            </a:r>
          </a:p>
        </p:txBody>
      </p:sp>
      <p:sp>
        <p:nvSpPr>
          <p:cNvPr id="13" name="Rectángulo 12">
            <a:extLst>
              <a:ext uri="{FF2B5EF4-FFF2-40B4-BE49-F238E27FC236}">
                <a16:creationId xmlns:a16="http://schemas.microsoft.com/office/drawing/2014/main" xmlns="" id="{DF4DBF8D-6968-B3C5-2EFD-8B32AF89E120}"/>
              </a:ext>
            </a:extLst>
          </p:cNvPr>
          <p:cNvSpPr/>
          <p:nvPr/>
        </p:nvSpPr>
        <p:spPr>
          <a:xfrm>
            <a:off x="429152" y="943727"/>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los asuntos por estado desde el año 2018 hasta el año 2024.</a:t>
            </a:r>
          </a:p>
        </p:txBody>
      </p:sp>
      <p:sp>
        <p:nvSpPr>
          <p:cNvPr id="16" name="Rectángulo 15">
            <a:extLst>
              <a:ext uri="{FF2B5EF4-FFF2-40B4-BE49-F238E27FC236}">
                <a16:creationId xmlns:a16="http://schemas.microsoft.com/office/drawing/2014/main" xmlns="" id="{B514E753-B10D-AD46-4350-B9ACB5232EA7}"/>
              </a:ext>
            </a:extLst>
          </p:cNvPr>
          <p:cNvSpPr/>
          <p:nvPr/>
        </p:nvSpPr>
        <p:spPr>
          <a:xfrm>
            <a:off x="6281519" y="908031"/>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las ejecuciones por estado desde el año 2018 hasta el año 2024.</a:t>
            </a:r>
          </a:p>
        </p:txBody>
      </p:sp>
      <p:graphicFrame>
        <p:nvGraphicFramePr>
          <p:cNvPr id="20" name="Gráfico 19">
            <a:extLst>
              <a:ext uri="{FF2B5EF4-FFF2-40B4-BE49-F238E27FC236}">
                <a16:creationId xmlns:a16="http://schemas.microsoft.com/office/drawing/2014/main" xmlns="" id="{BEBCC982-95B2-46CC-A597-3F74E41E9BFA}"/>
              </a:ext>
            </a:extLst>
          </p:cNvPr>
          <p:cNvGraphicFramePr>
            <a:graphicFrameLocks/>
          </p:cNvGraphicFramePr>
          <p:nvPr>
            <p:custDataLst>
              <p:tags r:id="rId1"/>
            </p:custDataLst>
          </p:nvPr>
        </p:nvGraphicFramePr>
        <p:xfrm>
          <a:off x="402095" y="1651660"/>
          <a:ext cx="5040385" cy="284196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Gráfico 3">
            <a:extLst>
              <a:ext uri="{FF2B5EF4-FFF2-40B4-BE49-F238E27FC236}">
                <a16:creationId xmlns:a16="http://schemas.microsoft.com/office/drawing/2014/main" xmlns="" id="{FC2C5F03-93E8-47F4-A0C6-4063F52C3F2E}"/>
              </a:ext>
            </a:extLst>
          </p:cNvPr>
          <p:cNvGraphicFramePr>
            <a:graphicFrameLocks/>
          </p:cNvGraphicFramePr>
          <p:nvPr>
            <p:custDataLst>
              <p:tags r:id="rId2"/>
            </p:custDataLst>
          </p:nvPr>
        </p:nvGraphicFramePr>
        <p:xfrm>
          <a:off x="6288823" y="1706599"/>
          <a:ext cx="5119530" cy="247235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0179557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F67214-C651-64A3-5F17-E5BEA528968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4BDB37AC-6A27-84CE-1276-4D94F583ADF6}"/>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75B435E1-D38B-3E6D-23EA-C2D64D861725}"/>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4.3.3</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Castropol</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E55A6B96-1603-B8D6-4243-7E7AC01419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4B830DEA-44F4-50D2-E6C2-DD69BDD0C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6B1076DC-FF12-A861-B025-7238615A0766}"/>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57</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6" name="Rectángulo 15">
            <a:extLst>
              <a:ext uri="{FF2B5EF4-FFF2-40B4-BE49-F238E27FC236}">
                <a16:creationId xmlns:a16="http://schemas.microsoft.com/office/drawing/2014/main" xmlns="" id="{59DA2BC9-0386-D41E-0129-020A7C3FDA84}"/>
              </a:ext>
            </a:extLst>
          </p:cNvPr>
          <p:cNvSpPr/>
          <p:nvPr/>
        </p:nvSpPr>
        <p:spPr>
          <a:xfrm>
            <a:off x="292099" y="940658"/>
            <a:ext cx="11204576" cy="461665"/>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la dotación actual para el partido judicial de </a:t>
            </a:r>
            <a:r>
              <a:rPr lang="es-ES" sz="1200" err="1">
                <a:latin typeface="Century Gothic" panose="020B0502020202020204" pitchFamily="34" charset="0"/>
                <a:ea typeface="Calibri" panose="020F0502020204030204" pitchFamily="34" charset="0"/>
                <a:cs typeface="Times New Roman" panose="02020603050405020304" pitchFamily="18" charset="0"/>
              </a:rPr>
              <a:t>cASTROPOL</a:t>
            </a:r>
            <a:r>
              <a:rPr lang="es-ES" sz="1200">
                <a:latin typeface="Century Gothic" panose="020B0502020202020204" pitchFamily="34" charset="0"/>
                <a:ea typeface="Calibri" panose="020F0502020204030204" pitchFamily="34" charset="0"/>
                <a:cs typeface="Times New Roman" panose="02020603050405020304" pitchFamily="18" charset="0"/>
              </a:rPr>
              <a:t> cuenta con un total de 5 personas: 2 gestores procesales, 2 tramitadores procesales y 1 auxilios judiciales.</a:t>
            </a:r>
          </a:p>
        </p:txBody>
      </p:sp>
      <p:graphicFrame>
        <p:nvGraphicFramePr>
          <p:cNvPr id="4" name="Tabla 3">
            <a:extLst>
              <a:ext uri="{FF2B5EF4-FFF2-40B4-BE49-F238E27FC236}">
                <a16:creationId xmlns:a16="http://schemas.microsoft.com/office/drawing/2014/main" xmlns="" id="{71AA2D10-1650-CDAF-2E03-13CD38BE7D2E}"/>
              </a:ext>
            </a:extLst>
          </p:cNvPr>
          <p:cNvGraphicFramePr>
            <a:graphicFrameLocks noGrp="1"/>
          </p:cNvGraphicFramePr>
          <p:nvPr/>
        </p:nvGraphicFramePr>
        <p:xfrm>
          <a:off x="1305997" y="1998619"/>
          <a:ext cx="9620467" cy="741680"/>
        </p:xfrm>
        <a:graphic>
          <a:graphicData uri="http://schemas.openxmlformats.org/drawingml/2006/table">
            <a:tbl>
              <a:tblPr firstRow="1" bandRow="1">
                <a:tableStyleId>{5C22544A-7EE6-4342-B048-85BDC9FD1C3A}</a:tableStyleId>
              </a:tblPr>
              <a:tblGrid>
                <a:gridCol w="3520115">
                  <a:extLst>
                    <a:ext uri="{9D8B030D-6E8A-4147-A177-3AD203B41FA5}">
                      <a16:colId xmlns:a16="http://schemas.microsoft.com/office/drawing/2014/main" xmlns="" val="3146478128"/>
                    </a:ext>
                  </a:extLst>
                </a:gridCol>
                <a:gridCol w="1629624">
                  <a:extLst>
                    <a:ext uri="{9D8B030D-6E8A-4147-A177-3AD203B41FA5}">
                      <a16:colId xmlns:a16="http://schemas.microsoft.com/office/drawing/2014/main" xmlns="" val="819680818"/>
                    </a:ext>
                  </a:extLst>
                </a:gridCol>
                <a:gridCol w="1833854">
                  <a:extLst>
                    <a:ext uri="{9D8B030D-6E8A-4147-A177-3AD203B41FA5}">
                      <a16:colId xmlns:a16="http://schemas.microsoft.com/office/drawing/2014/main" xmlns="" val="2726229216"/>
                    </a:ext>
                  </a:extLst>
                </a:gridCol>
                <a:gridCol w="1456660">
                  <a:extLst>
                    <a:ext uri="{9D8B030D-6E8A-4147-A177-3AD203B41FA5}">
                      <a16:colId xmlns:a16="http://schemas.microsoft.com/office/drawing/2014/main" xmlns="" val="2408310350"/>
                    </a:ext>
                  </a:extLst>
                </a:gridCol>
                <a:gridCol w="1180214">
                  <a:extLst>
                    <a:ext uri="{9D8B030D-6E8A-4147-A177-3AD203B41FA5}">
                      <a16:colId xmlns:a16="http://schemas.microsoft.com/office/drawing/2014/main" xmlns="" val="197388554"/>
                    </a:ext>
                  </a:extLst>
                </a:gridCol>
              </a:tblGrid>
              <a:tr h="370840">
                <a:tc>
                  <a:txBody>
                    <a:bodyPr/>
                    <a:lstStyle/>
                    <a:p>
                      <a:pPr algn="ctr"/>
                      <a:r>
                        <a:rPr lang="en-GB" sz="1200"/>
                        <a:t>Juzgado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Gestor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Tramitador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Auxilio Judicial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2107847950"/>
                  </a:ext>
                </a:extLst>
              </a:tr>
              <a:tr h="370840">
                <a:tc>
                  <a:txBody>
                    <a:bodyPr/>
                    <a:lstStyle/>
                    <a:p>
                      <a:r>
                        <a:rPr lang="en-GB" sz="1200" err="1"/>
                        <a:t>Juzgado</a:t>
                      </a:r>
                      <a:r>
                        <a:rPr lang="en-GB" sz="1200"/>
                        <a:t> Único de 1ª instancia e </a:t>
                      </a:r>
                      <a:r>
                        <a:rPr lang="en-GB" sz="1200" err="1"/>
                        <a:t>instrucción</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158544097"/>
                  </a:ext>
                </a:extLst>
              </a:tr>
            </a:tbl>
          </a:graphicData>
        </a:graphic>
      </p:graphicFrame>
      <p:sp>
        <p:nvSpPr>
          <p:cNvPr id="3" name="Rectángulo 2">
            <a:extLst>
              <a:ext uri="{FF2B5EF4-FFF2-40B4-BE49-F238E27FC236}">
                <a16:creationId xmlns:a16="http://schemas.microsoft.com/office/drawing/2014/main" xmlns="" id="{91866BCE-866B-7F09-D4D9-A260721DC56E}"/>
              </a:ext>
            </a:extLst>
          </p:cNvPr>
          <p:cNvSpPr>
            <a:spLocks noChangeArrowheads="1"/>
          </p:cNvSpPr>
          <p:nvPr/>
        </p:nvSpPr>
        <p:spPr bwMode="auto">
          <a:xfrm>
            <a:off x="292099" y="646549"/>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4.3.3.5 Dotación de personal</a:t>
            </a:r>
          </a:p>
        </p:txBody>
      </p:sp>
    </p:spTree>
    <p:extLst>
      <p:ext uri="{BB962C8B-B14F-4D97-AF65-F5344CB8AC3E}">
        <p14:creationId xmlns:p14="http://schemas.microsoft.com/office/powerpoint/2010/main" val="113857571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10CB333-DC5C-C0DA-6E0C-672CEC2A284A}"/>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xmlns="" id="{899A12CD-CFAA-F694-7B30-7CF41466014C}"/>
              </a:ext>
            </a:extLst>
          </p:cNvPr>
          <p:cNvSpPr/>
          <p:nvPr/>
        </p:nvSpPr>
        <p:spPr>
          <a:xfrm>
            <a:off x="438431" y="4714279"/>
            <a:ext cx="11376855" cy="1726884"/>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5" name="Título 1">
            <a:extLst>
              <a:ext uri="{FF2B5EF4-FFF2-40B4-BE49-F238E27FC236}">
                <a16:creationId xmlns:a16="http://schemas.microsoft.com/office/drawing/2014/main" xmlns="" id="{C762109C-0DF8-71FF-FE61-9AA9609919E1}"/>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4.3.4</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Llanes</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1BC437FB-692A-2D9F-504E-A40A9CEBA6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8EE5AFA3-94B2-E3D9-B688-6DFDC67475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69C00AAB-CAEA-F8B7-F54D-EA617A20D004}"/>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58</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3" name="Rectángulo 2">
            <a:extLst>
              <a:ext uri="{FF2B5EF4-FFF2-40B4-BE49-F238E27FC236}">
                <a16:creationId xmlns:a16="http://schemas.microsoft.com/office/drawing/2014/main" xmlns="" id="{3069D4BB-3BBF-4407-6A0D-A198F4136B9F}"/>
              </a:ext>
            </a:extLst>
          </p:cNvPr>
          <p:cNvSpPr/>
          <p:nvPr/>
        </p:nvSpPr>
        <p:spPr>
          <a:xfrm>
            <a:off x="371475" y="924449"/>
            <a:ext cx="5119530"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15" name="Rectángulo 14">
            <a:extLst>
              <a:ext uri="{FF2B5EF4-FFF2-40B4-BE49-F238E27FC236}">
                <a16:creationId xmlns:a16="http://schemas.microsoft.com/office/drawing/2014/main" xmlns="" id="{8813C440-A4EA-A3C4-7EF0-9AC79C1F05D1}"/>
              </a:ext>
            </a:extLst>
          </p:cNvPr>
          <p:cNvSpPr/>
          <p:nvPr/>
        </p:nvSpPr>
        <p:spPr>
          <a:xfrm>
            <a:off x="496911" y="4765816"/>
            <a:ext cx="11256658" cy="161582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media de asuntos registrados </a:t>
            </a:r>
            <a:r>
              <a:rPr lang="es-ES" sz="1200">
                <a:latin typeface="Century Gothic" panose="020B0502020202020204" pitchFamily="34" charset="0"/>
                <a:ea typeface="Calibri" panose="020F0502020204030204" pitchFamily="34" charset="0"/>
                <a:cs typeface="Times New Roman" panose="02020603050405020304" pitchFamily="18" charset="0"/>
              </a:rPr>
              <a:t>en el período analizado se sitúa en 1690. Aunque en 2020 fue el año en el que menos asuntos ingresaron, durante los años posteriores se muestra un aumento de los mismos.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proyección de asuntos </a:t>
            </a:r>
            <a:r>
              <a:rPr lang="es-ES" sz="1200">
                <a:latin typeface="Century Gothic" panose="020B0502020202020204" pitchFamily="34" charset="0"/>
                <a:ea typeface="Calibri" panose="020F0502020204030204" pitchFamily="34" charset="0"/>
                <a:cs typeface="Times New Roman" panose="02020603050405020304" pitchFamily="18" charset="0"/>
              </a:rPr>
              <a:t>continúa con la recuperación de los asuntos ingresados para los próximos años- Este aumento es reflejado por la línea de tendencia que marca un crecimiento lineal de los asuntos ingresados.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ejecuciones</a:t>
            </a:r>
            <a:r>
              <a:rPr lang="es-ES" sz="1200">
                <a:latin typeface="Century Gothic" panose="020B0502020202020204" pitchFamily="34" charset="0"/>
                <a:ea typeface="Calibri" panose="020F0502020204030204" pitchFamily="34" charset="0"/>
                <a:cs typeface="Times New Roman" panose="02020603050405020304" pitchFamily="18" charset="0"/>
              </a:rPr>
              <a:t> se sitúan en una media de 262 con una evolución inestable que muestra fuertes aumentos y descensos en las cifras de ejecuciones registradas para cada año.</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proyección de ejecuciones </a:t>
            </a:r>
            <a:r>
              <a:rPr lang="es-ES" sz="1200">
                <a:latin typeface="Century Gothic" panose="020B0502020202020204" pitchFamily="34" charset="0"/>
                <a:ea typeface="Calibri" panose="020F0502020204030204" pitchFamily="34" charset="0"/>
                <a:cs typeface="Times New Roman" panose="02020603050405020304" pitchFamily="18" charset="0"/>
              </a:rPr>
              <a:t>muestra cierta estabilidad con un ligero aumento de las registradas.</a:t>
            </a:r>
          </a:p>
        </p:txBody>
      </p:sp>
      <p:sp>
        <p:nvSpPr>
          <p:cNvPr id="12" name="Rectángulo 11">
            <a:extLst>
              <a:ext uri="{FF2B5EF4-FFF2-40B4-BE49-F238E27FC236}">
                <a16:creationId xmlns:a16="http://schemas.microsoft.com/office/drawing/2014/main" xmlns="" id="{BDE32FC8-A76C-19ED-11CB-240FBC328AE5}"/>
              </a:ext>
            </a:extLst>
          </p:cNvPr>
          <p:cNvSpPr/>
          <p:nvPr/>
        </p:nvSpPr>
        <p:spPr>
          <a:xfrm>
            <a:off x="364296" y="6492392"/>
            <a:ext cx="171850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sp>
        <p:nvSpPr>
          <p:cNvPr id="18" name="Rectángulo 17">
            <a:extLst>
              <a:ext uri="{FF2B5EF4-FFF2-40B4-BE49-F238E27FC236}">
                <a16:creationId xmlns:a16="http://schemas.microsoft.com/office/drawing/2014/main" xmlns="" id="{86C598ED-1FE4-5D8F-D33A-07ECF50B25DE}"/>
              </a:ext>
            </a:extLst>
          </p:cNvPr>
          <p:cNvSpPr>
            <a:spLocks noChangeArrowheads="1"/>
          </p:cNvSpPr>
          <p:nvPr/>
        </p:nvSpPr>
        <p:spPr bwMode="auto">
          <a:xfrm>
            <a:off x="327371"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4.3.4.1 Análisis de asuntos ingresados</a:t>
            </a:r>
          </a:p>
        </p:txBody>
      </p:sp>
      <p:sp>
        <p:nvSpPr>
          <p:cNvPr id="19" name="Rectángulo 18">
            <a:extLst>
              <a:ext uri="{FF2B5EF4-FFF2-40B4-BE49-F238E27FC236}">
                <a16:creationId xmlns:a16="http://schemas.microsoft.com/office/drawing/2014/main" xmlns="" id="{B5B17434-856D-148C-DD12-05EACB1BA45F}"/>
              </a:ext>
            </a:extLst>
          </p:cNvPr>
          <p:cNvSpPr/>
          <p:nvPr/>
        </p:nvSpPr>
        <p:spPr>
          <a:xfrm>
            <a:off x="6095999" y="901837"/>
            <a:ext cx="5400675"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20" name="Rectángulo 19">
            <a:extLst>
              <a:ext uri="{FF2B5EF4-FFF2-40B4-BE49-F238E27FC236}">
                <a16:creationId xmlns:a16="http://schemas.microsoft.com/office/drawing/2014/main" xmlns="" id="{285EB7CF-0310-159B-692D-F661F080D08F}"/>
              </a:ext>
            </a:extLst>
          </p:cNvPr>
          <p:cNvSpPr>
            <a:spLocks noChangeArrowheads="1"/>
          </p:cNvSpPr>
          <p:nvPr/>
        </p:nvSpPr>
        <p:spPr bwMode="auto">
          <a:xfrm>
            <a:off x="6096000"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4.3.4.2 Análisis de ejecuciones registradas</a:t>
            </a:r>
          </a:p>
        </p:txBody>
      </p:sp>
      <p:sp>
        <p:nvSpPr>
          <p:cNvPr id="17" name="Rectángulo 16">
            <a:extLst>
              <a:ext uri="{FF2B5EF4-FFF2-40B4-BE49-F238E27FC236}">
                <a16:creationId xmlns:a16="http://schemas.microsoft.com/office/drawing/2014/main" xmlns="" id="{38033F60-090F-204F-135E-67C6EE4D3C19}"/>
              </a:ext>
            </a:extLst>
          </p:cNvPr>
          <p:cNvSpPr/>
          <p:nvPr/>
        </p:nvSpPr>
        <p:spPr>
          <a:xfrm>
            <a:off x="1911350" y="6492392"/>
            <a:ext cx="2914650"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 Proyección bajo la fórmula de pronóstico ETS</a:t>
            </a:r>
          </a:p>
        </p:txBody>
      </p:sp>
      <p:graphicFrame>
        <p:nvGraphicFramePr>
          <p:cNvPr id="2" name="Gráfico 1">
            <a:extLst>
              <a:ext uri="{FF2B5EF4-FFF2-40B4-BE49-F238E27FC236}">
                <a16:creationId xmlns:a16="http://schemas.microsoft.com/office/drawing/2014/main" xmlns="" id="{2486F1C6-6A77-D1A1-74A7-5CD47ACEB05D}"/>
              </a:ext>
            </a:extLst>
          </p:cNvPr>
          <p:cNvGraphicFramePr>
            <a:graphicFrameLocks/>
          </p:cNvGraphicFramePr>
          <p:nvPr>
            <p:custDataLst>
              <p:tags r:id="rId1"/>
            </p:custDataLst>
          </p:nvPr>
        </p:nvGraphicFramePr>
        <p:xfrm>
          <a:off x="833535" y="1800405"/>
          <a:ext cx="4568825" cy="27400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Gráfico 9">
            <a:extLst>
              <a:ext uri="{FF2B5EF4-FFF2-40B4-BE49-F238E27FC236}">
                <a16:creationId xmlns:a16="http://schemas.microsoft.com/office/drawing/2014/main" xmlns="" id="{2DD7437D-F7BB-239C-2EF4-1FA07CBF2E5F}"/>
              </a:ext>
            </a:extLst>
          </p:cNvPr>
          <p:cNvGraphicFramePr>
            <a:graphicFrameLocks/>
          </p:cNvGraphicFramePr>
          <p:nvPr>
            <p:custDataLst>
              <p:tags r:id="rId2"/>
            </p:custDataLst>
          </p:nvPr>
        </p:nvGraphicFramePr>
        <p:xfrm>
          <a:off x="6786465" y="1769342"/>
          <a:ext cx="4572000" cy="274637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9947824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2C25AD-3505-96D8-DDCF-22C8E43EDF47}"/>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xmlns="" id="{3A6B0853-4FC9-0BB6-466D-0D666DD0D874}"/>
              </a:ext>
            </a:extLst>
          </p:cNvPr>
          <p:cNvSpPr/>
          <p:nvPr/>
        </p:nvSpPr>
        <p:spPr>
          <a:xfrm>
            <a:off x="6156713" y="4615893"/>
            <a:ext cx="5658574"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0B69565A-32C2-DB86-7000-69DFAC86BA65}"/>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BE41F6EB-CC0D-723D-5FC2-DC189F85455A}"/>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4.3.4</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Llanes</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F4BADE48-A623-6B7A-48C6-3F2BA954DF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A9AAFAA0-B941-F088-C625-FB9C45468B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DA6B7E8E-B591-407B-297D-2A3AD8EC26D0}"/>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59</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2" name="Rectángulo 11">
            <a:extLst>
              <a:ext uri="{FF2B5EF4-FFF2-40B4-BE49-F238E27FC236}">
                <a16:creationId xmlns:a16="http://schemas.microsoft.com/office/drawing/2014/main" xmlns="" id="{55E33EEE-B9BF-9B0A-CA0C-168EA92F3E78}"/>
              </a:ext>
            </a:extLst>
          </p:cNvPr>
          <p:cNvSpPr/>
          <p:nvPr/>
        </p:nvSpPr>
        <p:spPr>
          <a:xfrm>
            <a:off x="364296" y="6492392"/>
            <a:ext cx="590315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graphicFrame>
        <p:nvGraphicFramePr>
          <p:cNvPr id="3" name="Tabla 2">
            <a:extLst>
              <a:ext uri="{FF2B5EF4-FFF2-40B4-BE49-F238E27FC236}">
                <a16:creationId xmlns:a16="http://schemas.microsoft.com/office/drawing/2014/main" xmlns="" id="{665EED1D-9457-18DD-5516-9BF80E881FBD}"/>
              </a:ext>
            </a:extLst>
          </p:cNvPr>
          <p:cNvGraphicFramePr>
            <a:graphicFrameLocks noGrp="1"/>
          </p:cNvGraphicFramePr>
          <p:nvPr/>
        </p:nvGraphicFramePr>
        <p:xfrm>
          <a:off x="4258201" y="1412575"/>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resolución 1,1</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graphicFrame>
        <p:nvGraphicFramePr>
          <p:cNvPr id="9" name="Tabla 8">
            <a:extLst>
              <a:ext uri="{FF2B5EF4-FFF2-40B4-BE49-F238E27FC236}">
                <a16:creationId xmlns:a16="http://schemas.microsoft.com/office/drawing/2014/main" xmlns="" id="{BB77D816-C424-7B63-8D54-14088222EE2C}"/>
              </a:ext>
            </a:extLst>
          </p:cNvPr>
          <p:cNvGraphicFramePr>
            <a:graphicFrameLocks noGrp="1"/>
          </p:cNvGraphicFramePr>
          <p:nvPr/>
        </p:nvGraphicFramePr>
        <p:xfrm>
          <a:off x="4258201" y="1199727"/>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pendencia 0,29</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sp>
        <p:nvSpPr>
          <p:cNvPr id="14" name="Rectángulo 13">
            <a:extLst>
              <a:ext uri="{FF2B5EF4-FFF2-40B4-BE49-F238E27FC236}">
                <a16:creationId xmlns:a16="http://schemas.microsoft.com/office/drawing/2014/main" xmlns="" id="{3280B7A3-CE79-C706-9A99-3F51BC83D52B}"/>
              </a:ext>
            </a:extLst>
          </p:cNvPr>
          <p:cNvSpPr/>
          <p:nvPr/>
        </p:nvSpPr>
        <p:spPr>
          <a:xfrm>
            <a:off x="366800" y="4627400"/>
            <a:ext cx="5598823"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7" name="Rectángulo 16">
            <a:extLst>
              <a:ext uri="{FF2B5EF4-FFF2-40B4-BE49-F238E27FC236}">
                <a16:creationId xmlns:a16="http://schemas.microsoft.com/office/drawing/2014/main" xmlns="" id="{4715FD6D-E40E-E464-2517-0CC37A3C1173}"/>
              </a:ext>
            </a:extLst>
          </p:cNvPr>
          <p:cNvSpPr/>
          <p:nvPr/>
        </p:nvSpPr>
        <p:spPr>
          <a:xfrm>
            <a:off x="429152" y="4929164"/>
            <a:ext cx="5474117" cy="83099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y resuelto evolucionan a un ritmo similar, a excepción del año 2023 donde el número de asuntos ingresados crece respecto al de resueltos que comienza a disminuir, cambiando el ritmo a partir de 2024.</a:t>
            </a:r>
          </a:p>
        </p:txBody>
      </p:sp>
      <p:sp>
        <p:nvSpPr>
          <p:cNvPr id="21" name="CuadroTexto 20">
            <a:extLst>
              <a:ext uri="{FF2B5EF4-FFF2-40B4-BE49-F238E27FC236}">
                <a16:creationId xmlns:a16="http://schemas.microsoft.com/office/drawing/2014/main" xmlns="" id="{A5C517D9-BC37-F3F4-D195-3BD35E43050E}"/>
              </a:ext>
            </a:extLst>
          </p:cNvPr>
          <p:cNvSpPr txBox="1"/>
          <p:nvPr/>
        </p:nvSpPr>
        <p:spPr>
          <a:xfrm>
            <a:off x="6156713" y="4673276"/>
            <a:ext cx="5505823" cy="1723549"/>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cs typeface="Times New Roman" panose="02020603050405020304" pitchFamily="18" charset="0"/>
              </a:rPr>
              <a:t>Mientras que el volumen de ejecuciones </a:t>
            </a:r>
            <a:r>
              <a:rPr lang="es-ES" sz="1200" err="1">
                <a:latin typeface="Century Gothic" panose="020B0502020202020204" pitchFamily="34" charset="0"/>
                <a:cs typeface="Times New Roman" panose="02020603050405020304" pitchFamily="18" charset="0"/>
              </a:rPr>
              <a:t>registrdas</a:t>
            </a:r>
            <a:r>
              <a:rPr lang="es-ES" sz="1200">
                <a:latin typeface="Century Gothic" panose="020B0502020202020204" pitchFamily="34" charset="0"/>
                <a:cs typeface="Times New Roman" panose="02020603050405020304" pitchFamily="18" charset="0"/>
              </a:rPr>
              <a:t> desde 2018 se ha mantenido a un ritmo constante, no lo ha hecho igual el número de ejecuciones resueltas que en 2021 y 2022 alcanzó su volumen más alto para descender a la cifra más baja en 2023 que comienza a recuperarse en el último año del período.</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cs typeface="Times New Roman" panose="02020603050405020304" pitchFamily="18" charset="0"/>
              </a:rPr>
              <a:t>El volumen de ejecuciones en trámite es notablemente superior al de las registradas para cada uno de los años.</a:t>
            </a:r>
          </a:p>
          <a:p>
            <a:pPr marL="171450" indent="-171450" algn="just">
              <a:spcBef>
                <a:spcPts val="300"/>
              </a:spcBef>
              <a:spcAft>
                <a:spcPts val="300"/>
              </a:spcAft>
              <a:buFont typeface="Arial" panose="020B0604020202020204" pitchFamily="34" charset="0"/>
              <a:buChar char="•"/>
              <a:defRPr/>
            </a:pPr>
            <a:endParaRPr lang="es-ES" sz="1200">
              <a:solidFill>
                <a:srgbClr val="FF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xmlns="" id="{938E3A76-15F4-628D-08C2-A55FF867DF7D}"/>
              </a:ext>
            </a:extLst>
          </p:cNvPr>
          <p:cNvSpPr>
            <a:spLocks noChangeArrowheads="1"/>
          </p:cNvSpPr>
          <p:nvPr/>
        </p:nvSpPr>
        <p:spPr bwMode="auto">
          <a:xfrm>
            <a:off x="364296" y="64662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4.3.4.3 Volumen de asuntos por estado</a:t>
            </a:r>
          </a:p>
        </p:txBody>
      </p:sp>
      <p:sp>
        <p:nvSpPr>
          <p:cNvPr id="15" name="Rectángulo 14">
            <a:extLst>
              <a:ext uri="{FF2B5EF4-FFF2-40B4-BE49-F238E27FC236}">
                <a16:creationId xmlns:a16="http://schemas.microsoft.com/office/drawing/2014/main" xmlns="" id="{BC6C70CA-971D-7386-6837-5338ADCB56B7}"/>
              </a:ext>
            </a:extLst>
          </p:cNvPr>
          <p:cNvSpPr>
            <a:spLocks noChangeArrowheads="1"/>
          </p:cNvSpPr>
          <p:nvPr/>
        </p:nvSpPr>
        <p:spPr bwMode="auto">
          <a:xfrm>
            <a:off x="6096000"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4.3.4.4 Volumen de ejecuciones por estado</a:t>
            </a:r>
          </a:p>
        </p:txBody>
      </p:sp>
      <p:sp>
        <p:nvSpPr>
          <p:cNvPr id="13" name="Rectángulo 12">
            <a:extLst>
              <a:ext uri="{FF2B5EF4-FFF2-40B4-BE49-F238E27FC236}">
                <a16:creationId xmlns:a16="http://schemas.microsoft.com/office/drawing/2014/main" xmlns="" id="{6D43B191-0CBA-5089-9EC1-971BDC45AFA3}"/>
              </a:ext>
            </a:extLst>
          </p:cNvPr>
          <p:cNvSpPr/>
          <p:nvPr/>
        </p:nvSpPr>
        <p:spPr>
          <a:xfrm>
            <a:off x="429152" y="943727"/>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los asuntos por estado desde el año 2018 hasta el año 2024.</a:t>
            </a:r>
          </a:p>
        </p:txBody>
      </p:sp>
      <p:sp>
        <p:nvSpPr>
          <p:cNvPr id="16" name="Rectángulo 15">
            <a:extLst>
              <a:ext uri="{FF2B5EF4-FFF2-40B4-BE49-F238E27FC236}">
                <a16:creationId xmlns:a16="http://schemas.microsoft.com/office/drawing/2014/main" xmlns="" id="{34C2C1FA-ED1E-406C-B455-0581078226C6}"/>
              </a:ext>
            </a:extLst>
          </p:cNvPr>
          <p:cNvSpPr/>
          <p:nvPr/>
        </p:nvSpPr>
        <p:spPr>
          <a:xfrm>
            <a:off x="6281519" y="908031"/>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las ejecuciones por estado desde el año 2018 hasta el año 2024.</a:t>
            </a:r>
          </a:p>
        </p:txBody>
      </p:sp>
      <p:graphicFrame>
        <p:nvGraphicFramePr>
          <p:cNvPr id="20" name="Gráfico 19">
            <a:extLst>
              <a:ext uri="{FF2B5EF4-FFF2-40B4-BE49-F238E27FC236}">
                <a16:creationId xmlns:a16="http://schemas.microsoft.com/office/drawing/2014/main" xmlns="" id="{BEBCC982-95B2-46CC-A597-3F74E41E9BFA}"/>
              </a:ext>
            </a:extLst>
          </p:cNvPr>
          <p:cNvGraphicFramePr>
            <a:graphicFrameLocks/>
          </p:cNvGraphicFramePr>
          <p:nvPr>
            <p:custDataLst>
              <p:tags r:id="rId1"/>
            </p:custDataLst>
          </p:nvPr>
        </p:nvGraphicFramePr>
        <p:xfrm>
          <a:off x="524035" y="1673729"/>
          <a:ext cx="5024647" cy="281034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Gráfico 21">
            <a:extLst>
              <a:ext uri="{FF2B5EF4-FFF2-40B4-BE49-F238E27FC236}">
                <a16:creationId xmlns:a16="http://schemas.microsoft.com/office/drawing/2014/main" xmlns="" id="{EADFC954-BC68-4242-BB4D-33581EE99760}"/>
              </a:ext>
            </a:extLst>
          </p:cNvPr>
          <p:cNvGraphicFramePr>
            <a:graphicFrameLocks/>
          </p:cNvGraphicFramePr>
          <p:nvPr>
            <p:custDataLst>
              <p:tags r:id="rId2"/>
            </p:custDataLst>
          </p:nvPr>
        </p:nvGraphicFramePr>
        <p:xfrm>
          <a:off x="6267450" y="1637443"/>
          <a:ext cx="5278315" cy="281034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435505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A7E602-3F64-F148-598F-06804E44BED6}"/>
            </a:ext>
          </a:extLst>
        </p:cNvPr>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xmlns="" id="{B7CA4E80-5081-DC35-FF2E-EA0FCD486AD4}"/>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6" imgW="270" imgH="270" progId="TCLayout.ActiveDocument.1">
                  <p:embed/>
                </p:oleObj>
              </mc:Choice>
              <mc:Fallback>
                <p:oleObj name="think-cell Slide" r:id="rId6" imgW="270" imgH="270" progId="TCLayout.ActiveDocument.1">
                  <p:embed/>
                  <p:pic>
                    <p:nvPicPr>
                      <p:cNvPr id="21" name="Object 20" hidden="1">
                        <a:extLst>
                          <a:ext uri="{FF2B5EF4-FFF2-40B4-BE49-F238E27FC236}">
                            <a16:creationId xmlns:a16="http://schemas.microsoft.com/office/drawing/2014/main" xmlns="" id="{B7CA4E80-5081-DC35-FF2E-EA0FCD486AD4}"/>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3" name="Título 1">
            <a:extLst>
              <a:ext uri="{FF2B5EF4-FFF2-40B4-BE49-F238E27FC236}">
                <a16:creationId xmlns:a16="http://schemas.microsoft.com/office/drawing/2014/main" xmlns="" id="{9E2DC0D5-12FC-4D52-8F78-081B8EA86D6D}"/>
              </a:ext>
            </a:extLst>
          </p:cNvPr>
          <p:cNvSpPr txBox="1">
            <a:spLocks/>
          </p:cNvSpPr>
          <p:nvPr/>
        </p:nvSpPr>
        <p:spPr>
          <a:xfrm>
            <a:off x="313514" y="173655"/>
            <a:ext cx="6638920"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1. Introducción</a:t>
            </a: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sp>
        <p:nvSpPr>
          <p:cNvPr id="35" name="CuadroTexto 34">
            <a:extLst>
              <a:ext uri="{FF2B5EF4-FFF2-40B4-BE49-F238E27FC236}">
                <a16:creationId xmlns:a16="http://schemas.microsoft.com/office/drawing/2014/main" xmlns="" id="{3BDCB74F-55A2-820E-0604-F82E0F696EDB}"/>
              </a:ext>
            </a:extLst>
          </p:cNvPr>
          <p:cNvSpPr txBox="1"/>
          <p:nvPr/>
        </p:nvSpPr>
        <p:spPr>
          <a:xfrm>
            <a:off x="313514" y="598440"/>
            <a:ext cx="6097772" cy="325410"/>
          </a:xfrm>
          <a:prstGeom prst="rect">
            <a:avLst/>
          </a:prstGeom>
          <a:noFill/>
        </p:spPr>
        <p:txBody>
          <a:bodyPr wrap="square">
            <a:spAutoFit/>
          </a:bodyPr>
          <a:lstStyle/>
          <a:p>
            <a:pPr algn="just">
              <a:lnSpc>
                <a:spcPct val="120000"/>
              </a:lnSpc>
              <a:spcBef>
                <a:spcPts val="600"/>
              </a:spcBef>
              <a:spcAft>
                <a:spcPts val="300"/>
              </a:spcAft>
              <a:buNone/>
            </a:pPr>
            <a:r>
              <a:rPr lang="es-ES" sz="1400" b="1">
                <a:solidFill>
                  <a:srgbClr val="002060"/>
                </a:solidFill>
                <a:latin typeface="+mj-lt"/>
                <a:cs typeface="Arial" panose="020B0604020202020204" pitchFamily="34" charset="0"/>
              </a:rPr>
              <a:t>Oficina Judicial:</a:t>
            </a:r>
          </a:p>
        </p:txBody>
      </p:sp>
      <p:pic>
        <p:nvPicPr>
          <p:cNvPr id="4" name="Picture 14" descr="NTT DATA | iAgua">
            <a:extLst>
              <a:ext uri="{FF2B5EF4-FFF2-40B4-BE49-F238E27FC236}">
                <a16:creationId xmlns:a16="http://schemas.microsoft.com/office/drawing/2014/main" xmlns="" id="{4C77E36D-41EA-187D-6867-EA6D9D590C6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go - Gobierno del Principado de Asturias">
            <a:extLst>
              <a:ext uri="{FF2B5EF4-FFF2-40B4-BE49-F238E27FC236}">
                <a16:creationId xmlns:a16="http://schemas.microsoft.com/office/drawing/2014/main" xmlns="" id="{8AC93E7C-32B9-1352-B803-766B1EF889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3">
            <a:extLst>
              <a:ext uri="{FF2B5EF4-FFF2-40B4-BE49-F238E27FC236}">
                <a16:creationId xmlns:a16="http://schemas.microsoft.com/office/drawing/2014/main" xmlns="" id="{6927CCCF-0292-F81D-CD2F-D31546582E71}"/>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6</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graphicFrame>
        <p:nvGraphicFramePr>
          <p:cNvPr id="10" name="Tabla 9">
            <a:extLst>
              <a:ext uri="{FF2B5EF4-FFF2-40B4-BE49-F238E27FC236}">
                <a16:creationId xmlns:a16="http://schemas.microsoft.com/office/drawing/2014/main" xmlns="" id="{90F8CA28-377B-5CC1-AD06-5D25000EF88D}"/>
              </a:ext>
            </a:extLst>
          </p:cNvPr>
          <p:cNvGraphicFramePr>
            <a:graphicFrameLocks noGrp="1"/>
          </p:cNvGraphicFramePr>
          <p:nvPr/>
        </p:nvGraphicFramePr>
        <p:xfrm>
          <a:off x="526282" y="1845274"/>
          <a:ext cx="4738404" cy="4196035"/>
        </p:xfrm>
        <a:graphic>
          <a:graphicData uri="http://schemas.openxmlformats.org/drawingml/2006/table">
            <a:tbl>
              <a:tblPr firstRow="1" bandRow="1"/>
              <a:tblGrid>
                <a:gridCol w="1326131">
                  <a:extLst>
                    <a:ext uri="{9D8B030D-6E8A-4147-A177-3AD203B41FA5}">
                      <a16:colId xmlns:a16="http://schemas.microsoft.com/office/drawing/2014/main" xmlns="" val="1006619238"/>
                    </a:ext>
                  </a:extLst>
                </a:gridCol>
                <a:gridCol w="1092819">
                  <a:extLst>
                    <a:ext uri="{9D8B030D-6E8A-4147-A177-3AD203B41FA5}">
                      <a16:colId xmlns:a16="http://schemas.microsoft.com/office/drawing/2014/main" xmlns="" val="4013559048"/>
                    </a:ext>
                  </a:extLst>
                </a:gridCol>
                <a:gridCol w="1193181">
                  <a:extLst>
                    <a:ext uri="{9D8B030D-6E8A-4147-A177-3AD203B41FA5}">
                      <a16:colId xmlns:a16="http://schemas.microsoft.com/office/drawing/2014/main" xmlns="" val="3004065670"/>
                    </a:ext>
                  </a:extLst>
                </a:gridCol>
                <a:gridCol w="1126273">
                  <a:extLst>
                    <a:ext uri="{9D8B030D-6E8A-4147-A177-3AD203B41FA5}">
                      <a16:colId xmlns:a16="http://schemas.microsoft.com/office/drawing/2014/main" xmlns="" val="3908391459"/>
                    </a:ext>
                  </a:extLst>
                </a:gridCol>
              </a:tblGrid>
              <a:tr h="445898">
                <a:tc gridSpan="2">
                  <a:txBody>
                    <a:bodyPr/>
                    <a:lstStyle/>
                    <a:p>
                      <a:pPr algn="ctr"/>
                      <a:r>
                        <a:rPr lang="es-ES" sz="1200" b="1">
                          <a:latin typeface="Roboto" panose="02000000000000000000" pitchFamily="2" charset="0"/>
                          <a:ea typeface="Roboto" panose="02000000000000000000" pitchFamily="2" charset="0"/>
                          <a:cs typeface="Roboto" panose="02000000000000000000" pitchFamily="2" charset="0"/>
                        </a:rPr>
                        <a:t>A1</a:t>
                      </a:r>
                    </a:p>
                  </a:txBody>
                  <a:tcPr anchor="ctr">
                    <a:solidFill>
                      <a:schemeClr val="accent1">
                        <a:lumMod val="20000"/>
                        <a:lumOff val="80000"/>
                      </a:schemeClr>
                    </a:solidFill>
                  </a:tcPr>
                </a:tc>
                <a:tc hMerge="1">
                  <a:txBody>
                    <a:bodyPr/>
                    <a:lstStyle/>
                    <a:p>
                      <a:endParaRPr lang="es-ES" sz="1200">
                        <a:latin typeface="Roboto" panose="02000000000000000000" pitchFamily="2" charset="0"/>
                        <a:ea typeface="Roboto" panose="02000000000000000000" pitchFamily="2" charset="0"/>
                        <a:cs typeface="Roboto" panose="02000000000000000000" pitchFamily="2" charset="0"/>
                      </a:endParaRPr>
                    </a:p>
                  </a:txBody>
                  <a:tcPr>
                    <a:solidFill>
                      <a:schemeClr val="accent1">
                        <a:lumMod val="20000"/>
                        <a:lumOff val="80000"/>
                      </a:schemeClr>
                    </a:solidFill>
                  </a:tcPr>
                </a:tc>
                <a:tc gridSpan="2">
                  <a:txBody>
                    <a:bodyPr/>
                    <a:lstStyle/>
                    <a:p>
                      <a:pPr algn="ctr"/>
                      <a:r>
                        <a:rPr lang="es-ES" sz="1200" b="1">
                          <a:solidFill>
                            <a:schemeClr val="tx1"/>
                          </a:solidFill>
                          <a:latin typeface="Roboto" panose="02000000000000000000" pitchFamily="2" charset="0"/>
                          <a:ea typeface="Roboto" panose="02000000000000000000" pitchFamily="2" charset="0"/>
                          <a:cs typeface="Roboto" panose="02000000000000000000" pitchFamily="2" charset="0"/>
                        </a:rPr>
                        <a:t>A2</a:t>
                      </a:r>
                    </a:p>
                  </a:txBody>
                  <a:tcPr>
                    <a:solidFill>
                      <a:schemeClr val="accent1">
                        <a:lumMod val="20000"/>
                        <a:lumOff val="80000"/>
                      </a:schemeClr>
                    </a:solidFill>
                  </a:tcPr>
                </a:tc>
                <a:tc hMerge="1">
                  <a:txBody>
                    <a:bodyPr/>
                    <a:lstStyle/>
                    <a:p>
                      <a:endParaRPr lang="es-ES" sz="1200">
                        <a:latin typeface="Roboto" panose="02000000000000000000" pitchFamily="2" charset="0"/>
                        <a:ea typeface="Roboto" panose="02000000000000000000" pitchFamily="2" charset="0"/>
                        <a:cs typeface="Roboto" panose="02000000000000000000" pitchFamily="2" charset="0"/>
                      </a:endParaRPr>
                    </a:p>
                  </a:txBody>
                  <a:tcPr>
                    <a:solidFill>
                      <a:schemeClr val="accent1">
                        <a:lumMod val="20000"/>
                        <a:lumOff val="80000"/>
                      </a:schemeClr>
                    </a:solidFill>
                  </a:tcPr>
                </a:tc>
                <a:extLst>
                  <a:ext uri="{0D108BD9-81ED-4DB2-BD59-A6C34878D82A}">
                    <a16:rowId xmlns:a16="http://schemas.microsoft.com/office/drawing/2014/main" xmlns="" val="3616703444"/>
                  </a:ext>
                </a:extLst>
              </a:tr>
              <a:tr h="549737">
                <a:tc>
                  <a:txBody>
                    <a:bodyPr/>
                    <a:lstStyle/>
                    <a:p>
                      <a:pPr algn="ctr"/>
                      <a:r>
                        <a:rPr lang="es-ES" sz="1200" b="1">
                          <a:latin typeface="Roboto" panose="02000000000000000000" pitchFamily="2" charset="0"/>
                          <a:ea typeface="Roboto" panose="02000000000000000000" pitchFamily="2" charset="0"/>
                          <a:cs typeface="Roboto" panose="02000000000000000000" pitchFamily="2" charset="0"/>
                        </a:rPr>
                        <a:t>Modelo OJ</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Modelo de RPT</a:t>
                      </a:r>
                    </a:p>
                  </a:txBody>
                  <a:tcPr>
                    <a:solidFill>
                      <a:schemeClr val="accent1">
                        <a:lumMod val="20000"/>
                        <a:lumOff val="80000"/>
                      </a:schemeClr>
                    </a:solidFill>
                  </a:tcPr>
                </a:tc>
                <a:tc>
                  <a:txBody>
                    <a:bodyPr/>
                    <a:lstStyle/>
                    <a:p>
                      <a:pPr algn="ctr"/>
                      <a:r>
                        <a:rPr lang="es-ES" sz="1200" b="1">
                          <a:solidFill>
                            <a:schemeClr val="tx1"/>
                          </a:solidFill>
                          <a:latin typeface="Roboto" panose="02000000000000000000" pitchFamily="2" charset="0"/>
                          <a:ea typeface="Roboto" panose="02000000000000000000" pitchFamily="2" charset="0"/>
                          <a:cs typeface="Roboto" panose="02000000000000000000" pitchFamily="2" charset="0"/>
                        </a:rPr>
                        <a:t>Modelo OJ</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b="1">
                          <a:solidFill>
                            <a:schemeClr val="tx1"/>
                          </a:solidFill>
                          <a:latin typeface="Roboto" panose="02000000000000000000" pitchFamily="2" charset="0"/>
                          <a:ea typeface="Roboto" panose="02000000000000000000" pitchFamily="2" charset="0"/>
                          <a:cs typeface="Roboto" panose="02000000000000000000" pitchFamily="2" charset="0"/>
                        </a:rPr>
                        <a:t>Modelo de RPT</a:t>
                      </a:r>
                    </a:p>
                  </a:txBody>
                  <a:tcPr>
                    <a:solidFill>
                      <a:schemeClr val="accent1">
                        <a:lumMod val="20000"/>
                        <a:lumOff val="80000"/>
                      </a:schemeClr>
                    </a:solidFill>
                  </a:tcPr>
                </a:tc>
                <a:extLst>
                  <a:ext uri="{0D108BD9-81ED-4DB2-BD59-A6C34878D82A}">
                    <a16:rowId xmlns:a16="http://schemas.microsoft.com/office/drawing/2014/main" xmlns="" val="2467046641"/>
                  </a:ext>
                </a:extLst>
              </a:tr>
              <a:tr h="549737">
                <a:tc>
                  <a:txBody>
                    <a:bodyPr/>
                    <a:lstStyle/>
                    <a:p>
                      <a:r>
                        <a:rPr lang="es-ES" sz="1200">
                          <a:latin typeface="Roboto" panose="02000000000000000000" pitchFamily="2" charset="0"/>
                          <a:ea typeface="Roboto" panose="02000000000000000000" pitchFamily="2" charset="0"/>
                          <a:cs typeface="Roboto" panose="02000000000000000000" pitchFamily="2" charset="0"/>
                        </a:rPr>
                        <a:t>SCT único (TI)</a:t>
                      </a:r>
                    </a:p>
                  </a:txBody>
                  <a:tcPr/>
                </a:tc>
                <a:tc rowSpan="4">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A1-a</a:t>
                      </a:r>
                      <a:r>
                        <a:rPr lang="es-ES" sz="1200">
                          <a:latin typeface="Roboto" panose="02000000000000000000" pitchFamily="2" charset="0"/>
                          <a:ea typeface="Roboto" panose="02000000000000000000" pitchFamily="2" charset="0"/>
                          <a:cs typeface="Roboto" panose="02000000000000000000" pitchFamily="2" charset="0"/>
                        </a:rPr>
                        <a:t> una única plaza judicial</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A1-b</a:t>
                      </a:r>
                      <a:r>
                        <a:rPr lang="es-ES" sz="1200">
                          <a:latin typeface="Roboto" panose="02000000000000000000" pitchFamily="2" charset="0"/>
                          <a:ea typeface="Roboto" panose="02000000000000000000" pitchFamily="2" charset="0"/>
                          <a:cs typeface="Roboto" panose="02000000000000000000" pitchFamily="2" charset="0"/>
                        </a:rPr>
                        <a:t> más de una plaza judicial y dotación total de GP+TP&lt;30</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A1-c</a:t>
                      </a:r>
                      <a:r>
                        <a:rPr lang="es-ES" sz="1200">
                          <a:latin typeface="Roboto" panose="02000000000000000000" pitchFamily="2" charset="0"/>
                          <a:ea typeface="Roboto" panose="02000000000000000000" pitchFamily="2" charset="0"/>
                          <a:cs typeface="Roboto" panose="02000000000000000000" pitchFamily="2" charset="0"/>
                        </a:rPr>
                        <a:t> más de una plaza judicial y dotación total de GP+TP ≥ 30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SCT único (TI)</a:t>
                      </a:r>
                    </a:p>
                  </a:txBody>
                  <a:tcPr>
                    <a:solidFill>
                      <a:schemeClr val="bg1"/>
                    </a:solidFill>
                  </a:tcPr>
                </a:tc>
                <a:tc rowSpan="4">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A2-a</a:t>
                      </a:r>
                      <a:r>
                        <a:rPr lang="es-ES" sz="1200">
                          <a:latin typeface="Roboto" panose="02000000000000000000" pitchFamily="2" charset="0"/>
                          <a:ea typeface="Roboto" panose="02000000000000000000" pitchFamily="2" charset="0"/>
                          <a:cs typeface="Roboto" panose="02000000000000000000" pitchFamily="2" charset="0"/>
                        </a:rPr>
                        <a:t> dotación total de GP+TP &lt; 30</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A2-b</a:t>
                      </a:r>
                      <a:r>
                        <a:rPr lang="es-ES" sz="1200">
                          <a:latin typeface="Roboto" panose="02000000000000000000" pitchFamily="2" charset="0"/>
                          <a:ea typeface="Roboto" panose="02000000000000000000" pitchFamily="2" charset="0"/>
                          <a:cs typeface="Roboto" panose="02000000000000000000" pitchFamily="2" charset="0"/>
                        </a:rPr>
                        <a:t> dotación total de GP+TP ≥ 30</a:t>
                      </a:r>
                    </a:p>
                  </a:txBody>
                  <a:tcPr anchor="ctr">
                    <a:solidFill>
                      <a:schemeClr val="bg1"/>
                    </a:solidFill>
                  </a:tcPr>
                </a:tc>
                <a:extLst>
                  <a:ext uri="{0D108BD9-81ED-4DB2-BD59-A6C34878D82A}">
                    <a16:rowId xmlns:a16="http://schemas.microsoft.com/office/drawing/2014/main" xmlns="" val="3933060876"/>
                  </a:ext>
                </a:extLst>
              </a:tr>
              <a:tr h="769632">
                <a:tc>
                  <a:txBody>
                    <a:bodyPr/>
                    <a:lstStyle/>
                    <a:p>
                      <a:r>
                        <a:rPr lang="es-ES" sz="1200">
                          <a:latin typeface="Roboto" panose="02000000000000000000" pitchFamily="2" charset="0"/>
                          <a:ea typeface="Roboto" panose="02000000000000000000" pitchFamily="2" charset="0"/>
                          <a:cs typeface="Roboto" panose="02000000000000000000" pitchFamily="2" charset="0"/>
                        </a:rPr>
                        <a:t>SIN equipo de Ejecución</a:t>
                      </a:r>
                    </a:p>
                  </a:txBody>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CON equipo de ejecución</a:t>
                      </a:r>
                    </a:p>
                  </a:txBody>
                  <a:tcP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xmlns="" val="2690754598"/>
                  </a:ext>
                </a:extLst>
              </a:tr>
              <a:tr h="549737">
                <a:tc>
                  <a:txBody>
                    <a:bodyPr/>
                    <a:lstStyle/>
                    <a:p>
                      <a:r>
                        <a:rPr lang="es-ES" sz="1200">
                          <a:latin typeface="Roboto" panose="02000000000000000000" pitchFamily="2" charset="0"/>
                          <a:ea typeface="Roboto" panose="02000000000000000000" pitchFamily="2" charset="0"/>
                          <a:cs typeface="Roboto" panose="02000000000000000000" pitchFamily="2" charset="0"/>
                        </a:rPr>
                        <a:t>Asuntos/ año &lt; 8mil</a:t>
                      </a:r>
                    </a:p>
                  </a:txBody>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Asuntos/ año &lt; 8mil</a:t>
                      </a:r>
                    </a:p>
                  </a:txBody>
                  <a:tcP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xmlns="" val="1557839599"/>
                  </a:ext>
                </a:extLst>
              </a:tr>
              <a:tr h="549737">
                <a:tc>
                  <a:txBody>
                    <a:bodyPr/>
                    <a:lstStyle/>
                    <a:p>
                      <a:r>
                        <a:rPr lang="es-ES" sz="1200">
                          <a:latin typeface="Roboto" panose="02000000000000000000" pitchFamily="2" charset="0"/>
                          <a:ea typeface="Roboto" panose="02000000000000000000" pitchFamily="2" charset="0"/>
                          <a:cs typeface="Roboto" panose="02000000000000000000" pitchFamily="2" charset="0"/>
                        </a:rPr>
                        <a:t>Ejec./año &lt; 800</a:t>
                      </a:r>
                    </a:p>
                  </a:txBody>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err="1">
                          <a:latin typeface="Roboto" panose="02000000000000000000" pitchFamily="2" charset="0"/>
                          <a:ea typeface="Roboto" panose="02000000000000000000" pitchFamily="2" charset="0"/>
                          <a:cs typeface="Roboto" panose="02000000000000000000" pitchFamily="2" charset="0"/>
                        </a:rPr>
                        <a:t>Ejec</a:t>
                      </a:r>
                      <a:r>
                        <a:rPr lang="es-ES" sz="1200">
                          <a:latin typeface="Roboto" panose="02000000000000000000" pitchFamily="2" charset="0"/>
                          <a:ea typeface="Roboto" panose="02000000000000000000" pitchFamily="2" charset="0"/>
                          <a:cs typeface="Roboto" panose="02000000000000000000" pitchFamily="2" charset="0"/>
                        </a:rPr>
                        <a:t>./año ≥ 800</a:t>
                      </a:r>
                    </a:p>
                  </a:txBody>
                  <a:tcP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xmlns="" val="2440575679"/>
                  </a:ext>
                </a:extLst>
              </a:tr>
            </a:tbl>
          </a:graphicData>
        </a:graphic>
      </p:graphicFrame>
      <p:graphicFrame>
        <p:nvGraphicFramePr>
          <p:cNvPr id="17" name="Tabla 16">
            <a:extLst>
              <a:ext uri="{FF2B5EF4-FFF2-40B4-BE49-F238E27FC236}">
                <a16:creationId xmlns:a16="http://schemas.microsoft.com/office/drawing/2014/main" xmlns="" id="{52599814-E182-5148-A763-F547854F6B30}"/>
              </a:ext>
            </a:extLst>
          </p:cNvPr>
          <p:cNvGraphicFramePr>
            <a:graphicFrameLocks noGrp="1"/>
          </p:cNvGraphicFramePr>
          <p:nvPr/>
        </p:nvGraphicFramePr>
        <p:xfrm>
          <a:off x="6253316" y="1844097"/>
          <a:ext cx="5279872" cy="4243530"/>
        </p:xfrm>
        <a:graphic>
          <a:graphicData uri="http://schemas.openxmlformats.org/drawingml/2006/table">
            <a:tbl>
              <a:tblPr firstRow="1" bandRow="1"/>
              <a:tblGrid>
                <a:gridCol w="1001552">
                  <a:extLst>
                    <a:ext uri="{9D8B030D-6E8A-4147-A177-3AD203B41FA5}">
                      <a16:colId xmlns:a16="http://schemas.microsoft.com/office/drawing/2014/main" xmlns="" val="1006619238"/>
                    </a:ext>
                  </a:extLst>
                </a:gridCol>
                <a:gridCol w="825345">
                  <a:extLst>
                    <a:ext uri="{9D8B030D-6E8A-4147-A177-3AD203B41FA5}">
                      <a16:colId xmlns:a16="http://schemas.microsoft.com/office/drawing/2014/main" xmlns="" val="4013559048"/>
                    </a:ext>
                  </a:extLst>
                </a:gridCol>
                <a:gridCol w="901142">
                  <a:extLst>
                    <a:ext uri="{9D8B030D-6E8A-4147-A177-3AD203B41FA5}">
                      <a16:colId xmlns:a16="http://schemas.microsoft.com/office/drawing/2014/main" xmlns="" val="3004065670"/>
                    </a:ext>
                  </a:extLst>
                </a:gridCol>
                <a:gridCol w="850611">
                  <a:extLst>
                    <a:ext uri="{9D8B030D-6E8A-4147-A177-3AD203B41FA5}">
                      <a16:colId xmlns:a16="http://schemas.microsoft.com/office/drawing/2014/main" xmlns="" val="3908391459"/>
                    </a:ext>
                  </a:extLst>
                </a:gridCol>
                <a:gridCol w="850611">
                  <a:extLst>
                    <a:ext uri="{9D8B030D-6E8A-4147-A177-3AD203B41FA5}">
                      <a16:colId xmlns:a16="http://schemas.microsoft.com/office/drawing/2014/main" xmlns="" val="2393448541"/>
                    </a:ext>
                  </a:extLst>
                </a:gridCol>
                <a:gridCol w="850611">
                  <a:extLst>
                    <a:ext uri="{9D8B030D-6E8A-4147-A177-3AD203B41FA5}">
                      <a16:colId xmlns:a16="http://schemas.microsoft.com/office/drawing/2014/main" xmlns="" val="340266574"/>
                    </a:ext>
                  </a:extLst>
                </a:gridCol>
              </a:tblGrid>
              <a:tr h="416120">
                <a:tc gridSpan="2">
                  <a:txBody>
                    <a:bodyPr/>
                    <a:lstStyle/>
                    <a:p>
                      <a:pPr algn="ctr"/>
                      <a:r>
                        <a:rPr lang="es-ES" sz="1200" b="1">
                          <a:latin typeface="Roboto" panose="02000000000000000000" pitchFamily="2" charset="0"/>
                          <a:ea typeface="Roboto" panose="02000000000000000000" pitchFamily="2" charset="0"/>
                          <a:cs typeface="Roboto" panose="02000000000000000000" pitchFamily="2" charset="0"/>
                        </a:rPr>
                        <a:t>B1</a:t>
                      </a:r>
                    </a:p>
                  </a:txBody>
                  <a:tcPr anchor="ctr">
                    <a:solidFill>
                      <a:schemeClr val="accent1">
                        <a:lumMod val="20000"/>
                        <a:lumOff val="80000"/>
                      </a:schemeClr>
                    </a:solidFill>
                  </a:tcPr>
                </a:tc>
                <a:tc hMerge="1">
                  <a:txBody>
                    <a:bodyPr/>
                    <a:lstStyle/>
                    <a:p>
                      <a:endParaRPr lang="es-ES" sz="1200">
                        <a:latin typeface="Roboto" panose="02000000000000000000" pitchFamily="2" charset="0"/>
                        <a:ea typeface="Roboto" panose="02000000000000000000" pitchFamily="2" charset="0"/>
                        <a:cs typeface="Roboto" panose="02000000000000000000" pitchFamily="2" charset="0"/>
                      </a:endParaRPr>
                    </a:p>
                  </a:txBody>
                  <a:tcPr>
                    <a:solidFill>
                      <a:schemeClr val="accent1">
                        <a:lumMod val="20000"/>
                        <a:lumOff val="80000"/>
                      </a:schemeClr>
                    </a:solidFill>
                  </a:tcPr>
                </a:tc>
                <a:tc gridSpan="2">
                  <a:txBody>
                    <a:bodyPr/>
                    <a:lstStyle/>
                    <a:p>
                      <a:pPr algn="ctr"/>
                      <a:r>
                        <a:rPr lang="es-ES" sz="1200" b="1">
                          <a:latin typeface="Roboto" panose="02000000000000000000" pitchFamily="2" charset="0"/>
                          <a:ea typeface="Roboto" panose="02000000000000000000" pitchFamily="2" charset="0"/>
                          <a:cs typeface="Roboto" panose="02000000000000000000" pitchFamily="2" charset="0"/>
                        </a:rPr>
                        <a:t>B2</a:t>
                      </a:r>
                    </a:p>
                  </a:txBody>
                  <a:tcPr>
                    <a:solidFill>
                      <a:schemeClr val="accent1">
                        <a:lumMod val="20000"/>
                        <a:lumOff val="80000"/>
                      </a:schemeClr>
                    </a:solidFill>
                  </a:tcPr>
                </a:tc>
                <a:tc hMerge="1">
                  <a:txBody>
                    <a:bodyPr/>
                    <a:lstStyle/>
                    <a:p>
                      <a:endParaRPr lang="es-ES" sz="1200">
                        <a:latin typeface="Roboto" panose="02000000000000000000" pitchFamily="2" charset="0"/>
                        <a:ea typeface="Roboto" panose="02000000000000000000" pitchFamily="2" charset="0"/>
                        <a:cs typeface="Roboto" panose="02000000000000000000" pitchFamily="2" charset="0"/>
                      </a:endParaRPr>
                    </a:p>
                  </a:txBody>
                  <a:tcPr>
                    <a:solidFill>
                      <a:schemeClr val="accent1">
                        <a:lumMod val="20000"/>
                        <a:lumOff val="80000"/>
                      </a:schemeClr>
                    </a:solidFill>
                  </a:tcPr>
                </a:tc>
                <a:tc gridSpan="2">
                  <a:txBody>
                    <a:bodyPr/>
                    <a:lstStyle/>
                    <a:p>
                      <a:pPr algn="ctr"/>
                      <a:r>
                        <a:rPr lang="es-ES" sz="1200" b="1">
                          <a:latin typeface="Roboto" panose="02000000000000000000" pitchFamily="2" charset="0"/>
                          <a:ea typeface="Roboto" panose="02000000000000000000" pitchFamily="2" charset="0"/>
                          <a:cs typeface="Roboto" panose="02000000000000000000" pitchFamily="2" charset="0"/>
                        </a:rPr>
                        <a:t>B3</a:t>
                      </a:r>
                    </a:p>
                  </a:txBody>
                  <a:tcPr>
                    <a:solidFill>
                      <a:schemeClr val="accent1">
                        <a:lumMod val="20000"/>
                        <a:lumOff val="80000"/>
                      </a:schemeClr>
                    </a:solidFill>
                  </a:tcPr>
                </a:tc>
                <a:tc hMerge="1">
                  <a:txBody>
                    <a:bodyPr/>
                    <a:lstStyle/>
                    <a:p>
                      <a:pPr algn="ctr"/>
                      <a:endParaRPr lang="es-ES" sz="1200" b="1">
                        <a:latin typeface="Roboto" panose="02000000000000000000" pitchFamily="2" charset="0"/>
                        <a:ea typeface="Roboto" panose="02000000000000000000" pitchFamily="2" charset="0"/>
                        <a:cs typeface="Roboto" panose="02000000000000000000" pitchFamily="2" charset="0"/>
                      </a:endParaRPr>
                    </a:p>
                  </a:txBody>
                  <a:tcPr>
                    <a:solidFill>
                      <a:schemeClr val="accent1">
                        <a:lumMod val="20000"/>
                        <a:lumOff val="80000"/>
                      </a:schemeClr>
                    </a:solidFill>
                  </a:tcPr>
                </a:tc>
                <a:extLst>
                  <a:ext uri="{0D108BD9-81ED-4DB2-BD59-A6C34878D82A}">
                    <a16:rowId xmlns:a16="http://schemas.microsoft.com/office/drawing/2014/main" xmlns="" val="3616703444"/>
                  </a:ext>
                </a:extLst>
              </a:tr>
              <a:tr h="513025">
                <a:tc>
                  <a:txBody>
                    <a:bodyPr/>
                    <a:lstStyle/>
                    <a:p>
                      <a:pPr algn="ctr"/>
                      <a:r>
                        <a:rPr lang="es-ES" sz="1200" b="1">
                          <a:latin typeface="Roboto" panose="02000000000000000000" pitchFamily="2" charset="0"/>
                          <a:ea typeface="Roboto" panose="02000000000000000000" pitchFamily="2" charset="0"/>
                          <a:cs typeface="Roboto" panose="02000000000000000000" pitchFamily="2" charset="0"/>
                        </a:rPr>
                        <a:t>Modelo OJ</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Modelo de RPT</a:t>
                      </a:r>
                    </a:p>
                  </a:txBody>
                  <a:tcPr>
                    <a:solidFill>
                      <a:schemeClr val="accent1">
                        <a:lumMod val="20000"/>
                        <a:lumOff val="80000"/>
                      </a:schemeClr>
                    </a:solidFill>
                  </a:tcPr>
                </a:tc>
                <a:tc>
                  <a:txBody>
                    <a:bodyPr/>
                    <a:lstStyle/>
                    <a:p>
                      <a:pPr algn="ctr"/>
                      <a:r>
                        <a:rPr lang="es-ES" sz="1200" b="1">
                          <a:latin typeface="Roboto" panose="02000000000000000000" pitchFamily="2" charset="0"/>
                          <a:ea typeface="Roboto" panose="02000000000000000000" pitchFamily="2" charset="0"/>
                          <a:cs typeface="Roboto" panose="02000000000000000000" pitchFamily="2" charset="0"/>
                        </a:rPr>
                        <a:t>Modelo OJ</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Modelo de RPT</a:t>
                      </a:r>
                    </a:p>
                  </a:txBody>
                  <a:tcPr>
                    <a:solidFill>
                      <a:schemeClr val="accent1">
                        <a:lumMod val="20000"/>
                        <a:lumOff val="80000"/>
                      </a:schemeClr>
                    </a:solidFill>
                  </a:tcPr>
                </a:tc>
                <a:tc>
                  <a:txBody>
                    <a:bodyPr/>
                    <a:lstStyle/>
                    <a:p>
                      <a:pPr algn="ctr"/>
                      <a:r>
                        <a:rPr lang="es-ES" sz="1200" b="1">
                          <a:latin typeface="Roboto" panose="02000000000000000000" pitchFamily="2" charset="0"/>
                          <a:ea typeface="Roboto" panose="02000000000000000000" pitchFamily="2" charset="0"/>
                          <a:cs typeface="Roboto" panose="02000000000000000000" pitchFamily="2" charset="0"/>
                        </a:rPr>
                        <a:t>Modelo OJ</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Modelo de RPT</a:t>
                      </a:r>
                    </a:p>
                  </a:txBody>
                  <a:tcPr>
                    <a:solidFill>
                      <a:schemeClr val="accent1">
                        <a:lumMod val="20000"/>
                        <a:lumOff val="80000"/>
                      </a:schemeClr>
                    </a:solidFill>
                  </a:tcPr>
                </a:tc>
                <a:extLst>
                  <a:ext uri="{0D108BD9-81ED-4DB2-BD59-A6C34878D82A}">
                    <a16:rowId xmlns:a16="http://schemas.microsoft.com/office/drawing/2014/main" xmlns="" val="2467046641"/>
                  </a:ext>
                </a:extLst>
              </a:tr>
              <a:tr h="597335">
                <a:tc>
                  <a:txBody>
                    <a:bodyPr/>
                    <a:lstStyle/>
                    <a:p>
                      <a:pPr algn="just"/>
                      <a:r>
                        <a:rPr lang="es-ES" sz="1200">
                          <a:latin typeface="Roboto" panose="02000000000000000000" pitchFamily="2" charset="0"/>
                          <a:ea typeface="Roboto" panose="02000000000000000000" pitchFamily="2" charset="0"/>
                          <a:cs typeface="Roboto" panose="02000000000000000000" pitchFamily="2" charset="0"/>
                        </a:rPr>
                        <a:t>SCT  + SCG</a:t>
                      </a:r>
                    </a:p>
                  </a:txBody>
                  <a:tcPr/>
                </a:tc>
                <a:tc rowSpan="5">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B1-a</a:t>
                      </a:r>
                      <a:r>
                        <a:rPr lang="es-ES" sz="1200">
                          <a:latin typeface="Roboto" panose="02000000000000000000" pitchFamily="2" charset="0"/>
                          <a:ea typeface="Roboto" panose="02000000000000000000" pitchFamily="2" charset="0"/>
                          <a:cs typeface="Roboto" panose="02000000000000000000" pitchFamily="2" charset="0"/>
                        </a:rPr>
                        <a:t> cualquier dotación de GP+TP</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SCT único (TI)</a:t>
                      </a:r>
                    </a:p>
                  </a:txBody>
                  <a:tcPr/>
                </a:tc>
                <a:tc rowSpan="5">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B2-a</a:t>
                      </a:r>
                      <a:r>
                        <a:rPr lang="es-ES" sz="1200">
                          <a:latin typeface="Roboto" panose="02000000000000000000" pitchFamily="2" charset="0"/>
                          <a:ea typeface="Roboto" panose="02000000000000000000" pitchFamily="2" charset="0"/>
                          <a:cs typeface="Roboto" panose="02000000000000000000" pitchFamily="2" charset="0"/>
                        </a:rPr>
                        <a:t> dotación total de GP+TP &lt; 60</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B2-b</a:t>
                      </a:r>
                      <a:r>
                        <a:rPr lang="es-ES" sz="1200">
                          <a:latin typeface="Roboto" panose="02000000000000000000" pitchFamily="2" charset="0"/>
                          <a:ea typeface="Roboto" panose="02000000000000000000" pitchFamily="2" charset="0"/>
                          <a:cs typeface="Roboto" panose="02000000000000000000" pitchFamily="2" charset="0"/>
                        </a:rPr>
                        <a:t> dotación total de GP+TP ≥ 60</a:t>
                      </a:r>
                    </a:p>
                  </a:txBody>
                  <a:tcPr anchor="ctr"/>
                </a:tc>
                <a:tc rowSpan="2">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SCT  + SCG</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tc rowSpan="5">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B3-a</a:t>
                      </a:r>
                      <a:r>
                        <a:rPr lang="es-ES" sz="1200">
                          <a:latin typeface="Roboto" panose="02000000000000000000" pitchFamily="2" charset="0"/>
                          <a:ea typeface="Roboto" panose="02000000000000000000" pitchFamily="2" charset="0"/>
                          <a:cs typeface="Roboto" panose="02000000000000000000" pitchFamily="2" charset="0"/>
                        </a:rPr>
                        <a:t> dotación total de GP+TP &lt; 60</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B2-b</a:t>
                      </a:r>
                      <a:r>
                        <a:rPr lang="es-ES" sz="1200">
                          <a:latin typeface="Roboto" panose="02000000000000000000" pitchFamily="2" charset="0"/>
                          <a:ea typeface="Roboto" panose="02000000000000000000" pitchFamily="2" charset="0"/>
                          <a:cs typeface="Roboto" panose="02000000000000000000" pitchFamily="2" charset="0"/>
                        </a:rPr>
                        <a:t> dotación total de GP+TP ≥ 60</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xmlns="" val="3933060876"/>
                  </a:ext>
                </a:extLst>
              </a:tr>
              <a:tr h="0">
                <a:tc rowSpan="2">
                  <a:txBody>
                    <a:bodyPr/>
                    <a:lstStyle/>
                    <a:p>
                      <a:pPr algn="just"/>
                      <a:r>
                        <a:rPr lang="es-ES" sz="1200">
                          <a:latin typeface="Roboto" panose="02000000000000000000" pitchFamily="2" charset="0"/>
                          <a:ea typeface="Roboto" panose="02000000000000000000" pitchFamily="2" charset="0"/>
                          <a:cs typeface="Roboto" panose="02000000000000000000" pitchFamily="2" charset="0"/>
                        </a:rPr>
                        <a:t>SIN equipo de Ejecución</a:t>
                      </a:r>
                    </a:p>
                  </a:txBody>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tc rowSpan="2">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CON equipo de ejecución en el SCT</a:t>
                      </a:r>
                    </a:p>
                  </a:txBody>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2690754598"/>
                  </a:ext>
                </a:extLst>
              </a:tr>
              <a:tr h="149282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CON equipo de Ejecución en el SCG</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tc vMerge="1">
                  <a:txBody>
                    <a:bodyPr/>
                    <a:lstStyle/>
                    <a:p>
                      <a:endParaRPr lang="en-GB"/>
                    </a:p>
                  </a:txBody>
                  <a:tcPr/>
                </a:tc>
                <a:extLst>
                  <a:ext uri="{0D108BD9-81ED-4DB2-BD59-A6C34878D82A}">
                    <a16:rowId xmlns:a16="http://schemas.microsoft.com/office/drawing/2014/main" xmlns="" val="654011846"/>
                  </a:ext>
                </a:extLst>
              </a:tr>
              <a:tr h="59733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a:latin typeface="Roboto" panose="02000000000000000000" pitchFamily="2" charset="0"/>
                          <a:ea typeface="Roboto" panose="02000000000000000000" pitchFamily="2" charset="0"/>
                          <a:cs typeface="Roboto" panose="02000000000000000000" pitchFamily="2" charset="0"/>
                        </a:rPr>
                        <a:t>Asuntos/ año ≥ 8mil</a:t>
                      </a:r>
                    </a:p>
                  </a:txBody>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Asuntos/ año ≥ 8mil</a:t>
                      </a:r>
                    </a:p>
                  </a:txBody>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ctr"/>
                      <a:r>
                        <a:rPr lang="en-GB"/>
                        <a:t>-</a:t>
                      </a:r>
                    </a:p>
                  </a:txBody>
                  <a:tcPr/>
                </a:tc>
                <a:tc vMerge="1">
                  <a:txBody>
                    <a:bodyPr/>
                    <a:lstStyle/>
                    <a:p>
                      <a:endParaRPr lang="en-GB"/>
                    </a:p>
                  </a:txBody>
                  <a:tcPr/>
                </a:tc>
                <a:extLst>
                  <a:ext uri="{0D108BD9-81ED-4DB2-BD59-A6C34878D82A}">
                    <a16:rowId xmlns:a16="http://schemas.microsoft.com/office/drawing/2014/main" xmlns="" val="1557839599"/>
                  </a:ext>
                </a:extLst>
              </a:tr>
              <a:tr h="513025">
                <a:tc>
                  <a:txBody>
                    <a:bodyPr/>
                    <a:lstStyle/>
                    <a:p>
                      <a:pPr algn="just"/>
                      <a:r>
                        <a:rPr lang="es-ES" sz="1200">
                          <a:latin typeface="Roboto" panose="02000000000000000000" pitchFamily="2" charset="0"/>
                          <a:ea typeface="Roboto" panose="02000000000000000000" pitchFamily="2" charset="0"/>
                          <a:cs typeface="Roboto" panose="02000000000000000000" pitchFamily="2" charset="0"/>
                        </a:rPr>
                        <a:t>Ejec./año &lt; mil</a:t>
                      </a:r>
                    </a:p>
                  </a:txBody>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Ejec./año ≥ mil</a:t>
                      </a:r>
                    </a:p>
                  </a:txBody>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ctr"/>
                      <a:r>
                        <a:rPr lang="en-GB"/>
                        <a:t>-</a:t>
                      </a:r>
                    </a:p>
                  </a:txBody>
                  <a:tcPr/>
                </a:tc>
                <a:tc vMerge="1">
                  <a:txBody>
                    <a:bodyPr/>
                    <a:lstStyle/>
                    <a:p>
                      <a:endParaRPr lang="en-GB"/>
                    </a:p>
                  </a:txBody>
                  <a:tcPr/>
                </a:tc>
                <a:extLst>
                  <a:ext uri="{0D108BD9-81ED-4DB2-BD59-A6C34878D82A}">
                    <a16:rowId xmlns:a16="http://schemas.microsoft.com/office/drawing/2014/main" xmlns="" val="2440575679"/>
                  </a:ext>
                </a:extLst>
              </a:tr>
            </a:tbl>
          </a:graphicData>
        </a:graphic>
      </p:graphicFrame>
      <p:sp>
        <p:nvSpPr>
          <p:cNvPr id="19" name="Rectángulo 18">
            <a:extLst>
              <a:ext uri="{FF2B5EF4-FFF2-40B4-BE49-F238E27FC236}">
                <a16:creationId xmlns:a16="http://schemas.microsoft.com/office/drawing/2014/main" xmlns="" id="{2527F7CB-102C-5ED8-EFAF-789C45217CF2}"/>
              </a:ext>
            </a:extLst>
          </p:cNvPr>
          <p:cNvSpPr/>
          <p:nvPr/>
        </p:nvSpPr>
        <p:spPr>
          <a:xfrm>
            <a:off x="371475" y="1505415"/>
            <a:ext cx="5048018" cy="47169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xmlns="" id="{A7861298-0ADF-6F25-9B3D-32538483B4E6}"/>
              </a:ext>
            </a:extLst>
          </p:cNvPr>
          <p:cNvSpPr txBox="1"/>
          <p:nvPr/>
        </p:nvSpPr>
        <p:spPr>
          <a:xfrm>
            <a:off x="2079553" y="1335804"/>
            <a:ext cx="1631861" cy="392416"/>
          </a:xfrm>
          <a:prstGeom prst="rect">
            <a:avLst/>
          </a:prstGeom>
          <a:solidFill>
            <a:schemeClr val="accent5">
              <a:lumMod val="20000"/>
              <a:lumOff val="8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s-ES" sz="1050" b="1">
                <a:latin typeface="Roboto" panose="02000000000000000000" pitchFamily="2" charset="0"/>
                <a:ea typeface="Roboto" panose="02000000000000000000" pitchFamily="2" charset="0"/>
                <a:cs typeface="Roboto" panose="02000000000000000000" pitchFamily="2" charset="0"/>
              </a:rPr>
              <a:t>MODELO A</a:t>
            </a:r>
          </a:p>
          <a:p>
            <a:pPr algn="ctr"/>
            <a:r>
              <a:rPr lang="es-ES" sz="1050" b="1">
                <a:latin typeface="Roboto" panose="02000000000000000000" pitchFamily="2" charset="0"/>
                <a:ea typeface="Roboto" panose="02000000000000000000" pitchFamily="2" charset="0"/>
                <a:cs typeface="Roboto" panose="02000000000000000000" pitchFamily="2" charset="0"/>
              </a:rPr>
              <a:t>(SCT)</a:t>
            </a:r>
          </a:p>
        </p:txBody>
      </p:sp>
      <p:sp>
        <p:nvSpPr>
          <p:cNvPr id="20" name="Rectángulo 19">
            <a:extLst>
              <a:ext uri="{FF2B5EF4-FFF2-40B4-BE49-F238E27FC236}">
                <a16:creationId xmlns:a16="http://schemas.microsoft.com/office/drawing/2014/main" xmlns="" id="{361FB06E-9D4E-2DB3-A441-94DCA5BBD9A4}"/>
              </a:ext>
            </a:extLst>
          </p:cNvPr>
          <p:cNvSpPr/>
          <p:nvPr/>
        </p:nvSpPr>
        <p:spPr>
          <a:xfrm>
            <a:off x="6086476" y="1515099"/>
            <a:ext cx="5579241" cy="47169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adroTexto 17">
            <a:extLst>
              <a:ext uri="{FF2B5EF4-FFF2-40B4-BE49-F238E27FC236}">
                <a16:creationId xmlns:a16="http://schemas.microsoft.com/office/drawing/2014/main" xmlns="" id="{4C407EE2-929A-A4FA-31B7-793EF5CE1F3C}"/>
              </a:ext>
            </a:extLst>
          </p:cNvPr>
          <p:cNvSpPr txBox="1"/>
          <p:nvPr/>
        </p:nvSpPr>
        <p:spPr>
          <a:xfrm>
            <a:off x="8060165" y="1296614"/>
            <a:ext cx="1631861" cy="392416"/>
          </a:xfrm>
          <a:prstGeom prst="rect">
            <a:avLst/>
          </a:prstGeom>
          <a:solidFill>
            <a:schemeClr val="accent5">
              <a:lumMod val="20000"/>
              <a:lumOff val="8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s-ES" sz="1050" b="1">
                <a:latin typeface="Roboto" panose="02000000000000000000" pitchFamily="2" charset="0"/>
                <a:ea typeface="Roboto" panose="02000000000000000000" pitchFamily="2" charset="0"/>
                <a:cs typeface="Roboto" panose="02000000000000000000" pitchFamily="2" charset="0"/>
              </a:rPr>
              <a:t>MODELO B</a:t>
            </a:r>
          </a:p>
          <a:p>
            <a:pPr algn="ctr"/>
            <a:r>
              <a:rPr lang="es-ES" sz="1050" b="1">
                <a:latin typeface="Roboto" panose="02000000000000000000" pitchFamily="2" charset="0"/>
                <a:ea typeface="Roboto" panose="02000000000000000000" pitchFamily="2" charset="0"/>
                <a:cs typeface="Roboto" panose="02000000000000000000" pitchFamily="2" charset="0"/>
              </a:rPr>
              <a:t>(SCT + SCG)</a:t>
            </a:r>
          </a:p>
        </p:txBody>
      </p:sp>
      <p:sp>
        <p:nvSpPr>
          <p:cNvPr id="22" name="Rectángulo 21">
            <a:extLst>
              <a:ext uri="{FF2B5EF4-FFF2-40B4-BE49-F238E27FC236}">
                <a16:creationId xmlns:a16="http://schemas.microsoft.com/office/drawing/2014/main" xmlns="" id="{209B7667-9A46-3AAC-718E-DAFF1C780649}"/>
              </a:ext>
            </a:extLst>
          </p:cNvPr>
          <p:cNvSpPr/>
          <p:nvPr/>
        </p:nvSpPr>
        <p:spPr>
          <a:xfrm>
            <a:off x="313514" y="940601"/>
            <a:ext cx="10391725" cy="246221"/>
          </a:xfrm>
          <a:prstGeom prst="rect">
            <a:avLst/>
          </a:prstGeom>
        </p:spPr>
        <p:txBody>
          <a:bodyPr wrap="square">
            <a:spAutoFit/>
          </a:bodyPr>
          <a:lstStyle/>
          <a:p>
            <a:pPr algn="just">
              <a:defRPr/>
            </a:pPr>
            <a:r>
              <a:rPr lang="es-ES" sz="1000" dirty="0">
                <a:latin typeface="Century Gothic" panose="020B0502020202020204" pitchFamily="34" charset="0"/>
                <a:ea typeface="Calibri" panose="020F0502020204030204" pitchFamily="34" charset="0"/>
                <a:cs typeface="Times New Roman" panose="02020603050405020304" pitchFamily="18" charset="0"/>
              </a:rPr>
              <a:t>Los modelos de referencia </a:t>
            </a:r>
            <a:r>
              <a:rPr lang="es-ES" sz="1000" dirty="0" smtClean="0">
                <a:latin typeface="Century Gothic" panose="020B0502020202020204" pitchFamily="34" charset="0"/>
                <a:ea typeface="Calibri" panose="020F0502020204030204" pitchFamily="34" charset="0"/>
                <a:cs typeface="Times New Roman" panose="02020603050405020304" pitchFamily="18" charset="0"/>
              </a:rPr>
              <a:t>teniendo </a:t>
            </a:r>
            <a:r>
              <a:rPr lang="es-ES" sz="1000" dirty="0">
                <a:latin typeface="Century Gothic" panose="020B0502020202020204" pitchFamily="34" charset="0"/>
                <a:ea typeface="Calibri" panose="020F0502020204030204" pitchFamily="34" charset="0"/>
                <a:cs typeface="Times New Roman" panose="02020603050405020304" pitchFamily="18" charset="0"/>
              </a:rPr>
              <a:t>en cuenta volumetrías de asuntos y ejecuciones, así como modelo de RPT son los siguientes:</a:t>
            </a:r>
          </a:p>
        </p:txBody>
      </p:sp>
    </p:spTree>
    <p:custDataLst>
      <p:tags r:id="rId2"/>
    </p:custDataLst>
    <p:extLst>
      <p:ext uri="{BB962C8B-B14F-4D97-AF65-F5344CB8AC3E}">
        <p14:creationId xmlns:p14="http://schemas.microsoft.com/office/powerpoint/2010/main" val="2717434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E4F9A26-8E8A-0B7A-12A8-09B6DA24A8C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79425ACB-075B-FEF7-BD4C-BD104F4CDBF8}"/>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D8AAF420-9BA4-8AB9-5F56-8D97C62E112D}"/>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4.3.4</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Llanes</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2640B7B6-7DCA-2BF8-693C-23F19FF755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E272135E-143D-A420-F0F0-7A7F69665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3D04CA44-DBEA-973F-5FDD-F107C85C44D7}"/>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60</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6" name="Rectángulo 15">
            <a:extLst>
              <a:ext uri="{FF2B5EF4-FFF2-40B4-BE49-F238E27FC236}">
                <a16:creationId xmlns:a16="http://schemas.microsoft.com/office/drawing/2014/main" xmlns="" id="{C690024A-0997-E190-BF13-DDD9DB42304F}"/>
              </a:ext>
            </a:extLst>
          </p:cNvPr>
          <p:cNvSpPr/>
          <p:nvPr/>
        </p:nvSpPr>
        <p:spPr>
          <a:xfrm>
            <a:off x="292099" y="940658"/>
            <a:ext cx="11204576" cy="461665"/>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la dotación actual para el partido judicial de Siero cuenta con un total de 9 personas: 2 gestores procesales, 5 tramitadores procesales y 2 auxilios judiciales.</a:t>
            </a:r>
          </a:p>
        </p:txBody>
      </p:sp>
      <p:graphicFrame>
        <p:nvGraphicFramePr>
          <p:cNvPr id="4" name="Tabla 3">
            <a:extLst>
              <a:ext uri="{FF2B5EF4-FFF2-40B4-BE49-F238E27FC236}">
                <a16:creationId xmlns:a16="http://schemas.microsoft.com/office/drawing/2014/main" xmlns="" id="{88BB5363-7694-18BE-BADB-1D948AA0AE98}"/>
              </a:ext>
            </a:extLst>
          </p:cNvPr>
          <p:cNvGraphicFramePr>
            <a:graphicFrameLocks noGrp="1"/>
          </p:cNvGraphicFramePr>
          <p:nvPr/>
        </p:nvGraphicFramePr>
        <p:xfrm>
          <a:off x="1305997" y="1998620"/>
          <a:ext cx="9620467" cy="741680"/>
        </p:xfrm>
        <a:graphic>
          <a:graphicData uri="http://schemas.openxmlformats.org/drawingml/2006/table">
            <a:tbl>
              <a:tblPr firstRow="1" bandRow="1">
                <a:tableStyleId>{5C22544A-7EE6-4342-B048-85BDC9FD1C3A}</a:tableStyleId>
              </a:tblPr>
              <a:tblGrid>
                <a:gridCol w="3520115">
                  <a:extLst>
                    <a:ext uri="{9D8B030D-6E8A-4147-A177-3AD203B41FA5}">
                      <a16:colId xmlns:a16="http://schemas.microsoft.com/office/drawing/2014/main" xmlns="" val="3146478128"/>
                    </a:ext>
                  </a:extLst>
                </a:gridCol>
                <a:gridCol w="1629624">
                  <a:extLst>
                    <a:ext uri="{9D8B030D-6E8A-4147-A177-3AD203B41FA5}">
                      <a16:colId xmlns:a16="http://schemas.microsoft.com/office/drawing/2014/main" xmlns="" val="819680818"/>
                    </a:ext>
                  </a:extLst>
                </a:gridCol>
                <a:gridCol w="1833854">
                  <a:extLst>
                    <a:ext uri="{9D8B030D-6E8A-4147-A177-3AD203B41FA5}">
                      <a16:colId xmlns:a16="http://schemas.microsoft.com/office/drawing/2014/main" xmlns="" val="2726229216"/>
                    </a:ext>
                  </a:extLst>
                </a:gridCol>
                <a:gridCol w="1456660">
                  <a:extLst>
                    <a:ext uri="{9D8B030D-6E8A-4147-A177-3AD203B41FA5}">
                      <a16:colId xmlns:a16="http://schemas.microsoft.com/office/drawing/2014/main" xmlns="" val="2408310350"/>
                    </a:ext>
                  </a:extLst>
                </a:gridCol>
                <a:gridCol w="1180214">
                  <a:extLst>
                    <a:ext uri="{9D8B030D-6E8A-4147-A177-3AD203B41FA5}">
                      <a16:colId xmlns:a16="http://schemas.microsoft.com/office/drawing/2014/main" xmlns="" val="197388554"/>
                    </a:ext>
                  </a:extLst>
                </a:gridCol>
              </a:tblGrid>
              <a:tr h="370840">
                <a:tc>
                  <a:txBody>
                    <a:bodyPr/>
                    <a:lstStyle/>
                    <a:p>
                      <a:pPr algn="ctr"/>
                      <a:r>
                        <a:rPr lang="en-GB" sz="1200"/>
                        <a:t>Juzgado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Gestor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Tramitador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Auxilio Judicial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2107847950"/>
                  </a:ext>
                </a:extLst>
              </a:tr>
              <a:tr h="370840">
                <a:tc>
                  <a:txBody>
                    <a:bodyPr/>
                    <a:lstStyle/>
                    <a:p>
                      <a:r>
                        <a:rPr lang="en-GB" sz="1200" err="1"/>
                        <a:t>Juzgado</a:t>
                      </a:r>
                      <a:r>
                        <a:rPr lang="en-GB" sz="1200"/>
                        <a:t> Único de 1ª instancia e </a:t>
                      </a:r>
                      <a:r>
                        <a:rPr lang="en-GB" sz="1200" err="1"/>
                        <a:t>instrucción</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158544097"/>
                  </a:ext>
                </a:extLst>
              </a:tr>
            </a:tbl>
          </a:graphicData>
        </a:graphic>
      </p:graphicFrame>
      <p:sp>
        <p:nvSpPr>
          <p:cNvPr id="3" name="Rectángulo 2">
            <a:extLst>
              <a:ext uri="{FF2B5EF4-FFF2-40B4-BE49-F238E27FC236}">
                <a16:creationId xmlns:a16="http://schemas.microsoft.com/office/drawing/2014/main" xmlns="" id="{02E4FA21-215B-257F-19F1-837A1C669E6C}"/>
              </a:ext>
            </a:extLst>
          </p:cNvPr>
          <p:cNvSpPr>
            <a:spLocks noChangeArrowheads="1"/>
          </p:cNvSpPr>
          <p:nvPr/>
        </p:nvSpPr>
        <p:spPr bwMode="auto">
          <a:xfrm>
            <a:off x="292099" y="646549"/>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4.3.4.5 Dotación de personal</a:t>
            </a:r>
          </a:p>
        </p:txBody>
      </p:sp>
    </p:spTree>
    <p:extLst>
      <p:ext uri="{BB962C8B-B14F-4D97-AF65-F5344CB8AC3E}">
        <p14:creationId xmlns:p14="http://schemas.microsoft.com/office/powerpoint/2010/main" val="33926052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905405-A853-FD42-1A1C-A7EF460291E7}"/>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xmlns="" id="{300D1D9B-D9DA-B6CC-73CC-D371BC210955}"/>
              </a:ext>
            </a:extLst>
          </p:cNvPr>
          <p:cNvSpPr/>
          <p:nvPr/>
        </p:nvSpPr>
        <p:spPr>
          <a:xfrm>
            <a:off x="438431" y="4714279"/>
            <a:ext cx="11376855" cy="1726884"/>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5" name="Título 1">
            <a:extLst>
              <a:ext uri="{FF2B5EF4-FFF2-40B4-BE49-F238E27FC236}">
                <a16:creationId xmlns:a16="http://schemas.microsoft.com/office/drawing/2014/main" xmlns="" id="{16C99495-0D35-2E50-74C7-A4B8FAF79521}"/>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4.3.5</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Piloña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2E808E84-7AE2-77A0-1656-484FE08C0E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2A1409A3-1D53-BA62-2A92-0ED3E600FE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C1FC24A2-52F7-98E6-C5EC-E1A4592AEAEC}"/>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61</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3" name="Rectángulo 2">
            <a:extLst>
              <a:ext uri="{FF2B5EF4-FFF2-40B4-BE49-F238E27FC236}">
                <a16:creationId xmlns:a16="http://schemas.microsoft.com/office/drawing/2014/main" xmlns="" id="{18E7BF7D-37D5-B66B-E060-BD5F0E7B57B2}"/>
              </a:ext>
            </a:extLst>
          </p:cNvPr>
          <p:cNvSpPr/>
          <p:nvPr/>
        </p:nvSpPr>
        <p:spPr>
          <a:xfrm>
            <a:off x="371475" y="924449"/>
            <a:ext cx="5119530"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15" name="Rectángulo 14">
            <a:extLst>
              <a:ext uri="{FF2B5EF4-FFF2-40B4-BE49-F238E27FC236}">
                <a16:creationId xmlns:a16="http://schemas.microsoft.com/office/drawing/2014/main" xmlns="" id="{5FF319E3-142F-CAAD-DACF-1029307150E6}"/>
              </a:ext>
            </a:extLst>
          </p:cNvPr>
          <p:cNvSpPr/>
          <p:nvPr/>
        </p:nvSpPr>
        <p:spPr>
          <a:xfrm>
            <a:off x="496911" y="4765816"/>
            <a:ext cx="11256658" cy="161582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media de asuntos registrados </a:t>
            </a:r>
            <a:r>
              <a:rPr lang="es-ES" sz="1200">
                <a:latin typeface="Century Gothic" panose="020B0502020202020204" pitchFamily="34" charset="0"/>
                <a:ea typeface="Calibri" panose="020F0502020204030204" pitchFamily="34" charset="0"/>
                <a:cs typeface="Times New Roman" panose="02020603050405020304" pitchFamily="18" charset="0"/>
              </a:rPr>
              <a:t>en el período analizado se sitúa en 950 con cierta estabilidad a pesar de que en 2022 aumenta el número de ingresados para descender posteriormente.</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proyección de asuntos </a:t>
            </a:r>
            <a:r>
              <a:rPr lang="es-ES" sz="1200">
                <a:latin typeface="Century Gothic" panose="020B0502020202020204" pitchFamily="34" charset="0"/>
                <a:ea typeface="Calibri" panose="020F0502020204030204" pitchFamily="34" charset="0"/>
                <a:cs typeface="Times New Roman" panose="02020603050405020304" pitchFamily="18" charset="0"/>
              </a:rPr>
              <a:t>muestra una recuperación de los asuntos ingresados para los próximos años. Este aumento es reflejado por la línea de tendencia que marca un crecimiento lineal de los asuntos ingresados.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ejecuciones</a:t>
            </a:r>
            <a:r>
              <a:rPr lang="es-ES" sz="1200">
                <a:latin typeface="Century Gothic" panose="020B0502020202020204" pitchFamily="34" charset="0"/>
                <a:ea typeface="Calibri" panose="020F0502020204030204" pitchFamily="34" charset="0"/>
                <a:cs typeface="Times New Roman" panose="02020603050405020304" pitchFamily="18" charset="0"/>
              </a:rPr>
              <a:t> se sitúan en una media de 130.</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proyección de ejecuciones </a:t>
            </a:r>
            <a:r>
              <a:rPr lang="es-ES" sz="1200">
                <a:latin typeface="Century Gothic" panose="020B0502020202020204" pitchFamily="34" charset="0"/>
                <a:ea typeface="Calibri" panose="020F0502020204030204" pitchFamily="34" charset="0"/>
                <a:cs typeface="Times New Roman" panose="02020603050405020304" pitchFamily="18" charset="0"/>
              </a:rPr>
              <a:t>muestra un comportamiento similar al de los años previos con una fuerte bajada en 2025 que empieza a recuperar en el año 2026.</a:t>
            </a:r>
          </a:p>
        </p:txBody>
      </p:sp>
      <p:sp>
        <p:nvSpPr>
          <p:cNvPr id="12" name="Rectángulo 11">
            <a:extLst>
              <a:ext uri="{FF2B5EF4-FFF2-40B4-BE49-F238E27FC236}">
                <a16:creationId xmlns:a16="http://schemas.microsoft.com/office/drawing/2014/main" xmlns="" id="{AB55134E-FD4A-D7D8-EC04-C58C80FD9EB7}"/>
              </a:ext>
            </a:extLst>
          </p:cNvPr>
          <p:cNvSpPr/>
          <p:nvPr/>
        </p:nvSpPr>
        <p:spPr>
          <a:xfrm>
            <a:off x="364296" y="6492392"/>
            <a:ext cx="171850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sp>
        <p:nvSpPr>
          <p:cNvPr id="18" name="Rectángulo 17">
            <a:extLst>
              <a:ext uri="{FF2B5EF4-FFF2-40B4-BE49-F238E27FC236}">
                <a16:creationId xmlns:a16="http://schemas.microsoft.com/office/drawing/2014/main" xmlns="" id="{F9F19E6B-4F37-12E6-7F7C-23EC3D7C029F}"/>
              </a:ext>
            </a:extLst>
          </p:cNvPr>
          <p:cNvSpPr>
            <a:spLocks noChangeArrowheads="1"/>
          </p:cNvSpPr>
          <p:nvPr/>
        </p:nvSpPr>
        <p:spPr bwMode="auto">
          <a:xfrm>
            <a:off x="327371"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4.3.5.1 Análisis de asuntos ingresados</a:t>
            </a:r>
          </a:p>
        </p:txBody>
      </p:sp>
      <p:sp>
        <p:nvSpPr>
          <p:cNvPr id="19" name="Rectángulo 18">
            <a:extLst>
              <a:ext uri="{FF2B5EF4-FFF2-40B4-BE49-F238E27FC236}">
                <a16:creationId xmlns:a16="http://schemas.microsoft.com/office/drawing/2014/main" xmlns="" id="{C950D3C3-D02A-422A-C8B1-DFBFCDF69FF1}"/>
              </a:ext>
            </a:extLst>
          </p:cNvPr>
          <p:cNvSpPr/>
          <p:nvPr/>
        </p:nvSpPr>
        <p:spPr>
          <a:xfrm>
            <a:off x="6095999" y="901837"/>
            <a:ext cx="5400675"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20" name="Rectángulo 19">
            <a:extLst>
              <a:ext uri="{FF2B5EF4-FFF2-40B4-BE49-F238E27FC236}">
                <a16:creationId xmlns:a16="http://schemas.microsoft.com/office/drawing/2014/main" xmlns="" id="{1B7E8442-52B4-8DC3-45F0-E613D69ABEC3}"/>
              </a:ext>
            </a:extLst>
          </p:cNvPr>
          <p:cNvSpPr>
            <a:spLocks noChangeArrowheads="1"/>
          </p:cNvSpPr>
          <p:nvPr/>
        </p:nvSpPr>
        <p:spPr bwMode="auto">
          <a:xfrm>
            <a:off x="6096000"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4.3.5.2 Análisis de ejecuciones registradas</a:t>
            </a:r>
          </a:p>
        </p:txBody>
      </p:sp>
      <p:sp>
        <p:nvSpPr>
          <p:cNvPr id="17" name="Rectángulo 16">
            <a:extLst>
              <a:ext uri="{FF2B5EF4-FFF2-40B4-BE49-F238E27FC236}">
                <a16:creationId xmlns:a16="http://schemas.microsoft.com/office/drawing/2014/main" xmlns="" id="{FFD598F6-BD5F-4003-CA6B-128DAFC98E2A}"/>
              </a:ext>
            </a:extLst>
          </p:cNvPr>
          <p:cNvSpPr/>
          <p:nvPr/>
        </p:nvSpPr>
        <p:spPr>
          <a:xfrm>
            <a:off x="1911350" y="6492392"/>
            <a:ext cx="2914650"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 Proyección bajo la fórmula de pronóstico ETS</a:t>
            </a:r>
          </a:p>
        </p:txBody>
      </p:sp>
      <p:graphicFrame>
        <p:nvGraphicFramePr>
          <p:cNvPr id="2" name="Gráfico 1">
            <a:extLst>
              <a:ext uri="{FF2B5EF4-FFF2-40B4-BE49-F238E27FC236}">
                <a16:creationId xmlns:a16="http://schemas.microsoft.com/office/drawing/2014/main" xmlns="" id="{8B02F412-ED11-6CEB-EBA8-14BAD66D387E}"/>
              </a:ext>
            </a:extLst>
          </p:cNvPr>
          <p:cNvGraphicFramePr>
            <a:graphicFrameLocks/>
          </p:cNvGraphicFramePr>
          <p:nvPr>
            <p:custDataLst>
              <p:tags r:id="rId1"/>
            </p:custDataLst>
          </p:nvPr>
        </p:nvGraphicFramePr>
        <p:xfrm>
          <a:off x="496911" y="1761211"/>
          <a:ext cx="4568825" cy="27400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Gráfico 9">
            <a:extLst>
              <a:ext uri="{FF2B5EF4-FFF2-40B4-BE49-F238E27FC236}">
                <a16:creationId xmlns:a16="http://schemas.microsoft.com/office/drawing/2014/main" xmlns="" id="{7CF6819C-ED46-AC7A-FFE9-48088341A683}"/>
              </a:ext>
            </a:extLst>
          </p:cNvPr>
          <p:cNvGraphicFramePr>
            <a:graphicFrameLocks/>
          </p:cNvGraphicFramePr>
          <p:nvPr>
            <p:custDataLst>
              <p:tags r:id="rId2"/>
            </p:custDataLst>
          </p:nvPr>
        </p:nvGraphicFramePr>
        <p:xfrm>
          <a:off x="6267450" y="1776398"/>
          <a:ext cx="4572000" cy="274637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3709083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9D77F5-D0D1-BFCA-36D3-B46F8C920401}"/>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xmlns="" id="{1BCFA8A7-7F45-614E-B5A9-C86326C5AC8D}"/>
              </a:ext>
            </a:extLst>
          </p:cNvPr>
          <p:cNvSpPr/>
          <p:nvPr/>
        </p:nvSpPr>
        <p:spPr>
          <a:xfrm>
            <a:off x="6156713" y="4615893"/>
            <a:ext cx="5658574"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AC533A38-EE34-137B-60BE-E1135D92BD77}"/>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6EE2A9DF-406A-4836-E32A-A18F306F0765}"/>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4.3.5</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Piloña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D9A78CEB-F74B-C86A-BDDA-7AAAB5FFC9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B2A2B180-35B6-16B9-FA1A-C1EE56FA94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B65501ED-0A5D-1048-A08A-D0A6B8307C12}"/>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62</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2" name="Rectángulo 11">
            <a:extLst>
              <a:ext uri="{FF2B5EF4-FFF2-40B4-BE49-F238E27FC236}">
                <a16:creationId xmlns:a16="http://schemas.microsoft.com/office/drawing/2014/main" xmlns="" id="{13EEBD39-CA8F-5825-F1CC-0FC88F5E08DF}"/>
              </a:ext>
            </a:extLst>
          </p:cNvPr>
          <p:cNvSpPr/>
          <p:nvPr/>
        </p:nvSpPr>
        <p:spPr>
          <a:xfrm>
            <a:off x="364296" y="6492392"/>
            <a:ext cx="590315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graphicFrame>
        <p:nvGraphicFramePr>
          <p:cNvPr id="3" name="Tabla 2">
            <a:extLst>
              <a:ext uri="{FF2B5EF4-FFF2-40B4-BE49-F238E27FC236}">
                <a16:creationId xmlns:a16="http://schemas.microsoft.com/office/drawing/2014/main" xmlns="" id="{8AE3084A-52C6-ADB3-EBB5-45B08B451A30}"/>
              </a:ext>
            </a:extLst>
          </p:cNvPr>
          <p:cNvGraphicFramePr>
            <a:graphicFrameLocks noGrp="1"/>
          </p:cNvGraphicFramePr>
          <p:nvPr/>
        </p:nvGraphicFramePr>
        <p:xfrm>
          <a:off x="4243564" y="1538213"/>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resolución 0,79</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graphicFrame>
        <p:nvGraphicFramePr>
          <p:cNvPr id="9" name="Tabla 8">
            <a:extLst>
              <a:ext uri="{FF2B5EF4-FFF2-40B4-BE49-F238E27FC236}">
                <a16:creationId xmlns:a16="http://schemas.microsoft.com/office/drawing/2014/main" xmlns="" id="{F1EBBCCA-B621-AED0-F786-4DCB23BB1E99}"/>
              </a:ext>
            </a:extLst>
          </p:cNvPr>
          <p:cNvGraphicFramePr>
            <a:graphicFrameLocks noGrp="1"/>
          </p:cNvGraphicFramePr>
          <p:nvPr/>
        </p:nvGraphicFramePr>
        <p:xfrm>
          <a:off x="4243564" y="1314904"/>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pendencia 0,61</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sp>
        <p:nvSpPr>
          <p:cNvPr id="14" name="Rectángulo 13">
            <a:extLst>
              <a:ext uri="{FF2B5EF4-FFF2-40B4-BE49-F238E27FC236}">
                <a16:creationId xmlns:a16="http://schemas.microsoft.com/office/drawing/2014/main" xmlns="" id="{5984FD84-6BCF-4F89-93AA-38A417C99704}"/>
              </a:ext>
            </a:extLst>
          </p:cNvPr>
          <p:cNvSpPr/>
          <p:nvPr/>
        </p:nvSpPr>
        <p:spPr>
          <a:xfrm>
            <a:off x="366800" y="4627400"/>
            <a:ext cx="5598823"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7" name="Rectángulo 16">
            <a:extLst>
              <a:ext uri="{FF2B5EF4-FFF2-40B4-BE49-F238E27FC236}">
                <a16:creationId xmlns:a16="http://schemas.microsoft.com/office/drawing/2014/main" xmlns="" id="{3325183E-88AA-B4FB-E3B0-33A31EDE8BF6}"/>
              </a:ext>
            </a:extLst>
          </p:cNvPr>
          <p:cNvSpPr/>
          <p:nvPr/>
        </p:nvSpPr>
        <p:spPr>
          <a:xfrm>
            <a:off x="376713" y="4956479"/>
            <a:ext cx="5474117" cy="83099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A pesar de que el volumen de asuntos ingresados y resueltos ha evolucionado a un ritmo constante desde 2018, a partir del año 2023 se distancian y el número de asuntos resueltos desciende para volver a ascender en 2024..</a:t>
            </a:r>
          </a:p>
        </p:txBody>
      </p:sp>
      <p:sp>
        <p:nvSpPr>
          <p:cNvPr id="21" name="CuadroTexto 20">
            <a:extLst>
              <a:ext uri="{FF2B5EF4-FFF2-40B4-BE49-F238E27FC236}">
                <a16:creationId xmlns:a16="http://schemas.microsoft.com/office/drawing/2014/main" xmlns="" id="{716004CC-0D42-0178-80E9-369E7D6A467D}"/>
              </a:ext>
            </a:extLst>
          </p:cNvPr>
          <p:cNvSpPr txBox="1"/>
          <p:nvPr/>
        </p:nvSpPr>
        <p:spPr>
          <a:xfrm>
            <a:off x="6156713" y="4756963"/>
            <a:ext cx="5505823" cy="1538883"/>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cs typeface="Times New Roman" panose="02020603050405020304" pitchFamily="18" charset="0"/>
              </a:rPr>
              <a:t>Hasta 2022 se resolvía a un ritmo mayor al de las ejecuciones que se registraban, aunque, a pesar de ello, el volumen de ejecuciones en trámite se ha mantenido más alto que las registradas.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cs typeface="Times New Roman" panose="02020603050405020304" pitchFamily="18" charset="0"/>
              </a:rPr>
              <a:t>Desde 2022 aunque descienden en paralelo el volumen de ejecuciones registradas y resueltas, aumenta el volumen de aquellas que continúan en trámite. </a:t>
            </a:r>
          </a:p>
          <a:p>
            <a:pPr marL="171450" indent="-171450" algn="just">
              <a:spcBef>
                <a:spcPts val="300"/>
              </a:spcBef>
              <a:spcAft>
                <a:spcPts val="300"/>
              </a:spcAft>
              <a:buFont typeface="Arial" panose="020B0604020202020204" pitchFamily="34" charset="0"/>
              <a:buChar char="•"/>
              <a:defRPr/>
            </a:pPr>
            <a:endParaRPr lang="es-ES" sz="1200">
              <a:solidFill>
                <a:srgbClr val="FF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xmlns="" id="{032D56EC-A544-05E2-481E-A33E3006E7CF}"/>
              </a:ext>
            </a:extLst>
          </p:cNvPr>
          <p:cNvSpPr>
            <a:spLocks noChangeArrowheads="1"/>
          </p:cNvSpPr>
          <p:nvPr/>
        </p:nvSpPr>
        <p:spPr bwMode="auto">
          <a:xfrm>
            <a:off x="364296" y="64662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4.3.5.3 Volumen de asuntos por estado</a:t>
            </a:r>
          </a:p>
        </p:txBody>
      </p:sp>
      <p:sp>
        <p:nvSpPr>
          <p:cNvPr id="15" name="Rectángulo 14">
            <a:extLst>
              <a:ext uri="{FF2B5EF4-FFF2-40B4-BE49-F238E27FC236}">
                <a16:creationId xmlns:a16="http://schemas.microsoft.com/office/drawing/2014/main" xmlns="" id="{BEB54AED-BA0C-39D5-CA71-65242DF7F830}"/>
              </a:ext>
            </a:extLst>
          </p:cNvPr>
          <p:cNvSpPr>
            <a:spLocks noChangeArrowheads="1"/>
          </p:cNvSpPr>
          <p:nvPr/>
        </p:nvSpPr>
        <p:spPr bwMode="auto">
          <a:xfrm>
            <a:off x="6096000"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4.3.5.4 Volumen de ejecuciones por estado</a:t>
            </a:r>
          </a:p>
        </p:txBody>
      </p:sp>
      <p:sp>
        <p:nvSpPr>
          <p:cNvPr id="13" name="Rectángulo 12">
            <a:extLst>
              <a:ext uri="{FF2B5EF4-FFF2-40B4-BE49-F238E27FC236}">
                <a16:creationId xmlns:a16="http://schemas.microsoft.com/office/drawing/2014/main" xmlns="" id="{FEA13A57-12D9-A498-7926-431B66A92B45}"/>
              </a:ext>
            </a:extLst>
          </p:cNvPr>
          <p:cNvSpPr/>
          <p:nvPr/>
        </p:nvSpPr>
        <p:spPr>
          <a:xfrm>
            <a:off x="429152" y="943727"/>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los asuntos por estado desde el año 2018 hasta el año 2024.</a:t>
            </a:r>
          </a:p>
        </p:txBody>
      </p:sp>
      <p:sp>
        <p:nvSpPr>
          <p:cNvPr id="16" name="Rectángulo 15">
            <a:extLst>
              <a:ext uri="{FF2B5EF4-FFF2-40B4-BE49-F238E27FC236}">
                <a16:creationId xmlns:a16="http://schemas.microsoft.com/office/drawing/2014/main" xmlns="" id="{550D2A35-F3FE-F21A-52F9-BC938050743A}"/>
              </a:ext>
            </a:extLst>
          </p:cNvPr>
          <p:cNvSpPr/>
          <p:nvPr/>
        </p:nvSpPr>
        <p:spPr>
          <a:xfrm>
            <a:off x="6281519" y="908031"/>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las ejecuciones por estado desde el año 2018 hasta el año 2024.</a:t>
            </a:r>
          </a:p>
        </p:txBody>
      </p:sp>
      <p:graphicFrame>
        <p:nvGraphicFramePr>
          <p:cNvPr id="20" name="Gráfico 19">
            <a:extLst>
              <a:ext uri="{FF2B5EF4-FFF2-40B4-BE49-F238E27FC236}">
                <a16:creationId xmlns:a16="http://schemas.microsoft.com/office/drawing/2014/main" xmlns="" id="{BEBCC982-95B2-46CC-A597-3F74E41E9BFA}"/>
              </a:ext>
            </a:extLst>
          </p:cNvPr>
          <p:cNvGraphicFramePr>
            <a:graphicFrameLocks/>
          </p:cNvGraphicFramePr>
          <p:nvPr>
            <p:custDataLst>
              <p:tags r:id="rId1"/>
            </p:custDataLst>
          </p:nvPr>
        </p:nvGraphicFramePr>
        <p:xfrm>
          <a:off x="483488" y="1713616"/>
          <a:ext cx="5283010" cy="280244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Gráfico 21">
            <a:extLst>
              <a:ext uri="{FF2B5EF4-FFF2-40B4-BE49-F238E27FC236}">
                <a16:creationId xmlns:a16="http://schemas.microsoft.com/office/drawing/2014/main" xmlns="" id="{47356551-BAE2-4A0B-A7C2-DA3BD7B308DE}"/>
              </a:ext>
            </a:extLst>
          </p:cNvPr>
          <p:cNvGraphicFramePr>
            <a:graphicFrameLocks/>
          </p:cNvGraphicFramePr>
          <p:nvPr>
            <p:custDataLst>
              <p:tags r:id="rId2"/>
            </p:custDataLst>
          </p:nvPr>
        </p:nvGraphicFramePr>
        <p:xfrm>
          <a:off x="6425504" y="1756900"/>
          <a:ext cx="5119530" cy="271587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9615838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C14037B-5C8B-3E51-F287-B4EBF488BD9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D0880C8A-1138-8487-C432-9CB5BFBFB407}"/>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66597C07-2F6B-CFA7-FCC7-165BA3DE9B9E}"/>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4.3.5</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Piloña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CF4A5DCD-E8F4-7446-5DFB-F5C6740EEA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E113439C-9E9A-649F-A215-94E7CEFEC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1EACE764-9A3B-E157-E529-055B9996BF04}"/>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63</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6" name="Rectángulo 15">
            <a:extLst>
              <a:ext uri="{FF2B5EF4-FFF2-40B4-BE49-F238E27FC236}">
                <a16:creationId xmlns:a16="http://schemas.microsoft.com/office/drawing/2014/main" xmlns="" id="{C156AB7F-B7FB-93AA-B006-CC9E3508466F}"/>
              </a:ext>
            </a:extLst>
          </p:cNvPr>
          <p:cNvSpPr/>
          <p:nvPr/>
        </p:nvSpPr>
        <p:spPr>
          <a:xfrm>
            <a:off x="292099" y="940658"/>
            <a:ext cx="11204576" cy="461665"/>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la dotación actual para el partido judicial de Piloña cuenta con un total de 6 personas: 2 gestores procesales, 2 tramitadores procesales y 2 auxilios judiciales.</a:t>
            </a:r>
          </a:p>
        </p:txBody>
      </p:sp>
      <p:graphicFrame>
        <p:nvGraphicFramePr>
          <p:cNvPr id="4" name="Tabla 3">
            <a:extLst>
              <a:ext uri="{FF2B5EF4-FFF2-40B4-BE49-F238E27FC236}">
                <a16:creationId xmlns:a16="http://schemas.microsoft.com/office/drawing/2014/main" xmlns="" id="{E9FD47FD-27BD-5BC8-507C-A09F495DFDF4}"/>
              </a:ext>
            </a:extLst>
          </p:cNvPr>
          <p:cNvGraphicFramePr>
            <a:graphicFrameLocks noGrp="1"/>
          </p:cNvGraphicFramePr>
          <p:nvPr/>
        </p:nvGraphicFramePr>
        <p:xfrm>
          <a:off x="1305997" y="1977354"/>
          <a:ext cx="9620467" cy="741680"/>
        </p:xfrm>
        <a:graphic>
          <a:graphicData uri="http://schemas.openxmlformats.org/drawingml/2006/table">
            <a:tbl>
              <a:tblPr firstRow="1" bandRow="1">
                <a:tableStyleId>{5C22544A-7EE6-4342-B048-85BDC9FD1C3A}</a:tableStyleId>
              </a:tblPr>
              <a:tblGrid>
                <a:gridCol w="3520115">
                  <a:extLst>
                    <a:ext uri="{9D8B030D-6E8A-4147-A177-3AD203B41FA5}">
                      <a16:colId xmlns:a16="http://schemas.microsoft.com/office/drawing/2014/main" xmlns="" val="3146478128"/>
                    </a:ext>
                  </a:extLst>
                </a:gridCol>
                <a:gridCol w="1629624">
                  <a:extLst>
                    <a:ext uri="{9D8B030D-6E8A-4147-A177-3AD203B41FA5}">
                      <a16:colId xmlns:a16="http://schemas.microsoft.com/office/drawing/2014/main" xmlns="" val="819680818"/>
                    </a:ext>
                  </a:extLst>
                </a:gridCol>
                <a:gridCol w="1833854">
                  <a:extLst>
                    <a:ext uri="{9D8B030D-6E8A-4147-A177-3AD203B41FA5}">
                      <a16:colId xmlns:a16="http://schemas.microsoft.com/office/drawing/2014/main" xmlns="" val="2726229216"/>
                    </a:ext>
                  </a:extLst>
                </a:gridCol>
                <a:gridCol w="1456660">
                  <a:extLst>
                    <a:ext uri="{9D8B030D-6E8A-4147-A177-3AD203B41FA5}">
                      <a16:colId xmlns:a16="http://schemas.microsoft.com/office/drawing/2014/main" xmlns="" val="2408310350"/>
                    </a:ext>
                  </a:extLst>
                </a:gridCol>
                <a:gridCol w="1180214">
                  <a:extLst>
                    <a:ext uri="{9D8B030D-6E8A-4147-A177-3AD203B41FA5}">
                      <a16:colId xmlns:a16="http://schemas.microsoft.com/office/drawing/2014/main" xmlns="" val="197388554"/>
                    </a:ext>
                  </a:extLst>
                </a:gridCol>
              </a:tblGrid>
              <a:tr h="370840">
                <a:tc>
                  <a:txBody>
                    <a:bodyPr/>
                    <a:lstStyle/>
                    <a:p>
                      <a:pPr algn="ctr"/>
                      <a:r>
                        <a:rPr lang="en-GB" sz="1200"/>
                        <a:t>Juzgado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Gestor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Tramitador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Auxilio Judicial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2107847950"/>
                  </a:ext>
                </a:extLst>
              </a:tr>
              <a:tr h="370840">
                <a:tc>
                  <a:txBody>
                    <a:bodyPr/>
                    <a:lstStyle/>
                    <a:p>
                      <a:r>
                        <a:rPr lang="en-GB" sz="1200" err="1"/>
                        <a:t>Juzgado</a:t>
                      </a:r>
                      <a:r>
                        <a:rPr lang="en-GB" sz="1200"/>
                        <a:t> Único de 1ª instancia e </a:t>
                      </a:r>
                      <a:r>
                        <a:rPr lang="en-GB" sz="1200" err="1"/>
                        <a:t>instrucción</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158544097"/>
                  </a:ext>
                </a:extLst>
              </a:tr>
            </a:tbl>
          </a:graphicData>
        </a:graphic>
      </p:graphicFrame>
      <p:sp>
        <p:nvSpPr>
          <p:cNvPr id="3" name="Rectángulo 2">
            <a:extLst>
              <a:ext uri="{FF2B5EF4-FFF2-40B4-BE49-F238E27FC236}">
                <a16:creationId xmlns:a16="http://schemas.microsoft.com/office/drawing/2014/main" xmlns="" id="{F4CA961C-358C-C80B-5AAB-102395E1D63F}"/>
              </a:ext>
            </a:extLst>
          </p:cNvPr>
          <p:cNvSpPr>
            <a:spLocks noChangeArrowheads="1"/>
          </p:cNvSpPr>
          <p:nvPr/>
        </p:nvSpPr>
        <p:spPr bwMode="auto">
          <a:xfrm>
            <a:off x="292099" y="646549"/>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4.3.5.5 Dotación de personal</a:t>
            </a:r>
          </a:p>
        </p:txBody>
      </p:sp>
    </p:spTree>
    <p:extLst>
      <p:ext uri="{BB962C8B-B14F-4D97-AF65-F5344CB8AC3E}">
        <p14:creationId xmlns:p14="http://schemas.microsoft.com/office/powerpoint/2010/main" val="171300229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500D81-E4CD-6267-6CD8-BE36F91A797A}"/>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xmlns="" id="{8C383968-ACF2-FA75-9A49-DA21503ED25E}"/>
              </a:ext>
            </a:extLst>
          </p:cNvPr>
          <p:cNvSpPr/>
          <p:nvPr/>
        </p:nvSpPr>
        <p:spPr>
          <a:xfrm>
            <a:off x="438431" y="4714279"/>
            <a:ext cx="11376855" cy="1616581"/>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5" name="Título 1">
            <a:extLst>
              <a:ext uri="{FF2B5EF4-FFF2-40B4-BE49-F238E27FC236}">
                <a16:creationId xmlns:a16="http://schemas.microsoft.com/office/drawing/2014/main" xmlns="" id="{27B777DC-D79F-BDEE-6728-6D95269DAC75}"/>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4.3.6</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Pravia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D6C993A0-F53B-2B18-4C30-9EC590E99A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59C58772-7C59-A2F5-B5AB-F27746DEE8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E6FB0847-7B16-8671-CC6F-A9D4DDAB9135}"/>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64</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3" name="Rectángulo 2">
            <a:extLst>
              <a:ext uri="{FF2B5EF4-FFF2-40B4-BE49-F238E27FC236}">
                <a16:creationId xmlns:a16="http://schemas.microsoft.com/office/drawing/2014/main" xmlns="" id="{791E8AA2-F95E-4A99-7B4E-CC61DFB8BA2E}"/>
              </a:ext>
            </a:extLst>
          </p:cNvPr>
          <p:cNvSpPr/>
          <p:nvPr/>
        </p:nvSpPr>
        <p:spPr>
          <a:xfrm>
            <a:off x="371475" y="924449"/>
            <a:ext cx="5119530"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15" name="Rectángulo 14">
            <a:extLst>
              <a:ext uri="{FF2B5EF4-FFF2-40B4-BE49-F238E27FC236}">
                <a16:creationId xmlns:a16="http://schemas.microsoft.com/office/drawing/2014/main" xmlns="" id="{1941624E-1424-DF36-45C3-29CF12A0379B}"/>
              </a:ext>
            </a:extLst>
          </p:cNvPr>
          <p:cNvSpPr/>
          <p:nvPr/>
        </p:nvSpPr>
        <p:spPr>
          <a:xfrm>
            <a:off x="496911" y="4765816"/>
            <a:ext cx="11256658" cy="1431161"/>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media de asuntos registrados </a:t>
            </a:r>
            <a:r>
              <a:rPr lang="es-ES" sz="1200">
                <a:latin typeface="Century Gothic" panose="020B0502020202020204" pitchFamily="34" charset="0"/>
                <a:ea typeface="Calibri" panose="020F0502020204030204" pitchFamily="34" charset="0"/>
                <a:cs typeface="Times New Roman" panose="02020603050405020304" pitchFamily="18" charset="0"/>
              </a:rPr>
              <a:t>en el período analizado se sitúa en 1633. Se observa como ha ido aumentado lentamente desde el año 2020.</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proyección de asuntos </a:t>
            </a:r>
            <a:r>
              <a:rPr lang="es-ES" sz="1200">
                <a:latin typeface="Century Gothic" panose="020B0502020202020204" pitchFamily="34" charset="0"/>
                <a:ea typeface="Calibri" panose="020F0502020204030204" pitchFamily="34" charset="0"/>
                <a:cs typeface="Times New Roman" panose="02020603050405020304" pitchFamily="18" charset="0"/>
              </a:rPr>
              <a:t>muestra una recuperación de los asuntos ingresados para los próximos años, aunque con una caída previa en el año 2025.</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 Las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ejecuciones</a:t>
            </a:r>
            <a:r>
              <a:rPr lang="es-ES" sz="1200">
                <a:latin typeface="Century Gothic" panose="020B0502020202020204" pitchFamily="34" charset="0"/>
                <a:ea typeface="Calibri" panose="020F0502020204030204" pitchFamily="34" charset="0"/>
                <a:cs typeface="Times New Roman" panose="02020603050405020304" pitchFamily="18" charset="0"/>
              </a:rPr>
              <a:t> se sitúan en una media de 253, con un fuerte aumento de las que se registraron en el año 2021 para descender y alcanzar cierta estabilidad.</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proyección de ejecuciones </a:t>
            </a:r>
            <a:r>
              <a:rPr lang="es-ES" sz="1200">
                <a:latin typeface="Century Gothic" panose="020B0502020202020204" pitchFamily="34" charset="0"/>
                <a:ea typeface="Calibri" panose="020F0502020204030204" pitchFamily="34" charset="0"/>
                <a:cs typeface="Times New Roman" panose="02020603050405020304" pitchFamily="18" charset="0"/>
              </a:rPr>
              <a:t>continúa con la estabilidad de los años previos desde 2022 con un ligero aumento.</a:t>
            </a:r>
          </a:p>
        </p:txBody>
      </p:sp>
      <p:sp>
        <p:nvSpPr>
          <p:cNvPr id="12" name="Rectángulo 11">
            <a:extLst>
              <a:ext uri="{FF2B5EF4-FFF2-40B4-BE49-F238E27FC236}">
                <a16:creationId xmlns:a16="http://schemas.microsoft.com/office/drawing/2014/main" xmlns="" id="{43F2D2F7-28A5-6031-8B8C-785F9494015D}"/>
              </a:ext>
            </a:extLst>
          </p:cNvPr>
          <p:cNvSpPr/>
          <p:nvPr/>
        </p:nvSpPr>
        <p:spPr>
          <a:xfrm>
            <a:off x="364296" y="6492392"/>
            <a:ext cx="171850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sp>
        <p:nvSpPr>
          <p:cNvPr id="18" name="Rectángulo 17">
            <a:extLst>
              <a:ext uri="{FF2B5EF4-FFF2-40B4-BE49-F238E27FC236}">
                <a16:creationId xmlns:a16="http://schemas.microsoft.com/office/drawing/2014/main" xmlns="" id="{03E954D5-15A7-97C2-15C8-1C79F6368980}"/>
              </a:ext>
            </a:extLst>
          </p:cNvPr>
          <p:cNvSpPr>
            <a:spLocks noChangeArrowheads="1"/>
          </p:cNvSpPr>
          <p:nvPr/>
        </p:nvSpPr>
        <p:spPr bwMode="auto">
          <a:xfrm>
            <a:off x="327371"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 .6.1 Análisis de asuntos ingresados</a:t>
            </a:r>
          </a:p>
        </p:txBody>
      </p:sp>
      <p:sp>
        <p:nvSpPr>
          <p:cNvPr id="19" name="Rectángulo 18">
            <a:extLst>
              <a:ext uri="{FF2B5EF4-FFF2-40B4-BE49-F238E27FC236}">
                <a16:creationId xmlns:a16="http://schemas.microsoft.com/office/drawing/2014/main" xmlns="" id="{ACBE7A8C-DB82-3401-06A6-F382C5223C93}"/>
              </a:ext>
            </a:extLst>
          </p:cNvPr>
          <p:cNvSpPr/>
          <p:nvPr/>
        </p:nvSpPr>
        <p:spPr>
          <a:xfrm>
            <a:off x="6095999" y="901837"/>
            <a:ext cx="5400675"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20" name="Rectángulo 19">
            <a:extLst>
              <a:ext uri="{FF2B5EF4-FFF2-40B4-BE49-F238E27FC236}">
                <a16:creationId xmlns:a16="http://schemas.microsoft.com/office/drawing/2014/main" xmlns="" id="{82B57F67-512B-A5AA-E717-FB8DB515A606}"/>
              </a:ext>
            </a:extLst>
          </p:cNvPr>
          <p:cNvSpPr>
            <a:spLocks noChangeArrowheads="1"/>
          </p:cNvSpPr>
          <p:nvPr/>
        </p:nvSpPr>
        <p:spPr bwMode="auto">
          <a:xfrm>
            <a:off x="6096000"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4.3.6.2 Análisis de ejecuciones registradas</a:t>
            </a:r>
          </a:p>
        </p:txBody>
      </p:sp>
      <p:sp>
        <p:nvSpPr>
          <p:cNvPr id="17" name="Rectángulo 16">
            <a:extLst>
              <a:ext uri="{FF2B5EF4-FFF2-40B4-BE49-F238E27FC236}">
                <a16:creationId xmlns:a16="http://schemas.microsoft.com/office/drawing/2014/main" xmlns="" id="{E11829ED-9F23-48BA-87A5-3A4874B473D4}"/>
              </a:ext>
            </a:extLst>
          </p:cNvPr>
          <p:cNvSpPr/>
          <p:nvPr/>
        </p:nvSpPr>
        <p:spPr>
          <a:xfrm>
            <a:off x="1911350" y="6492392"/>
            <a:ext cx="2914650"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 Proyección bajo la fórmula de pronóstico ETS</a:t>
            </a:r>
          </a:p>
        </p:txBody>
      </p:sp>
      <p:graphicFrame>
        <p:nvGraphicFramePr>
          <p:cNvPr id="10" name="Gráfico 9">
            <a:extLst>
              <a:ext uri="{FF2B5EF4-FFF2-40B4-BE49-F238E27FC236}">
                <a16:creationId xmlns:a16="http://schemas.microsoft.com/office/drawing/2014/main" xmlns="" id="{AB40D506-E631-FF89-7321-FDC5A8073016}"/>
              </a:ext>
            </a:extLst>
          </p:cNvPr>
          <p:cNvGraphicFramePr>
            <a:graphicFrameLocks/>
          </p:cNvGraphicFramePr>
          <p:nvPr>
            <p:custDataLst>
              <p:tags r:id="rId1"/>
            </p:custDataLst>
          </p:nvPr>
        </p:nvGraphicFramePr>
        <p:xfrm>
          <a:off x="645240" y="1799073"/>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áfico 10">
            <a:extLst>
              <a:ext uri="{FF2B5EF4-FFF2-40B4-BE49-F238E27FC236}">
                <a16:creationId xmlns:a16="http://schemas.microsoft.com/office/drawing/2014/main" xmlns="" id="{666CC140-0B9C-F774-1878-511FF46C1D29}"/>
              </a:ext>
            </a:extLst>
          </p:cNvPr>
          <p:cNvGraphicFramePr>
            <a:graphicFrameLocks/>
          </p:cNvGraphicFramePr>
          <p:nvPr>
            <p:custDataLst>
              <p:tags r:id="rId2"/>
            </p:custDataLst>
          </p:nvPr>
        </p:nvGraphicFramePr>
        <p:xfrm>
          <a:off x="6730482" y="1799073"/>
          <a:ext cx="4572000"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9817611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4AC8AEA-CFA2-227E-6FD3-7C1DFD86A72E}"/>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xmlns="" id="{2726DE6B-8937-15CC-B2B0-A5C71D21CF72}"/>
              </a:ext>
            </a:extLst>
          </p:cNvPr>
          <p:cNvSpPr/>
          <p:nvPr/>
        </p:nvSpPr>
        <p:spPr>
          <a:xfrm>
            <a:off x="6156713" y="4615893"/>
            <a:ext cx="5658574"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1403F4ED-658E-48E5-AEBF-483D2280C6B2}"/>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05DC4C9F-0D92-C356-F0E7-93725627FAA5}"/>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4.3.6</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Pravia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70049C0C-2A2B-D5F9-7802-9850D48B7A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D3B49A0C-48F3-6B43-F71C-B7056FA573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677F0EC9-6565-92AD-13C4-658F52233F67}"/>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65</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2" name="Rectángulo 11">
            <a:extLst>
              <a:ext uri="{FF2B5EF4-FFF2-40B4-BE49-F238E27FC236}">
                <a16:creationId xmlns:a16="http://schemas.microsoft.com/office/drawing/2014/main" xmlns="" id="{21B32A54-D885-21DC-1264-D308F14E315B}"/>
              </a:ext>
            </a:extLst>
          </p:cNvPr>
          <p:cNvSpPr/>
          <p:nvPr/>
        </p:nvSpPr>
        <p:spPr>
          <a:xfrm>
            <a:off x="364296" y="6492392"/>
            <a:ext cx="590315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graphicFrame>
        <p:nvGraphicFramePr>
          <p:cNvPr id="3" name="Tabla 2">
            <a:extLst>
              <a:ext uri="{FF2B5EF4-FFF2-40B4-BE49-F238E27FC236}">
                <a16:creationId xmlns:a16="http://schemas.microsoft.com/office/drawing/2014/main" xmlns="" id="{DD6C5797-8534-1717-9FEE-80B7FD539FA4}"/>
              </a:ext>
            </a:extLst>
          </p:cNvPr>
          <p:cNvGraphicFramePr>
            <a:graphicFrameLocks noGrp="1"/>
          </p:cNvGraphicFramePr>
          <p:nvPr/>
        </p:nvGraphicFramePr>
        <p:xfrm>
          <a:off x="4209499" y="1674920"/>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resolución 0,90</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graphicFrame>
        <p:nvGraphicFramePr>
          <p:cNvPr id="9" name="Tabla 8">
            <a:extLst>
              <a:ext uri="{FF2B5EF4-FFF2-40B4-BE49-F238E27FC236}">
                <a16:creationId xmlns:a16="http://schemas.microsoft.com/office/drawing/2014/main" xmlns="" id="{FE6E4772-2DCF-70B0-1BD4-D0C0AE1C36C3}"/>
              </a:ext>
            </a:extLst>
          </p:cNvPr>
          <p:cNvGraphicFramePr>
            <a:graphicFrameLocks noGrp="1"/>
          </p:cNvGraphicFramePr>
          <p:nvPr/>
        </p:nvGraphicFramePr>
        <p:xfrm>
          <a:off x="4209499" y="1528730"/>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pendencia 0,61</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sp>
        <p:nvSpPr>
          <p:cNvPr id="14" name="Rectángulo 13">
            <a:extLst>
              <a:ext uri="{FF2B5EF4-FFF2-40B4-BE49-F238E27FC236}">
                <a16:creationId xmlns:a16="http://schemas.microsoft.com/office/drawing/2014/main" xmlns="" id="{7867B53E-0BB3-D2E6-00C0-726B15770C31}"/>
              </a:ext>
            </a:extLst>
          </p:cNvPr>
          <p:cNvSpPr/>
          <p:nvPr/>
        </p:nvSpPr>
        <p:spPr>
          <a:xfrm>
            <a:off x="366800" y="4627400"/>
            <a:ext cx="5598823"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7" name="Rectángulo 16">
            <a:extLst>
              <a:ext uri="{FF2B5EF4-FFF2-40B4-BE49-F238E27FC236}">
                <a16:creationId xmlns:a16="http://schemas.microsoft.com/office/drawing/2014/main" xmlns="" id="{921C4DCA-2A72-5130-6C3A-09B7B4FE1A96}"/>
              </a:ext>
            </a:extLst>
          </p:cNvPr>
          <p:cNvSpPr/>
          <p:nvPr/>
        </p:nvSpPr>
        <p:spPr>
          <a:xfrm>
            <a:off x="364296" y="4631914"/>
            <a:ext cx="5474117" cy="1538883"/>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volumen de asuntos resueltos ha ido variando en el período analizado alcanzando su pico más alto en 2021 y descendiendo durante los años posteriores.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Por su parte, el volumen de asuntos ingresados ha aumentando durante los últimos años. </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Como consecuencia, desde 2021 el volumen de asuntos en trámite al final del período muestra una tendencia alcista.</a:t>
            </a:r>
          </a:p>
        </p:txBody>
      </p:sp>
      <p:sp>
        <p:nvSpPr>
          <p:cNvPr id="21" name="CuadroTexto 20">
            <a:extLst>
              <a:ext uri="{FF2B5EF4-FFF2-40B4-BE49-F238E27FC236}">
                <a16:creationId xmlns:a16="http://schemas.microsoft.com/office/drawing/2014/main" xmlns="" id="{E4FEEFFD-C9F3-02E1-12C9-E32F064007F0}"/>
              </a:ext>
            </a:extLst>
          </p:cNvPr>
          <p:cNvSpPr txBox="1"/>
          <p:nvPr/>
        </p:nvSpPr>
        <p:spPr>
          <a:xfrm>
            <a:off x="6156712" y="4911190"/>
            <a:ext cx="5505823" cy="1354217"/>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cs typeface="Times New Roman" panose="02020603050405020304" pitchFamily="18" charset="0"/>
              </a:rPr>
              <a:t>El volumen de ejecuciones registradas y resueltas ha variado durante todo el período analizado, aunque en 2023 y 2024 se sitúan en valores similares.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cs typeface="Times New Roman" panose="02020603050405020304" pitchFamily="18" charset="0"/>
              </a:rPr>
              <a:t>El volumen de ejecuciones en trámite es notoriamente superior a las que se registran.</a:t>
            </a:r>
          </a:p>
          <a:p>
            <a:pPr marL="171450" indent="-171450" algn="just">
              <a:spcBef>
                <a:spcPts val="300"/>
              </a:spcBef>
              <a:spcAft>
                <a:spcPts val="300"/>
              </a:spcAft>
              <a:buFont typeface="Arial" panose="020B0604020202020204" pitchFamily="34" charset="0"/>
              <a:buChar char="•"/>
              <a:defRPr/>
            </a:pPr>
            <a:endParaRPr lang="es-ES" sz="1200">
              <a:solidFill>
                <a:srgbClr val="FF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xmlns="" id="{6F5549D3-A6BD-B172-7F4C-D5286C89ADC6}"/>
              </a:ext>
            </a:extLst>
          </p:cNvPr>
          <p:cNvSpPr>
            <a:spLocks noChangeArrowheads="1"/>
          </p:cNvSpPr>
          <p:nvPr/>
        </p:nvSpPr>
        <p:spPr bwMode="auto">
          <a:xfrm>
            <a:off x="364296" y="64662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4.3.6.3 Volumen de asuntos por estado</a:t>
            </a:r>
          </a:p>
        </p:txBody>
      </p:sp>
      <p:sp>
        <p:nvSpPr>
          <p:cNvPr id="15" name="Rectángulo 14">
            <a:extLst>
              <a:ext uri="{FF2B5EF4-FFF2-40B4-BE49-F238E27FC236}">
                <a16:creationId xmlns:a16="http://schemas.microsoft.com/office/drawing/2014/main" xmlns="" id="{AB46464A-6EB6-CF9B-C88F-4BDEA60F2693}"/>
              </a:ext>
            </a:extLst>
          </p:cNvPr>
          <p:cNvSpPr>
            <a:spLocks noChangeArrowheads="1"/>
          </p:cNvSpPr>
          <p:nvPr/>
        </p:nvSpPr>
        <p:spPr bwMode="auto">
          <a:xfrm>
            <a:off x="6096000"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4.3.6.4 Volumen de ejecuciones por estado</a:t>
            </a:r>
          </a:p>
        </p:txBody>
      </p:sp>
      <p:sp>
        <p:nvSpPr>
          <p:cNvPr id="13" name="Rectángulo 12">
            <a:extLst>
              <a:ext uri="{FF2B5EF4-FFF2-40B4-BE49-F238E27FC236}">
                <a16:creationId xmlns:a16="http://schemas.microsoft.com/office/drawing/2014/main" xmlns="" id="{81631F43-AC85-3DCF-4035-8A266DE60186}"/>
              </a:ext>
            </a:extLst>
          </p:cNvPr>
          <p:cNvSpPr/>
          <p:nvPr/>
        </p:nvSpPr>
        <p:spPr>
          <a:xfrm>
            <a:off x="429152" y="943727"/>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los asuntos por estado desde el año 2018 hasta el año 2024.</a:t>
            </a:r>
          </a:p>
        </p:txBody>
      </p:sp>
      <p:sp>
        <p:nvSpPr>
          <p:cNvPr id="16" name="Rectángulo 15">
            <a:extLst>
              <a:ext uri="{FF2B5EF4-FFF2-40B4-BE49-F238E27FC236}">
                <a16:creationId xmlns:a16="http://schemas.microsoft.com/office/drawing/2014/main" xmlns="" id="{D9851DA2-7BFE-BE4B-1BF5-177FB0AAD8B5}"/>
              </a:ext>
            </a:extLst>
          </p:cNvPr>
          <p:cNvSpPr/>
          <p:nvPr/>
        </p:nvSpPr>
        <p:spPr>
          <a:xfrm>
            <a:off x="6281519" y="908031"/>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las ejecuciones por estado desde el año 2018 hasta el año 2024.</a:t>
            </a:r>
          </a:p>
        </p:txBody>
      </p:sp>
      <p:graphicFrame>
        <p:nvGraphicFramePr>
          <p:cNvPr id="20" name="Gráfico 19">
            <a:extLst>
              <a:ext uri="{FF2B5EF4-FFF2-40B4-BE49-F238E27FC236}">
                <a16:creationId xmlns:a16="http://schemas.microsoft.com/office/drawing/2014/main" xmlns="" id="{BEBCC982-95B2-46CC-A597-3F74E41E9BFA}"/>
              </a:ext>
            </a:extLst>
          </p:cNvPr>
          <p:cNvGraphicFramePr>
            <a:graphicFrameLocks/>
          </p:cNvGraphicFramePr>
          <p:nvPr>
            <p:custDataLst>
              <p:tags r:id="rId1"/>
            </p:custDataLst>
          </p:nvPr>
        </p:nvGraphicFramePr>
        <p:xfrm>
          <a:off x="587543" y="1752536"/>
          <a:ext cx="4961139" cy="27352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Gráfico 3">
            <a:extLst>
              <a:ext uri="{FF2B5EF4-FFF2-40B4-BE49-F238E27FC236}">
                <a16:creationId xmlns:a16="http://schemas.microsoft.com/office/drawing/2014/main" xmlns="" id="{B6B11285-DFAE-43AD-A717-CCA152806445}"/>
              </a:ext>
            </a:extLst>
          </p:cNvPr>
          <p:cNvGraphicFramePr>
            <a:graphicFrameLocks/>
          </p:cNvGraphicFramePr>
          <p:nvPr/>
        </p:nvGraphicFramePr>
        <p:xfrm>
          <a:off x="6217741" y="1841276"/>
          <a:ext cx="5395085" cy="218467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5062031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DB3716-2CFC-7ADE-2835-BDAF6ACF49E3}"/>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E40E4E41-C664-79A5-2BA1-D47A6BC2F518}"/>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AF24969D-7F12-D943-6D02-F8EEC914C4B7}"/>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4.3.6</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Pravia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9C186718-79E9-BEA0-04BD-53D9E39003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8A64A29C-2B11-FD54-2EDD-1167B1B4C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DF28D97C-BBA3-458C-BE41-3EE2E9D7CD7E}"/>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66</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6" name="Rectángulo 15">
            <a:extLst>
              <a:ext uri="{FF2B5EF4-FFF2-40B4-BE49-F238E27FC236}">
                <a16:creationId xmlns:a16="http://schemas.microsoft.com/office/drawing/2014/main" xmlns="" id="{16574938-5237-3100-A499-D6BE34614FD3}"/>
              </a:ext>
            </a:extLst>
          </p:cNvPr>
          <p:cNvSpPr/>
          <p:nvPr/>
        </p:nvSpPr>
        <p:spPr>
          <a:xfrm>
            <a:off x="292099" y="940658"/>
            <a:ext cx="11204576" cy="461665"/>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la dotación actual para el partido judicial de Siero cuenta con un total de 8 personas: 3 gestores procesales, 3 tramitadores procesales y 2 auxilios judiciales.</a:t>
            </a:r>
          </a:p>
        </p:txBody>
      </p:sp>
      <p:graphicFrame>
        <p:nvGraphicFramePr>
          <p:cNvPr id="4" name="Tabla 3">
            <a:extLst>
              <a:ext uri="{FF2B5EF4-FFF2-40B4-BE49-F238E27FC236}">
                <a16:creationId xmlns:a16="http://schemas.microsoft.com/office/drawing/2014/main" xmlns="" id="{337D58DB-6E10-B430-6119-BC131C156CB3}"/>
              </a:ext>
            </a:extLst>
          </p:cNvPr>
          <p:cNvGraphicFramePr>
            <a:graphicFrameLocks noGrp="1"/>
          </p:cNvGraphicFramePr>
          <p:nvPr/>
        </p:nvGraphicFramePr>
        <p:xfrm>
          <a:off x="1305997" y="1987987"/>
          <a:ext cx="9620467" cy="741680"/>
        </p:xfrm>
        <a:graphic>
          <a:graphicData uri="http://schemas.openxmlformats.org/drawingml/2006/table">
            <a:tbl>
              <a:tblPr firstRow="1" bandRow="1">
                <a:tableStyleId>{5C22544A-7EE6-4342-B048-85BDC9FD1C3A}</a:tableStyleId>
              </a:tblPr>
              <a:tblGrid>
                <a:gridCol w="3520115">
                  <a:extLst>
                    <a:ext uri="{9D8B030D-6E8A-4147-A177-3AD203B41FA5}">
                      <a16:colId xmlns:a16="http://schemas.microsoft.com/office/drawing/2014/main" xmlns="" val="3146478128"/>
                    </a:ext>
                  </a:extLst>
                </a:gridCol>
                <a:gridCol w="1629624">
                  <a:extLst>
                    <a:ext uri="{9D8B030D-6E8A-4147-A177-3AD203B41FA5}">
                      <a16:colId xmlns:a16="http://schemas.microsoft.com/office/drawing/2014/main" xmlns="" val="819680818"/>
                    </a:ext>
                  </a:extLst>
                </a:gridCol>
                <a:gridCol w="1833854">
                  <a:extLst>
                    <a:ext uri="{9D8B030D-6E8A-4147-A177-3AD203B41FA5}">
                      <a16:colId xmlns:a16="http://schemas.microsoft.com/office/drawing/2014/main" xmlns="" val="2726229216"/>
                    </a:ext>
                  </a:extLst>
                </a:gridCol>
                <a:gridCol w="1456660">
                  <a:extLst>
                    <a:ext uri="{9D8B030D-6E8A-4147-A177-3AD203B41FA5}">
                      <a16:colId xmlns:a16="http://schemas.microsoft.com/office/drawing/2014/main" xmlns="" val="2408310350"/>
                    </a:ext>
                  </a:extLst>
                </a:gridCol>
                <a:gridCol w="1180214">
                  <a:extLst>
                    <a:ext uri="{9D8B030D-6E8A-4147-A177-3AD203B41FA5}">
                      <a16:colId xmlns:a16="http://schemas.microsoft.com/office/drawing/2014/main" xmlns="" val="197388554"/>
                    </a:ext>
                  </a:extLst>
                </a:gridCol>
              </a:tblGrid>
              <a:tr h="370840">
                <a:tc>
                  <a:txBody>
                    <a:bodyPr/>
                    <a:lstStyle/>
                    <a:p>
                      <a:pPr algn="ctr"/>
                      <a:r>
                        <a:rPr lang="en-GB" sz="1200"/>
                        <a:t>Juzgado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Gestor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Tramitador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Auxilio Judicial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2107847950"/>
                  </a:ext>
                </a:extLst>
              </a:tr>
              <a:tr h="370840">
                <a:tc>
                  <a:txBody>
                    <a:bodyPr/>
                    <a:lstStyle/>
                    <a:p>
                      <a:r>
                        <a:rPr lang="en-GB" sz="1200" err="1"/>
                        <a:t>Juzgado</a:t>
                      </a:r>
                      <a:r>
                        <a:rPr lang="en-GB" sz="1200"/>
                        <a:t> Único de 1ª instancia e </a:t>
                      </a:r>
                      <a:r>
                        <a:rPr lang="en-GB" sz="1200" err="1"/>
                        <a:t>instrucción</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158544097"/>
                  </a:ext>
                </a:extLst>
              </a:tr>
            </a:tbl>
          </a:graphicData>
        </a:graphic>
      </p:graphicFrame>
      <p:sp>
        <p:nvSpPr>
          <p:cNvPr id="3" name="Rectángulo 2">
            <a:extLst>
              <a:ext uri="{FF2B5EF4-FFF2-40B4-BE49-F238E27FC236}">
                <a16:creationId xmlns:a16="http://schemas.microsoft.com/office/drawing/2014/main" xmlns="" id="{3817263C-4804-EC6E-89B9-9427C98AFDC5}"/>
              </a:ext>
            </a:extLst>
          </p:cNvPr>
          <p:cNvSpPr>
            <a:spLocks noChangeArrowheads="1"/>
          </p:cNvSpPr>
          <p:nvPr/>
        </p:nvSpPr>
        <p:spPr bwMode="auto">
          <a:xfrm>
            <a:off x="292099" y="646549"/>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4.3.6.5 Dotación de personal</a:t>
            </a:r>
          </a:p>
        </p:txBody>
      </p:sp>
    </p:spTree>
    <p:extLst>
      <p:ext uri="{BB962C8B-B14F-4D97-AF65-F5344CB8AC3E}">
        <p14:creationId xmlns:p14="http://schemas.microsoft.com/office/powerpoint/2010/main" val="174892672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30BEDF-3CD4-1F8C-85D1-F2A5970DB154}"/>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xmlns="" id="{615A87EA-3FCD-4E4E-2814-128D1F91664A}"/>
              </a:ext>
            </a:extLst>
          </p:cNvPr>
          <p:cNvSpPr/>
          <p:nvPr/>
        </p:nvSpPr>
        <p:spPr>
          <a:xfrm>
            <a:off x="438431" y="4714279"/>
            <a:ext cx="11376855" cy="1509131"/>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5" name="Título 1">
            <a:extLst>
              <a:ext uri="{FF2B5EF4-FFF2-40B4-BE49-F238E27FC236}">
                <a16:creationId xmlns:a16="http://schemas.microsoft.com/office/drawing/2014/main" xmlns="" id="{807B65A5-50CF-D09E-8E29-C35A9DC3DAF5}"/>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4.3.7</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Tineo</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4A70CB72-D801-F332-46B7-141AA3CFA0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DC8E9184-73A1-E2E0-24C0-A9D8196A72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226CA904-5A06-5F06-6F05-4D521B230B36}"/>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67</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3" name="Rectángulo 2">
            <a:extLst>
              <a:ext uri="{FF2B5EF4-FFF2-40B4-BE49-F238E27FC236}">
                <a16:creationId xmlns:a16="http://schemas.microsoft.com/office/drawing/2014/main" xmlns="" id="{80C33B71-4BDC-06A1-DD61-B3F8FBFA4EDD}"/>
              </a:ext>
            </a:extLst>
          </p:cNvPr>
          <p:cNvSpPr/>
          <p:nvPr/>
        </p:nvSpPr>
        <p:spPr>
          <a:xfrm>
            <a:off x="371475" y="924449"/>
            <a:ext cx="5119530"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15" name="Rectángulo 14">
            <a:extLst>
              <a:ext uri="{FF2B5EF4-FFF2-40B4-BE49-F238E27FC236}">
                <a16:creationId xmlns:a16="http://schemas.microsoft.com/office/drawing/2014/main" xmlns="" id="{40F25CE2-8217-7470-B04B-DA1A78B86E3E}"/>
              </a:ext>
            </a:extLst>
          </p:cNvPr>
          <p:cNvSpPr/>
          <p:nvPr/>
        </p:nvSpPr>
        <p:spPr>
          <a:xfrm>
            <a:off x="496911" y="4799274"/>
            <a:ext cx="11256658" cy="1246495"/>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media de asuntos registrados </a:t>
            </a:r>
            <a:r>
              <a:rPr lang="es-ES" sz="1200">
                <a:latin typeface="Century Gothic" panose="020B0502020202020204" pitchFamily="34" charset="0"/>
                <a:ea typeface="Calibri" panose="020F0502020204030204" pitchFamily="34" charset="0"/>
                <a:cs typeface="Times New Roman" panose="02020603050405020304" pitchFamily="18" charset="0"/>
              </a:rPr>
              <a:t>en el período analizado se sitúa en 885. </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proyección de asuntos </a:t>
            </a:r>
            <a:r>
              <a:rPr lang="es-ES" sz="1200">
                <a:latin typeface="Century Gothic" panose="020B0502020202020204" pitchFamily="34" charset="0"/>
                <a:ea typeface="Calibri" panose="020F0502020204030204" pitchFamily="34" charset="0"/>
                <a:cs typeface="Times New Roman" panose="02020603050405020304" pitchFamily="18" charset="0"/>
              </a:rPr>
              <a:t>muestra una recuperación de los asuntos ingresados para los próximos años. Este aumento es reflejado por la línea de tendencia que marca un crecimiento lineal de los asuntos ingresados.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ejecuciones</a:t>
            </a:r>
            <a:r>
              <a:rPr lang="es-ES" sz="1200">
                <a:latin typeface="Century Gothic" panose="020B0502020202020204" pitchFamily="34" charset="0"/>
                <a:ea typeface="Calibri" panose="020F0502020204030204" pitchFamily="34" charset="0"/>
                <a:cs typeface="Times New Roman" panose="02020603050405020304" pitchFamily="18" charset="0"/>
              </a:rPr>
              <a:t> se sitúan en una media de 76 anuales, tras el fuerte descenso de las ejecuciones registradas en 2023, se recupera en 2024.</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proyección de ejecuciones </a:t>
            </a:r>
            <a:r>
              <a:rPr lang="es-ES" sz="1200">
                <a:latin typeface="Century Gothic" panose="020B0502020202020204" pitchFamily="34" charset="0"/>
                <a:ea typeface="Calibri" panose="020F0502020204030204" pitchFamily="34" charset="0"/>
                <a:cs typeface="Times New Roman" panose="02020603050405020304" pitchFamily="18" charset="0"/>
              </a:rPr>
              <a:t>muestra cierto descenso y estabilidad tras el fuerte aumento del año 2024.</a:t>
            </a:r>
          </a:p>
        </p:txBody>
      </p:sp>
      <p:sp>
        <p:nvSpPr>
          <p:cNvPr id="12" name="Rectángulo 11">
            <a:extLst>
              <a:ext uri="{FF2B5EF4-FFF2-40B4-BE49-F238E27FC236}">
                <a16:creationId xmlns:a16="http://schemas.microsoft.com/office/drawing/2014/main" xmlns="" id="{3DAD532B-EEE9-4A8A-7914-62F886676219}"/>
              </a:ext>
            </a:extLst>
          </p:cNvPr>
          <p:cNvSpPr/>
          <p:nvPr/>
        </p:nvSpPr>
        <p:spPr>
          <a:xfrm>
            <a:off x="364296" y="6492392"/>
            <a:ext cx="171850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sp>
        <p:nvSpPr>
          <p:cNvPr id="18" name="Rectángulo 17">
            <a:extLst>
              <a:ext uri="{FF2B5EF4-FFF2-40B4-BE49-F238E27FC236}">
                <a16:creationId xmlns:a16="http://schemas.microsoft.com/office/drawing/2014/main" xmlns="" id="{F6B5BE63-FA1F-9E04-0EBD-14856045ED0E}"/>
              </a:ext>
            </a:extLst>
          </p:cNvPr>
          <p:cNvSpPr>
            <a:spLocks noChangeArrowheads="1"/>
          </p:cNvSpPr>
          <p:nvPr/>
        </p:nvSpPr>
        <p:spPr bwMode="auto">
          <a:xfrm>
            <a:off x="327371"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4.3.7.1 Análisis de asuntos ingresados</a:t>
            </a:r>
          </a:p>
        </p:txBody>
      </p:sp>
      <p:sp>
        <p:nvSpPr>
          <p:cNvPr id="19" name="Rectángulo 18">
            <a:extLst>
              <a:ext uri="{FF2B5EF4-FFF2-40B4-BE49-F238E27FC236}">
                <a16:creationId xmlns:a16="http://schemas.microsoft.com/office/drawing/2014/main" xmlns="" id="{3E4F263D-83A2-AFEB-A9E3-C8457184FE94}"/>
              </a:ext>
            </a:extLst>
          </p:cNvPr>
          <p:cNvSpPr/>
          <p:nvPr/>
        </p:nvSpPr>
        <p:spPr>
          <a:xfrm>
            <a:off x="6095999" y="901837"/>
            <a:ext cx="5400675"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20" name="Rectángulo 19">
            <a:extLst>
              <a:ext uri="{FF2B5EF4-FFF2-40B4-BE49-F238E27FC236}">
                <a16:creationId xmlns:a16="http://schemas.microsoft.com/office/drawing/2014/main" xmlns="" id="{72CF59BC-1BD3-DC2A-5217-BECAE780AAB6}"/>
              </a:ext>
            </a:extLst>
          </p:cNvPr>
          <p:cNvSpPr>
            <a:spLocks noChangeArrowheads="1"/>
          </p:cNvSpPr>
          <p:nvPr/>
        </p:nvSpPr>
        <p:spPr bwMode="auto">
          <a:xfrm>
            <a:off x="6096000"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4.3.7.2 Análisis de ejecuciones registradas</a:t>
            </a:r>
          </a:p>
        </p:txBody>
      </p:sp>
      <p:sp>
        <p:nvSpPr>
          <p:cNvPr id="17" name="Rectángulo 16">
            <a:extLst>
              <a:ext uri="{FF2B5EF4-FFF2-40B4-BE49-F238E27FC236}">
                <a16:creationId xmlns:a16="http://schemas.microsoft.com/office/drawing/2014/main" xmlns="" id="{38A9A2CA-E84C-E0C9-3FB8-DD6618147320}"/>
              </a:ext>
            </a:extLst>
          </p:cNvPr>
          <p:cNvSpPr/>
          <p:nvPr/>
        </p:nvSpPr>
        <p:spPr>
          <a:xfrm>
            <a:off x="1911350" y="6492392"/>
            <a:ext cx="2914650"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 Proyección bajo la fórmula de pronóstico ETS</a:t>
            </a:r>
          </a:p>
        </p:txBody>
      </p:sp>
      <p:graphicFrame>
        <p:nvGraphicFramePr>
          <p:cNvPr id="10" name="Gráfico 9">
            <a:extLst>
              <a:ext uri="{FF2B5EF4-FFF2-40B4-BE49-F238E27FC236}">
                <a16:creationId xmlns:a16="http://schemas.microsoft.com/office/drawing/2014/main" xmlns="" id="{7CEC8084-C99F-B646-6872-C8FB993C8C0F}"/>
              </a:ext>
            </a:extLst>
          </p:cNvPr>
          <p:cNvGraphicFramePr>
            <a:graphicFrameLocks/>
          </p:cNvGraphicFramePr>
          <p:nvPr>
            <p:custDataLst>
              <p:tags r:id="rId1"/>
            </p:custDataLst>
          </p:nvPr>
        </p:nvGraphicFramePr>
        <p:xfrm>
          <a:off x="779138" y="1924758"/>
          <a:ext cx="4568825" cy="27400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áfico 10">
            <a:extLst>
              <a:ext uri="{FF2B5EF4-FFF2-40B4-BE49-F238E27FC236}">
                <a16:creationId xmlns:a16="http://schemas.microsoft.com/office/drawing/2014/main" xmlns="" id="{9C9025EA-8668-1DFF-8C02-E79FB247B5C8}"/>
              </a:ext>
            </a:extLst>
          </p:cNvPr>
          <p:cNvGraphicFramePr>
            <a:graphicFrameLocks/>
          </p:cNvGraphicFramePr>
          <p:nvPr>
            <p:custDataLst>
              <p:tags r:id="rId2"/>
            </p:custDataLst>
          </p:nvPr>
        </p:nvGraphicFramePr>
        <p:xfrm>
          <a:off x="6267450" y="2006601"/>
          <a:ext cx="4572000" cy="274637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2546744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D0FB8B1-E01A-8979-76E9-5E0FF7EB539C}"/>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xmlns="" id="{E06B73EF-3984-939F-F408-303517621B65}"/>
              </a:ext>
            </a:extLst>
          </p:cNvPr>
          <p:cNvSpPr/>
          <p:nvPr/>
        </p:nvSpPr>
        <p:spPr>
          <a:xfrm>
            <a:off x="6156713" y="4615893"/>
            <a:ext cx="5658574"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F2410AE7-F74B-A360-12F1-AA3017AC26EC}"/>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2DEDE766-2703-E98C-F2FE-98E83EC00C00}"/>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4.3.7</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Tineo</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1078215F-AD51-B5D8-B249-CB7874B3A6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7B56E970-719F-3EC8-5E19-5FAF66F32A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B810926E-E6CA-9DB2-3223-F53750DB8FB9}"/>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68</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2" name="Rectángulo 11">
            <a:extLst>
              <a:ext uri="{FF2B5EF4-FFF2-40B4-BE49-F238E27FC236}">
                <a16:creationId xmlns:a16="http://schemas.microsoft.com/office/drawing/2014/main" xmlns="" id="{D1A584A4-2D5E-5890-EF4D-F3F2CE7D0631}"/>
              </a:ext>
            </a:extLst>
          </p:cNvPr>
          <p:cNvSpPr/>
          <p:nvPr/>
        </p:nvSpPr>
        <p:spPr>
          <a:xfrm>
            <a:off x="364296" y="6492392"/>
            <a:ext cx="590315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graphicFrame>
        <p:nvGraphicFramePr>
          <p:cNvPr id="3" name="Tabla 2">
            <a:extLst>
              <a:ext uri="{FF2B5EF4-FFF2-40B4-BE49-F238E27FC236}">
                <a16:creationId xmlns:a16="http://schemas.microsoft.com/office/drawing/2014/main" xmlns="" id="{B162ADB9-15CC-481E-06CD-8F335C508F15}"/>
              </a:ext>
            </a:extLst>
          </p:cNvPr>
          <p:cNvGraphicFramePr>
            <a:graphicFrameLocks noGrp="1"/>
          </p:cNvGraphicFramePr>
          <p:nvPr/>
        </p:nvGraphicFramePr>
        <p:xfrm>
          <a:off x="4184264" y="1422446"/>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resolución 0,87</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graphicFrame>
        <p:nvGraphicFramePr>
          <p:cNvPr id="9" name="Tabla 8">
            <a:extLst>
              <a:ext uri="{FF2B5EF4-FFF2-40B4-BE49-F238E27FC236}">
                <a16:creationId xmlns:a16="http://schemas.microsoft.com/office/drawing/2014/main" xmlns="" id="{5B46CAF2-4B52-B35B-F82B-88EDD2564780}"/>
              </a:ext>
            </a:extLst>
          </p:cNvPr>
          <p:cNvGraphicFramePr>
            <a:graphicFrameLocks noGrp="1"/>
          </p:cNvGraphicFramePr>
          <p:nvPr/>
        </p:nvGraphicFramePr>
        <p:xfrm>
          <a:off x="4184264" y="1187983"/>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pendencia 0,50</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sp>
        <p:nvSpPr>
          <p:cNvPr id="14" name="Rectángulo 13">
            <a:extLst>
              <a:ext uri="{FF2B5EF4-FFF2-40B4-BE49-F238E27FC236}">
                <a16:creationId xmlns:a16="http://schemas.microsoft.com/office/drawing/2014/main" xmlns="" id="{2BDAAC59-D8D5-EFCE-EB34-E3A9282BAFCE}"/>
              </a:ext>
            </a:extLst>
          </p:cNvPr>
          <p:cNvSpPr/>
          <p:nvPr/>
        </p:nvSpPr>
        <p:spPr>
          <a:xfrm>
            <a:off x="366800" y="4627400"/>
            <a:ext cx="5598823"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7" name="Rectángulo 16">
            <a:extLst>
              <a:ext uri="{FF2B5EF4-FFF2-40B4-BE49-F238E27FC236}">
                <a16:creationId xmlns:a16="http://schemas.microsoft.com/office/drawing/2014/main" xmlns="" id="{8385C21D-4415-73F0-4D72-EA69029FCBF2}"/>
              </a:ext>
            </a:extLst>
          </p:cNvPr>
          <p:cNvSpPr/>
          <p:nvPr/>
        </p:nvSpPr>
        <p:spPr>
          <a:xfrm>
            <a:off x="429152" y="4929164"/>
            <a:ext cx="5474117" cy="907941"/>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El volumen de asuntos ingresados se sitúa por encima del volumen de los asuntos resueltos en cada uno de los años del período analizado, con una tendencia alcista desde 2021 en ambos casos.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A pesar de ello, en 2024 alcanzan valores similares.</a:t>
            </a:r>
          </a:p>
        </p:txBody>
      </p:sp>
      <p:sp>
        <p:nvSpPr>
          <p:cNvPr id="10" name="Rectángulo 9">
            <a:extLst>
              <a:ext uri="{FF2B5EF4-FFF2-40B4-BE49-F238E27FC236}">
                <a16:creationId xmlns:a16="http://schemas.microsoft.com/office/drawing/2014/main" xmlns="" id="{8E19F62D-EB62-4DE6-61AE-BA9706C10B3D}"/>
              </a:ext>
            </a:extLst>
          </p:cNvPr>
          <p:cNvSpPr>
            <a:spLocks noChangeArrowheads="1"/>
          </p:cNvSpPr>
          <p:nvPr/>
        </p:nvSpPr>
        <p:spPr bwMode="auto">
          <a:xfrm>
            <a:off x="364296" y="64662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4.3.7.3 Volumen de asuntos por estado</a:t>
            </a:r>
          </a:p>
        </p:txBody>
      </p:sp>
      <p:sp>
        <p:nvSpPr>
          <p:cNvPr id="15" name="Rectángulo 14">
            <a:extLst>
              <a:ext uri="{FF2B5EF4-FFF2-40B4-BE49-F238E27FC236}">
                <a16:creationId xmlns:a16="http://schemas.microsoft.com/office/drawing/2014/main" xmlns="" id="{23238C92-A931-4E6F-CE20-7F01E751DCE4}"/>
              </a:ext>
            </a:extLst>
          </p:cNvPr>
          <p:cNvSpPr>
            <a:spLocks noChangeArrowheads="1"/>
          </p:cNvSpPr>
          <p:nvPr/>
        </p:nvSpPr>
        <p:spPr bwMode="auto">
          <a:xfrm>
            <a:off x="6096000"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4.3.7.4 Volumen de ejecuciones por estado</a:t>
            </a:r>
          </a:p>
        </p:txBody>
      </p:sp>
      <p:sp>
        <p:nvSpPr>
          <p:cNvPr id="13" name="Rectángulo 12">
            <a:extLst>
              <a:ext uri="{FF2B5EF4-FFF2-40B4-BE49-F238E27FC236}">
                <a16:creationId xmlns:a16="http://schemas.microsoft.com/office/drawing/2014/main" xmlns="" id="{D3B76D75-350A-6466-4A7A-B7A84AF6E83F}"/>
              </a:ext>
            </a:extLst>
          </p:cNvPr>
          <p:cNvSpPr/>
          <p:nvPr/>
        </p:nvSpPr>
        <p:spPr>
          <a:xfrm>
            <a:off x="429152" y="943727"/>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los asuntos por estado desde el año 2018 hasta el año 2024.</a:t>
            </a:r>
          </a:p>
        </p:txBody>
      </p:sp>
      <p:sp>
        <p:nvSpPr>
          <p:cNvPr id="16" name="Rectángulo 15">
            <a:extLst>
              <a:ext uri="{FF2B5EF4-FFF2-40B4-BE49-F238E27FC236}">
                <a16:creationId xmlns:a16="http://schemas.microsoft.com/office/drawing/2014/main" xmlns="" id="{A28E5083-2C23-C5C8-15FB-B79838373596}"/>
              </a:ext>
            </a:extLst>
          </p:cNvPr>
          <p:cNvSpPr/>
          <p:nvPr/>
        </p:nvSpPr>
        <p:spPr>
          <a:xfrm>
            <a:off x="6281519" y="908031"/>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las ejecuciones por estado desde el año 2018 hasta el año 2024.</a:t>
            </a:r>
          </a:p>
        </p:txBody>
      </p:sp>
      <p:graphicFrame>
        <p:nvGraphicFramePr>
          <p:cNvPr id="20" name="Gráfico 19">
            <a:extLst>
              <a:ext uri="{FF2B5EF4-FFF2-40B4-BE49-F238E27FC236}">
                <a16:creationId xmlns:a16="http://schemas.microsoft.com/office/drawing/2014/main" xmlns="" id="{BEBCC982-95B2-46CC-A597-3F74E41E9BFA}"/>
              </a:ext>
            </a:extLst>
          </p:cNvPr>
          <p:cNvGraphicFramePr>
            <a:graphicFrameLocks/>
          </p:cNvGraphicFramePr>
          <p:nvPr>
            <p:custDataLst>
              <p:tags r:id="rId1"/>
            </p:custDataLst>
          </p:nvPr>
        </p:nvGraphicFramePr>
        <p:xfrm>
          <a:off x="524034" y="1731899"/>
          <a:ext cx="5419565" cy="2775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Gráfico 22">
            <a:extLst>
              <a:ext uri="{FF2B5EF4-FFF2-40B4-BE49-F238E27FC236}">
                <a16:creationId xmlns:a16="http://schemas.microsoft.com/office/drawing/2014/main" xmlns="" id="{968BFAFF-FD13-4B35-83D4-128DA1FA569B}"/>
              </a:ext>
            </a:extLst>
          </p:cNvPr>
          <p:cNvGraphicFramePr>
            <a:graphicFrameLocks/>
          </p:cNvGraphicFramePr>
          <p:nvPr>
            <p:custDataLst>
              <p:tags r:id="rId2"/>
            </p:custDataLst>
          </p:nvPr>
        </p:nvGraphicFramePr>
        <p:xfrm>
          <a:off x="6478686" y="1667273"/>
          <a:ext cx="5152144" cy="2904372"/>
        </p:xfrm>
        <a:graphic>
          <a:graphicData uri="http://schemas.openxmlformats.org/drawingml/2006/chart">
            <c:chart xmlns:c="http://schemas.openxmlformats.org/drawingml/2006/chart" xmlns:r="http://schemas.openxmlformats.org/officeDocument/2006/relationships" r:id="rId8"/>
          </a:graphicData>
        </a:graphic>
      </p:graphicFrame>
      <p:sp>
        <p:nvSpPr>
          <p:cNvPr id="24" name="Rectángulo 23">
            <a:extLst>
              <a:ext uri="{FF2B5EF4-FFF2-40B4-BE49-F238E27FC236}">
                <a16:creationId xmlns:a16="http://schemas.microsoft.com/office/drawing/2014/main" xmlns="" id="{6AA84AC4-77C1-3DED-CEE2-BD95EFD05B64}"/>
              </a:ext>
            </a:extLst>
          </p:cNvPr>
          <p:cNvSpPr/>
          <p:nvPr/>
        </p:nvSpPr>
        <p:spPr>
          <a:xfrm>
            <a:off x="6156713" y="4929163"/>
            <a:ext cx="5474117" cy="109260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Aunque se resuelven menos ejecuciones de las que entran, lo cierto es que la evolución de ambos es similar.</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A pesar de ello, el número de ejecuciones en trámite es bastante más elevado con un aumento notable en 2020 donde alcanzó las 542 ejecuciones.</a:t>
            </a:r>
          </a:p>
        </p:txBody>
      </p:sp>
    </p:spTree>
    <p:extLst>
      <p:ext uri="{BB962C8B-B14F-4D97-AF65-F5344CB8AC3E}">
        <p14:creationId xmlns:p14="http://schemas.microsoft.com/office/powerpoint/2010/main" val="135692537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B0776C6-78BC-4B1C-F595-36ABC6625396}"/>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F8DAB4D7-DA9E-5855-7C64-37D11AD125C3}"/>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B858EF7F-A36D-63E4-3B63-23704012AEE7}"/>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4.3.7</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Tineo</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E5EA6747-C3A7-E132-7F09-CB694F6347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E37BB49C-8AF2-6E83-9AD0-E954572E8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D3115E1E-0DC1-598B-98B4-CB6DAC64FB3C}"/>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69</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6" name="Rectángulo 15">
            <a:extLst>
              <a:ext uri="{FF2B5EF4-FFF2-40B4-BE49-F238E27FC236}">
                <a16:creationId xmlns:a16="http://schemas.microsoft.com/office/drawing/2014/main" xmlns="" id="{4D28915C-063A-85C1-824A-01EC36EEBB94}"/>
              </a:ext>
            </a:extLst>
          </p:cNvPr>
          <p:cNvSpPr/>
          <p:nvPr/>
        </p:nvSpPr>
        <p:spPr>
          <a:xfrm>
            <a:off x="292099" y="940658"/>
            <a:ext cx="11204576" cy="461665"/>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la dotación actual para el partido judicial de Tineo cuenta con un total de 5 personas: 2 gestores procesales, 2 tramitadores procesales y 1 auxilios judiciales.</a:t>
            </a:r>
          </a:p>
        </p:txBody>
      </p:sp>
      <p:graphicFrame>
        <p:nvGraphicFramePr>
          <p:cNvPr id="4" name="Tabla 3">
            <a:extLst>
              <a:ext uri="{FF2B5EF4-FFF2-40B4-BE49-F238E27FC236}">
                <a16:creationId xmlns:a16="http://schemas.microsoft.com/office/drawing/2014/main" xmlns="" id="{5E0913CD-2E4F-6078-121B-14BFDE31CE86}"/>
              </a:ext>
            </a:extLst>
          </p:cNvPr>
          <p:cNvGraphicFramePr>
            <a:graphicFrameLocks noGrp="1"/>
          </p:cNvGraphicFramePr>
          <p:nvPr/>
        </p:nvGraphicFramePr>
        <p:xfrm>
          <a:off x="1305997" y="1977354"/>
          <a:ext cx="9620467" cy="741680"/>
        </p:xfrm>
        <a:graphic>
          <a:graphicData uri="http://schemas.openxmlformats.org/drawingml/2006/table">
            <a:tbl>
              <a:tblPr firstRow="1" bandRow="1">
                <a:tableStyleId>{5C22544A-7EE6-4342-B048-85BDC9FD1C3A}</a:tableStyleId>
              </a:tblPr>
              <a:tblGrid>
                <a:gridCol w="3520115">
                  <a:extLst>
                    <a:ext uri="{9D8B030D-6E8A-4147-A177-3AD203B41FA5}">
                      <a16:colId xmlns:a16="http://schemas.microsoft.com/office/drawing/2014/main" xmlns="" val="3146478128"/>
                    </a:ext>
                  </a:extLst>
                </a:gridCol>
                <a:gridCol w="1629624">
                  <a:extLst>
                    <a:ext uri="{9D8B030D-6E8A-4147-A177-3AD203B41FA5}">
                      <a16:colId xmlns:a16="http://schemas.microsoft.com/office/drawing/2014/main" xmlns="" val="819680818"/>
                    </a:ext>
                  </a:extLst>
                </a:gridCol>
                <a:gridCol w="1833854">
                  <a:extLst>
                    <a:ext uri="{9D8B030D-6E8A-4147-A177-3AD203B41FA5}">
                      <a16:colId xmlns:a16="http://schemas.microsoft.com/office/drawing/2014/main" xmlns="" val="2726229216"/>
                    </a:ext>
                  </a:extLst>
                </a:gridCol>
                <a:gridCol w="1456660">
                  <a:extLst>
                    <a:ext uri="{9D8B030D-6E8A-4147-A177-3AD203B41FA5}">
                      <a16:colId xmlns:a16="http://schemas.microsoft.com/office/drawing/2014/main" xmlns="" val="2408310350"/>
                    </a:ext>
                  </a:extLst>
                </a:gridCol>
                <a:gridCol w="1180214">
                  <a:extLst>
                    <a:ext uri="{9D8B030D-6E8A-4147-A177-3AD203B41FA5}">
                      <a16:colId xmlns:a16="http://schemas.microsoft.com/office/drawing/2014/main" xmlns="" val="197388554"/>
                    </a:ext>
                  </a:extLst>
                </a:gridCol>
              </a:tblGrid>
              <a:tr h="370840">
                <a:tc>
                  <a:txBody>
                    <a:bodyPr/>
                    <a:lstStyle/>
                    <a:p>
                      <a:pPr algn="ctr"/>
                      <a:r>
                        <a:rPr lang="en-GB" sz="1200"/>
                        <a:t>Juzgado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Gestor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Tramitador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Auxilio Judicial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2107847950"/>
                  </a:ext>
                </a:extLst>
              </a:tr>
              <a:tr h="370840">
                <a:tc>
                  <a:txBody>
                    <a:bodyPr/>
                    <a:lstStyle/>
                    <a:p>
                      <a:r>
                        <a:rPr lang="en-GB" sz="1200" err="1"/>
                        <a:t>Juzgado</a:t>
                      </a:r>
                      <a:r>
                        <a:rPr lang="en-GB" sz="1200"/>
                        <a:t> Único de 1ª instancia e </a:t>
                      </a:r>
                      <a:r>
                        <a:rPr lang="en-GB" sz="1200" err="1"/>
                        <a:t>instrucción</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158544097"/>
                  </a:ext>
                </a:extLst>
              </a:tr>
            </a:tbl>
          </a:graphicData>
        </a:graphic>
      </p:graphicFrame>
      <p:sp>
        <p:nvSpPr>
          <p:cNvPr id="3" name="Rectángulo 2">
            <a:extLst>
              <a:ext uri="{FF2B5EF4-FFF2-40B4-BE49-F238E27FC236}">
                <a16:creationId xmlns:a16="http://schemas.microsoft.com/office/drawing/2014/main" xmlns="" id="{85996D4F-E5D6-FB8C-1710-5BC8B4B53908}"/>
              </a:ext>
            </a:extLst>
          </p:cNvPr>
          <p:cNvSpPr>
            <a:spLocks noChangeArrowheads="1"/>
          </p:cNvSpPr>
          <p:nvPr/>
        </p:nvSpPr>
        <p:spPr bwMode="auto">
          <a:xfrm>
            <a:off x="292099" y="646549"/>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4.3.7.5 Dotación de personal</a:t>
            </a:r>
          </a:p>
        </p:txBody>
      </p:sp>
    </p:spTree>
    <p:extLst>
      <p:ext uri="{BB962C8B-B14F-4D97-AF65-F5344CB8AC3E}">
        <p14:creationId xmlns:p14="http://schemas.microsoft.com/office/powerpoint/2010/main" val="355018482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59D184-37E6-51E2-DFB8-1B4151809A00}"/>
            </a:ext>
          </a:extLst>
        </p:cNvPr>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xmlns="" id="{23CA7F06-6255-206A-32AB-E2153E8433AF}"/>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6" imgW="270" imgH="270" progId="TCLayout.ActiveDocument.1">
                  <p:embed/>
                </p:oleObj>
              </mc:Choice>
              <mc:Fallback>
                <p:oleObj name="think-cell Slide" r:id="rId6" imgW="270" imgH="270" progId="TCLayout.ActiveDocument.1">
                  <p:embed/>
                  <p:pic>
                    <p:nvPicPr>
                      <p:cNvPr id="21" name="Object 20" hidden="1">
                        <a:extLst>
                          <a:ext uri="{FF2B5EF4-FFF2-40B4-BE49-F238E27FC236}">
                            <a16:creationId xmlns:a16="http://schemas.microsoft.com/office/drawing/2014/main" xmlns="" id="{23CA7F06-6255-206A-32AB-E2153E8433AF}"/>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3" name="Título 1">
            <a:extLst>
              <a:ext uri="{FF2B5EF4-FFF2-40B4-BE49-F238E27FC236}">
                <a16:creationId xmlns:a16="http://schemas.microsoft.com/office/drawing/2014/main" xmlns="" id="{14A2C580-84F1-BDC6-C341-ED3D9622178E}"/>
              </a:ext>
            </a:extLst>
          </p:cNvPr>
          <p:cNvSpPr txBox="1">
            <a:spLocks/>
          </p:cNvSpPr>
          <p:nvPr/>
        </p:nvSpPr>
        <p:spPr>
          <a:xfrm>
            <a:off x="280374" y="200812"/>
            <a:ext cx="6638920"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1. Introducción</a:t>
            </a: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sp>
        <p:nvSpPr>
          <p:cNvPr id="35" name="CuadroTexto 34">
            <a:extLst>
              <a:ext uri="{FF2B5EF4-FFF2-40B4-BE49-F238E27FC236}">
                <a16:creationId xmlns:a16="http://schemas.microsoft.com/office/drawing/2014/main" xmlns="" id="{7D45AF16-EECA-DDBD-0061-94D43EFAA8FE}"/>
              </a:ext>
            </a:extLst>
          </p:cNvPr>
          <p:cNvSpPr txBox="1"/>
          <p:nvPr/>
        </p:nvSpPr>
        <p:spPr>
          <a:xfrm>
            <a:off x="550948" y="668549"/>
            <a:ext cx="6097772" cy="325410"/>
          </a:xfrm>
          <a:prstGeom prst="rect">
            <a:avLst/>
          </a:prstGeom>
          <a:noFill/>
        </p:spPr>
        <p:txBody>
          <a:bodyPr wrap="square">
            <a:spAutoFit/>
          </a:bodyPr>
          <a:lstStyle/>
          <a:p>
            <a:pPr algn="just">
              <a:lnSpc>
                <a:spcPct val="120000"/>
              </a:lnSpc>
              <a:spcBef>
                <a:spcPts val="600"/>
              </a:spcBef>
              <a:spcAft>
                <a:spcPts val="300"/>
              </a:spcAft>
              <a:buNone/>
            </a:pPr>
            <a:r>
              <a:rPr lang="es-ES" sz="1400" b="1">
                <a:solidFill>
                  <a:srgbClr val="002060"/>
                </a:solidFill>
                <a:latin typeface="+mj-lt"/>
                <a:cs typeface="Arial" panose="020B0604020202020204" pitchFamily="34" charset="0"/>
              </a:rPr>
              <a:t>Oficina Judicial:</a:t>
            </a:r>
          </a:p>
        </p:txBody>
      </p:sp>
      <p:pic>
        <p:nvPicPr>
          <p:cNvPr id="4" name="Picture 14" descr="NTT DATA | iAgua">
            <a:extLst>
              <a:ext uri="{FF2B5EF4-FFF2-40B4-BE49-F238E27FC236}">
                <a16:creationId xmlns:a16="http://schemas.microsoft.com/office/drawing/2014/main" xmlns="" id="{BF88F237-C959-F4A1-BB7D-C6437F926A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go - Gobierno del Principado de Asturias">
            <a:extLst>
              <a:ext uri="{FF2B5EF4-FFF2-40B4-BE49-F238E27FC236}">
                <a16:creationId xmlns:a16="http://schemas.microsoft.com/office/drawing/2014/main" xmlns="" id="{5EDF4A29-EA54-916D-C148-8090F2452A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3">
            <a:extLst>
              <a:ext uri="{FF2B5EF4-FFF2-40B4-BE49-F238E27FC236}">
                <a16:creationId xmlns:a16="http://schemas.microsoft.com/office/drawing/2014/main" xmlns="" id="{C6DAF593-3C58-D78C-6E3B-2B0F15DFFF53}"/>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7</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graphicFrame>
        <p:nvGraphicFramePr>
          <p:cNvPr id="17" name="Tabla 16">
            <a:extLst>
              <a:ext uri="{FF2B5EF4-FFF2-40B4-BE49-F238E27FC236}">
                <a16:creationId xmlns:a16="http://schemas.microsoft.com/office/drawing/2014/main" xmlns="" id="{B0A8190D-A85D-D839-BCEB-4F7EA1480B4C}"/>
              </a:ext>
            </a:extLst>
          </p:cNvPr>
          <p:cNvGraphicFramePr>
            <a:graphicFrameLocks noGrp="1"/>
          </p:cNvGraphicFramePr>
          <p:nvPr/>
        </p:nvGraphicFramePr>
        <p:xfrm>
          <a:off x="1837658" y="1634205"/>
          <a:ext cx="8211881" cy="4276170"/>
        </p:xfrm>
        <a:graphic>
          <a:graphicData uri="http://schemas.openxmlformats.org/drawingml/2006/table">
            <a:tbl>
              <a:tblPr firstRow="1" bandRow="1"/>
              <a:tblGrid>
                <a:gridCol w="1406947">
                  <a:extLst>
                    <a:ext uri="{9D8B030D-6E8A-4147-A177-3AD203B41FA5}">
                      <a16:colId xmlns:a16="http://schemas.microsoft.com/office/drawing/2014/main" xmlns="" val="1006619238"/>
                    </a:ext>
                  </a:extLst>
                </a:gridCol>
                <a:gridCol w="1209470">
                  <a:extLst>
                    <a:ext uri="{9D8B030D-6E8A-4147-A177-3AD203B41FA5}">
                      <a16:colId xmlns:a16="http://schemas.microsoft.com/office/drawing/2014/main" xmlns="" val="4013559048"/>
                    </a:ext>
                  </a:extLst>
                </a:gridCol>
                <a:gridCol w="1293542">
                  <a:extLst>
                    <a:ext uri="{9D8B030D-6E8A-4147-A177-3AD203B41FA5}">
                      <a16:colId xmlns:a16="http://schemas.microsoft.com/office/drawing/2014/main" xmlns="" val="3004065670"/>
                    </a:ext>
                  </a:extLst>
                </a:gridCol>
                <a:gridCol w="1447210">
                  <a:extLst>
                    <a:ext uri="{9D8B030D-6E8A-4147-A177-3AD203B41FA5}">
                      <a16:colId xmlns:a16="http://schemas.microsoft.com/office/drawing/2014/main" xmlns="" val="3908391459"/>
                    </a:ext>
                  </a:extLst>
                </a:gridCol>
                <a:gridCol w="1248937">
                  <a:extLst>
                    <a:ext uri="{9D8B030D-6E8A-4147-A177-3AD203B41FA5}">
                      <a16:colId xmlns:a16="http://schemas.microsoft.com/office/drawing/2014/main" xmlns="" val="2393448541"/>
                    </a:ext>
                  </a:extLst>
                </a:gridCol>
                <a:gridCol w="1605775">
                  <a:extLst>
                    <a:ext uri="{9D8B030D-6E8A-4147-A177-3AD203B41FA5}">
                      <a16:colId xmlns:a16="http://schemas.microsoft.com/office/drawing/2014/main" xmlns="" val="340266574"/>
                    </a:ext>
                  </a:extLst>
                </a:gridCol>
              </a:tblGrid>
              <a:tr h="416120">
                <a:tc gridSpan="2">
                  <a:txBody>
                    <a:bodyPr/>
                    <a:lstStyle/>
                    <a:p>
                      <a:pPr algn="ctr"/>
                      <a:r>
                        <a:rPr lang="es-ES" sz="1200" b="1">
                          <a:latin typeface="Roboto" panose="02000000000000000000" pitchFamily="2" charset="0"/>
                          <a:ea typeface="Roboto" panose="02000000000000000000" pitchFamily="2" charset="0"/>
                          <a:cs typeface="Roboto" panose="02000000000000000000" pitchFamily="2" charset="0"/>
                        </a:rPr>
                        <a:t>C1</a:t>
                      </a:r>
                    </a:p>
                  </a:txBody>
                  <a:tcPr anchor="ctr">
                    <a:solidFill>
                      <a:schemeClr val="accent1">
                        <a:lumMod val="20000"/>
                        <a:lumOff val="80000"/>
                      </a:schemeClr>
                    </a:solidFill>
                  </a:tcPr>
                </a:tc>
                <a:tc hMerge="1">
                  <a:txBody>
                    <a:bodyPr/>
                    <a:lstStyle/>
                    <a:p>
                      <a:endParaRPr lang="es-ES" sz="1200">
                        <a:latin typeface="Roboto" panose="02000000000000000000" pitchFamily="2" charset="0"/>
                        <a:ea typeface="Roboto" panose="02000000000000000000" pitchFamily="2" charset="0"/>
                        <a:cs typeface="Roboto" panose="02000000000000000000" pitchFamily="2" charset="0"/>
                      </a:endParaRPr>
                    </a:p>
                  </a:txBody>
                  <a:tcPr>
                    <a:solidFill>
                      <a:schemeClr val="accent1">
                        <a:lumMod val="20000"/>
                        <a:lumOff val="80000"/>
                      </a:schemeClr>
                    </a:solidFill>
                  </a:tcPr>
                </a:tc>
                <a:tc gridSpan="2">
                  <a:txBody>
                    <a:bodyPr/>
                    <a:lstStyle/>
                    <a:p>
                      <a:pPr algn="ctr"/>
                      <a:r>
                        <a:rPr lang="es-ES" sz="1200" b="1">
                          <a:latin typeface="Roboto" panose="02000000000000000000" pitchFamily="2" charset="0"/>
                          <a:ea typeface="Roboto" panose="02000000000000000000" pitchFamily="2" charset="0"/>
                          <a:cs typeface="Roboto" panose="02000000000000000000" pitchFamily="2" charset="0"/>
                        </a:rPr>
                        <a:t>C2</a:t>
                      </a:r>
                    </a:p>
                  </a:txBody>
                  <a:tcPr>
                    <a:solidFill>
                      <a:schemeClr val="accent1">
                        <a:lumMod val="20000"/>
                        <a:lumOff val="80000"/>
                      </a:schemeClr>
                    </a:solidFill>
                  </a:tcPr>
                </a:tc>
                <a:tc hMerge="1">
                  <a:txBody>
                    <a:bodyPr/>
                    <a:lstStyle/>
                    <a:p>
                      <a:endParaRPr lang="es-ES" sz="1200">
                        <a:latin typeface="Roboto" panose="02000000000000000000" pitchFamily="2" charset="0"/>
                        <a:ea typeface="Roboto" panose="02000000000000000000" pitchFamily="2" charset="0"/>
                        <a:cs typeface="Roboto" panose="02000000000000000000" pitchFamily="2" charset="0"/>
                      </a:endParaRPr>
                    </a:p>
                  </a:txBody>
                  <a:tcPr>
                    <a:solidFill>
                      <a:schemeClr val="accent1">
                        <a:lumMod val="20000"/>
                        <a:lumOff val="80000"/>
                      </a:schemeClr>
                    </a:solidFill>
                  </a:tcPr>
                </a:tc>
                <a:tc gridSpan="2">
                  <a:txBody>
                    <a:bodyPr/>
                    <a:lstStyle/>
                    <a:p>
                      <a:pPr algn="ctr"/>
                      <a:r>
                        <a:rPr lang="es-ES" sz="1200" b="1">
                          <a:latin typeface="Roboto" panose="02000000000000000000" pitchFamily="2" charset="0"/>
                          <a:ea typeface="Roboto" panose="02000000000000000000" pitchFamily="2" charset="0"/>
                          <a:cs typeface="Roboto" panose="02000000000000000000" pitchFamily="2" charset="0"/>
                        </a:rPr>
                        <a:t>C3</a:t>
                      </a:r>
                    </a:p>
                  </a:txBody>
                  <a:tcPr>
                    <a:solidFill>
                      <a:schemeClr val="accent1">
                        <a:lumMod val="20000"/>
                        <a:lumOff val="80000"/>
                      </a:schemeClr>
                    </a:solidFill>
                  </a:tcPr>
                </a:tc>
                <a:tc hMerge="1">
                  <a:txBody>
                    <a:bodyPr/>
                    <a:lstStyle/>
                    <a:p>
                      <a:pPr algn="ctr"/>
                      <a:endParaRPr lang="es-ES" sz="1200" b="1">
                        <a:latin typeface="Roboto" panose="02000000000000000000" pitchFamily="2" charset="0"/>
                        <a:ea typeface="Roboto" panose="02000000000000000000" pitchFamily="2" charset="0"/>
                        <a:cs typeface="Roboto" panose="02000000000000000000" pitchFamily="2" charset="0"/>
                      </a:endParaRPr>
                    </a:p>
                  </a:txBody>
                  <a:tcPr>
                    <a:solidFill>
                      <a:schemeClr val="accent1">
                        <a:lumMod val="20000"/>
                        <a:lumOff val="80000"/>
                      </a:schemeClr>
                    </a:solidFill>
                  </a:tcPr>
                </a:tc>
                <a:extLst>
                  <a:ext uri="{0D108BD9-81ED-4DB2-BD59-A6C34878D82A}">
                    <a16:rowId xmlns:a16="http://schemas.microsoft.com/office/drawing/2014/main" xmlns="" val="3616703444"/>
                  </a:ext>
                </a:extLst>
              </a:tr>
              <a:tr h="513025">
                <a:tc>
                  <a:txBody>
                    <a:bodyPr/>
                    <a:lstStyle/>
                    <a:p>
                      <a:pPr algn="ctr"/>
                      <a:r>
                        <a:rPr lang="es-ES" sz="1200" b="1">
                          <a:latin typeface="Roboto" panose="02000000000000000000" pitchFamily="2" charset="0"/>
                          <a:ea typeface="Roboto" panose="02000000000000000000" pitchFamily="2" charset="0"/>
                          <a:cs typeface="Roboto" panose="02000000000000000000" pitchFamily="2" charset="0"/>
                        </a:rPr>
                        <a:t>Modelo OJ</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Modelo de RPT</a:t>
                      </a:r>
                    </a:p>
                  </a:txBody>
                  <a:tcPr>
                    <a:solidFill>
                      <a:schemeClr val="accent1">
                        <a:lumMod val="20000"/>
                        <a:lumOff val="80000"/>
                      </a:schemeClr>
                    </a:solidFill>
                  </a:tcPr>
                </a:tc>
                <a:tc>
                  <a:txBody>
                    <a:bodyPr/>
                    <a:lstStyle/>
                    <a:p>
                      <a:pPr algn="ctr"/>
                      <a:r>
                        <a:rPr lang="es-ES" sz="1200" b="1">
                          <a:latin typeface="Roboto" panose="02000000000000000000" pitchFamily="2" charset="0"/>
                          <a:ea typeface="Roboto" panose="02000000000000000000" pitchFamily="2" charset="0"/>
                          <a:cs typeface="Roboto" panose="02000000000000000000" pitchFamily="2" charset="0"/>
                        </a:rPr>
                        <a:t>Modelo OJ</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Modelo de RPT</a:t>
                      </a:r>
                    </a:p>
                  </a:txBody>
                  <a:tcPr>
                    <a:solidFill>
                      <a:schemeClr val="accent1">
                        <a:lumMod val="20000"/>
                        <a:lumOff val="80000"/>
                      </a:schemeClr>
                    </a:solidFill>
                  </a:tcPr>
                </a:tc>
                <a:tc>
                  <a:txBody>
                    <a:bodyPr/>
                    <a:lstStyle/>
                    <a:p>
                      <a:pPr algn="ctr"/>
                      <a:r>
                        <a:rPr lang="es-ES" sz="1200" b="1">
                          <a:latin typeface="Roboto" panose="02000000000000000000" pitchFamily="2" charset="0"/>
                          <a:ea typeface="Roboto" panose="02000000000000000000" pitchFamily="2" charset="0"/>
                          <a:cs typeface="Roboto" panose="02000000000000000000" pitchFamily="2" charset="0"/>
                        </a:rPr>
                        <a:t>Modelo OJ</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Modelo de RPT</a:t>
                      </a:r>
                    </a:p>
                  </a:txBody>
                  <a:tcPr>
                    <a:solidFill>
                      <a:schemeClr val="accent1">
                        <a:lumMod val="20000"/>
                        <a:lumOff val="80000"/>
                      </a:schemeClr>
                    </a:solidFill>
                  </a:tcPr>
                </a:tc>
                <a:extLst>
                  <a:ext uri="{0D108BD9-81ED-4DB2-BD59-A6C34878D82A}">
                    <a16:rowId xmlns:a16="http://schemas.microsoft.com/office/drawing/2014/main" xmlns="" val="2467046641"/>
                  </a:ext>
                </a:extLst>
              </a:tr>
              <a:tr h="1005840">
                <a:tc>
                  <a:txBody>
                    <a:bodyPr/>
                    <a:lstStyle/>
                    <a:p>
                      <a:pPr algn="just"/>
                      <a:r>
                        <a:rPr lang="es-ES" sz="1200">
                          <a:latin typeface="Roboto" panose="02000000000000000000" pitchFamily="2" charset="0"/>
                          <a:ea typeface="Roboto" panose="02000000000000000000" pitchFamily="2" charset="0"/>
                          <a:cs typeface="Roboto" panose="02000000000000000000" pitchFamily="2" charset="0"/>
                        </a:rPr>
                        <a:t>SCT+SCG+SCEJ</a:t>
                      </a:r>
                    </a:p>
                  </a:txBody>
                  <a:tcPr/>
                </a:tc>
                <a:tc rowSpan="4">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C1-a </a:t>
                      </a:r>
                      <a:r>
                        <a:rPr lang="es-ES" sz="1200">
                          <a:latin typeface="Roboto" panose="02000000000000000000" pitchFamily="2" charset="0"/>
                          <a:ea typeface="Roboto" panose="02000000000000000000" pitchFamily="2" charset="0"/>
                          <a:cs typeface="Roboto" panose="02000000000000000000" pitchFamily="2" charset="0"/>
                        </a:rPr>
                        <a:t> Dotación total de GP+TP &lt; 100</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C1-b </a:t>
                      </a:r>
                      <a:r>
                        <a:rPr lang="es-ES" sz="1200">
                          <a:latin typeface="Roboto" panose="02000000000000000000" pitchFamily="2" charset="0"/>
                          <a:ea typeface="Roboto" panose="02000000000000000000" pitchFamily="2" charset="0"/>
                          <a:cs typeface="Roboto" panose="02000000000000000000" pitchFamily="2" charset="0"/>
                        </a:rPr>
                        <a:t> Dotación total de GP+TP ≥ 100</a:t>
                      </a: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SCT+SCT AP+SCG+SCEJ</a:t>
                      </a:r>
                    </a:p>
                  </a:txBody>
                  <a:tcPr/>
                </a:tc>
                <a:tc rowSpan="4">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C2-a</a:t>
                      </a:r>
                      <a:r>
                        <a:rPr lang="es-ES" sz="1200">
                          <a:latin typeface="Roboto" panose="02000000000000000000" pitchFamily="2" charset="0"/>
                          <a:ea typeface="Roboto" panose="02000000000000000000" pitchFamily="2" charset="0"/>
                          <a:cs typeface="Roboto" panose="02000000000000000000" pitchFamily="2" charset="0"/>
                        </a:rPr>
                        <a:t>  Dotación total de GP+TP &lt; 100</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b="1">
                        <a:latin typeface="Roboto" panose="02000000000000000000" pitchFamily="2" charset="0"/>
                        <a:ea typeface="Roboto" panose="02000000000000000000" pitchFamily="2" charset="0"/>
                        <a:cs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C2-b  </a:t>
                      </a:r>
                      <a:r>
                        <a:rPr lang="es-ES" sz="1200">
                          <a:latin typeface="Roboto" panose="02000000000000000000" pitchFamily="2" charset="0"/>
                          <a:ea typeface="Roboto" panose="02000000000000000000" pitchFamily="2" charset="0"/>
                          <a:cs typeface="Roboto" panose="02000000000000000000" pitchFamily="2" charset="0"/>
                        </a:rPr>
                        <a:t>100 ≤ Dotación total de GP+TP &lt; 300</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C2-c</a:t>
                      </a:r>
                      <a:r>
                        <a:rPr lang="es-ES" sz="1200">
                          <a:latin typeface="Roboto" panose="02000000000000000000" pitchFamily="2" charset="0"/>
                          <a:ea typeface="Roboto" panose="02000000000000000000" pitchFamily="2" charset="0"/>
                          <a:cs typeface="Roboto" panose="02000000000000000000" pitchFamily="2" charset="0"/>
                        </a:rPr>
                        <a:t>  Dotación total de GP+TP ≥ 300</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SCT+SCT AP+ SCT TSJ + SCG + SCEJ</a:t>
                      </a:r>
                    </a:p>
                  </a:txBody>
                  <a:tcPr/>
                </a:tc>
                <a:tc rowSpan="4">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C3-a</a:t>
                      </a:r>
                      <a:r>
                        <a:rPr lang="es-ES" sz="1200">
                          <a:latin typeface="Roboto" panose="02000000000000000000" pitchFamily="2" charset="0"/>
                          <a:ea typeface="Roboto" panose="02000000000000000000" pitchFamily="2" charset="0"/>
                          <a:cs typeface="Roboto" panose="02000000000000000000" pitchFamily="2" charset="0"/>
                        </a:rPr>
                        <a:t>  Dotación total de GP+TP &lt; 300</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C3-b</a:t>
                      </a:r>
                      <a:r>
                        <a:rPr lang="es-ES" sz="1200">
                          <a:latin typeface="Roboto" panose="02000000000000000000" pitchFamily="2" charset="0"/>
                          <a:ea typeface="Roboto" panose="02000000000000000000" pitchFamily="2" charset="0"/>
                          <a:cs typeface="Roboto" panose="02000000000000000000" pitchFamily="2" charset="0"/>
                        </a:rPr>
                        <a:t>  300 ≤ Dotación total de GP+TP &lt; 1.000</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b="1">
                          <a:latin typeface="Roboto" panose="02000000000000000000" pitchFamily="2" charset="0"/>
                          <a:ea typeface="Roboto" panose="02000000000000000000" pitchFamily="2" charset="0"/>
                          <a:cs typeface="Roboto" panose="02000000000000000000" pitchFamily="2" charset="0"/>
                        </a:rPr>
                        <a:t>C3-c</a:t>
                      </a:r>
                      <a:r>
                        <a:rPr lang="es-ES" sz="1200">
                          <a:latin typeface="Roboto" panose="02000000000000000000" pitchFamily="2" charset="0"/>
                          <a:ea typeface="Roboto" panose="02000000000000000000" pitchFamily="2" charset="0"/>
                          <a:cs typeface="Roboto" panose="02000000000000000000" pitchFamily="2" charset="0"/>
                        </a:rPr>
                        <a:t>  Dotación total de GP+TP ≥ 1.000</a:t>
                      </a:r>
                    </a:p>
                  </a:txBody>
                  <a:tcPr anchor="ctr"/>
                </a:tc>
                <a:extLst>
                  <a:ext uri="{0D108BD9-81ED-4DB2-BD59-A6C34878D82A}">
                    <a16:rowId xmlns:a16="http://schemas.microsoft.com/office/drawing/2014/main" xmlns="" val="3933060876"/>
                  </a:ext>
                </a:extLst>
              </a:tr>
              <a:tr h="149282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a:latin typeface="Roboto" panose="02000000000000000000" pitchFamily="2" charset="0"/>
                          <a:ea typeface="Roboto" panose="02000000000000000000" pitchFamily="2" charset="0"/>
                          <a:cs typeface="Roboto" panose="02000000000000000000" pitchFamily="2" charset="0"/>
                        </a:rPr>
                        <a:t>CON equipo de ejecución</a:t>
                      </a:r>
                    </a:p>
                  </a:txBody>
                  <a:tcPr/>
                </a:tc>
                <a:tc vMerge="1">
                  <a:txBody>
                    <a:bodyPr/>
                    <a:lstStyle/>
                    <a:p>
                      <a:endParaRPr lang="en-GB"/>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CON equipo de ejecución</a:t>
                      </a:r>
                    </a:p>
                  </a:txBody>
                  <a:tcPr/>
                </a:tc>
                <a:tc vMerge="1">
                  <a:txBody>
                    <a:bodyPr/>
                    <a:lstStyle/>
                    <a:p>
                      <a:endParaRPr lang="en-GB"/>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CON equipo de ejecución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tc vMerge="1">
                  <a:txBody>
                    <a:bodyPr/>
                    <a:lstStyle/>
                    <a:p>
                      <a:endParaRPr lang="en-GB"/>
                    </a:p>
                  </a:txBody>
                  <a:tcPr/>
                </a:tc>
                <a:extLst>
                  <a:ext uri="{0D108BD9-81ED-4DB2-BD59-A6C34878D82A}">
                    <a16:rowId xmlns:a16="http://schemas.microsoft.com/office/drawing/2014/main" xmlns="" val="654011846"/>
                  </a:ext>
                </a:extLst>
              </a:tr>
              <a:tr h="482600">
                <a:tc>
                  <a:txBody>
                    <a:bodyPr/>
                    <a:lstStyle/>
                    <a:p>
                      <a:r>
                        <a:rPr lang="es-ES" sz="1200">
                          <a:latin typeface="Roboto" panose="02000000000000000000" pitchFamily="2" charset="0"/>
                          <a:ea typeface="Roboto" panose="02000000000000000000" pitchFamily="2" charset="0"/>
                          <a:cs typeface="Roboto" panose="02000000000000000000" pitchFamily="2" charset="0"/>
                        </a:rPr>
                        <a:t>Asuntos/ año ≥ 8mil</a:t>
                      </a:r>
                    </a:p>
                  </a:txBody>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a:t>
                      </a:r>
                    </a:p>
                  </a:txBody>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2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ctr"/>
                      <a:r>
                        <a:rPr lang="en-GB"/>
                        <a:t>-</a:t>
                      </a:r>
                    </a:p>
                  </a:txBody>
                  <a:tcPr/>
                </a:tc>
                <a:tc vMerge="1">
                  <a:txBody>
                    <a:bodyPr/>
                    <a:lstStyle/>
                    <a:p>
                      <a:endParaRPr lang="en-GB"/>
                    </a:p>
                  </a:txBody>
                  <a:tcPr/>
                </a:tc>
                <a:extLst>
                  <a:ext uri="{0D108BD9-81ED-4DB2-BD59-A6C34878D82A}">
                    <a16:rowId xmlns:a16="http://schemas.microsoft.com/office/drawing/2014/main" xmlns="" val="1557839599"/>
                  </a:ext>
                </a:extLst>
              </a:tr>
              <a:tr h="14856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Ejec./año ≥ 2 mil</a:t>
                      </a:r>
                    </a:p>
                  </a:txBody>
                  <a:tcPr/>
                </a:tc>
                <a:tc vMerge="1">
                  <a:txBody>
                    <a:bodyPr/>
                    <a:lstStyle/>
                    <a:p>
                      <a:endParaRPr lang="en-GB"/>
                    </a:p>
                  </a:txBody>
                  <a:tcPr/>
                </a:tc>
                <a:tc>
                  <a:txBody>
                    <a:bodyPr/>
                    <a:lstStyle/>
                    <a:p>
                      <a:pPr algn="ctr"/>
                      <a:r>
                        <a:rPr lang="en-GB"/>
                        <a:t>-</a:t>
                      </a:r>
                    </a:p>
                  </a:txBody>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a:latin typeface="Roboto" panose="02000000000000000000" pitchFamily="2" charset="0"/>
                          <a:ea typeface="Roboto" panose="02000000000000000000" pitchFamily="2" charset="0"/>
                          <a:cs typeface="Roboto" panose="02000000000000000000" pitchFamily="2" charset="0"/>
                        </a:rPr>
                        <a:t>-</a:t>
                      </a:r>
                    </a:p>
                  </a:txBody>
                  <a:tcPr/>
                </a:tc>
                <a:tc vMerge="1">
                  <a:txBody>
                    <a:bodyPr/>
                    <a:lstStyle/>
                    <a:p>
                      <a:endParaRPr lang="en-GB"/>
                    </a:p>
                  </a:txBody>
                  <a:tcPr/>
                </a:tc>
                <a:extLst>
                  <a:ext uri="{0D108BD9-81ED-4DB2-BD59-A6C34878D82A}">
                    <a16:rowId xmlns:a16="http://schemas.microsoft.com/office/drawing/2014/main" xmlns="" val="3974043632"/>
                  </a:ext>
                </a:extLst>
              </a:tr>
            </a:tbl>
          </a:graphicData>
        </a:graphic>
      </p:graphicFrame>
      <p:sp>
        <p:nvSpPr>
          <p:cNvPr id="2" name="Rectángulo 1">
            <a:extLst>
              <a:ext uri="{FF2B5EF4-FFF2-40B4-BE49-F238E27FC236}">
                <a16:creationId xmlns:a16="http://schemas.microsoft.com/office/drawing/2014/main" xmlns="" id="{9932CCBE-2D57-5886-882F-4A6939A8BC43}"/>
              </a:ext>
            </a:extLst>
          </p:cNvPr>
          <p:cNvSpPr/>
          <p:nvPr/>
        </p:nvSpPr>
        <p:spPr>
          <a:xfrm>
            <a:off x="1650381" y="1315844"/>
            <a:ext cx="8556702" cy="46946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adroTexto 17">
            <a:extLst>
              <a:ext uri="{FF2B5EF4-FFF2-40B4-BE49-F238E27FC236}">
                <a16:creationId xmlns:a16="http://schemas.microsoft.com/office/drawing/2014/main" xmlns="" id="{272398CD-CC5E-02C3-9E5E-3E2EB6743F4B}"/>
              </a:ext>
            </a:extLst>
          </p:cNvPr>
          <p:cNvSpPr txBox="1"/>
          <p:nvPr/>
        </p:nvSpPr>
        <p:spPr>
          <a:xfrm>
            <a:off x="5127669" y="1141658"/>
            <a:ext cx="1631861" cy="392416"/>
          </a:xfrm>
          <a:prstGeom prst="rect">
            <a:avLst/>
          </a:prstGeom>
          <a:solidFill>
            <a:schemeClr val="accent5">
              <a:lumMod val="20000"/>
              <a:lumOff val="8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s-ES" sz="1050" b="1">
                <a:latin typeface="Roboto" panose="02000000000000000000" pitchFamily="2" charset="0"/>
                <a:ea typeface="Roboto" panose="02000000000000000000" pitchFamily="2" charset="0"/>
                <a:cs typeface="Roboto" panose="02000000000000000000" pitchFamily="2" charset="0"/>
              </a:rPr>
              <a:t>MODELO C</a:t>
            </a:r>
          </a:p>
          <a:p>
            <a:pPr algn="ctr"/>
            <a:r>
              <a:rPr lang="es-ES" sz="1050" b="1">
                <a:latin typeface="Roboto" panose="02000000000000000000" pitchFamily="2" charset="0"/>
                <a:ea typeface="Roboto" panose="02000000000000000000" pitchFamily="2" charset="0"/>
                <a:cs typeface="Roboto" panose="02000000000000000000" pitchFamily="2" charset="0"/>
              </a:rPr>
              <a:t>(SCT + SCG + SCEJ)</a:t>
            </a:r>
          </a:p>
        </p:txBody>
      </p:sp>
    </p:spTree>
    <p:custDataLst>
      <p:tags r:id="rId2"/>
    </p:custDataLst>
    <p:extLst>
      <p:ext uri="{BB962C8B-B14F-4D97-AF65-F5344CB8AC3E}">
        <p14:creationId xmlns:p14="http://schemas.microsoft.com/office/powerpoint/2010/main" val="2509831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20AAA3-CDC3-6228-E187-CDBF18C356C3}"/>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xmlns="" id="{F8FA329B-DE51-2F8F-875B-AB09DA9A8BE1}"/>
              </a:ext>
            </a:extLst>
          </p:cNvPr>
          <p:cNvSpPr/>
          <p:nvPr/>
        </p:nvSpPr>
        <p:spPr>
          <a:xfrm>
            <a:off x="438431" y="4714279"/>
            <a:ext cx="11376855" cy="1509131"/>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5" name="Título 1">
            <a:extLst>
              <a:ext uri="{FF2B5EF4-FFF2-40B4-BE49-F238E27FC236}">
                <a16:creationId xmlns:a16="http://schemas.microsoft.com/office/drawing/2014/main" xmlns="" id="{FDCDA4DD-9C60-D204-9FAC-8413B7B0530D}"/>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4.3.8</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Valdés</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FFBBBDFB-E14A-8211-8851-B3E2F7D4D7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6023FD65-B2C4-7E12-8494-F21B35D0C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877F72EE-BCB7-B455-0B9A-AABBF35366E1}"/>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70</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3" name="Rectángulo 2">
            <a:extLst>
              <a:ext uri="{FF2B5EF4-FFF2-40B4-BE49-F238E27FC236}">
                <a16:creationId xmlns:a16="http://schemas.microsoft.com/office/drawing/2014/main" xmlns="" id="{E1C0BC5C-9830-4161-1942-0C6AA01B3F20}"/>
              </a:ext>
            </a:extLst>
          </p:cNvPr>
          <p:cNvSpPr/>
          <p:nvPr/>
        </p:nvSpPr>
        <p:spPr>
          <a:xfrm>
            <a:off x="371475" y="924449"/>
            <a:ext cx="5119530"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15" name="Rectángulo 14">
            <a:extLst>
              <a:ext uri="{FF2B5EF4-FFF2-40B4-BE49-F238E27FC236}">
                <a16:creationId xmlns:a16="http://schemas.microsoft.com/office/drawing/2014/main" xmlns="" id="{2C34ABD9-ADAE-EF42-D560-64C4C0E349B4}"/>
              </a:ext>
            </a:extLst>
          </p:cNvPr>
          <p:cNvSpPr/>
          <p:nvPr/>
        </p:nvSpPr>
        <p:spPr>
          <a:xfrm>
            <a:off x="487902" y="4850978"/>
            <a:ext cx="11256658" cy="1246495"/>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media de asuntos registrados </a:t>
            </a:r>
            <a:r>
              <a:rPr lang="es-ES" sz="1200">
                <a:latin typeface="Century Gothic" panose="020B0502020202020204" pitchFamily="34" charset="0"/>
                <a:ea typeface="Calibri" panose="020F0502020204030204" pitchFamily="34" charset="0"/>
                <a:cs typeface="Times New Roman" panose="02020603050405020304" pitchFamily="18" charset="0"/>
              </a:rPr>
              <a:t>en el período analizado se sitúa en 1687 con un número de asuntos ingresados ciertamente estable tras el año 2021.</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proyección de asuntos </a:t>
            </a:r>
            <a:r>
              <a:rPr lang="es-ES" sz="1200">
                <a:latin typeface="Century Gothic" panose="020B0502020202020204" pitchFamily="34" charset="0"/>
                <a:ea typeface="Calibri" panose="020F0502020204030204" pitchFamily="34" charset="0"/>
                <a:cs typeface="Times New Roman" panose="02020603050405020304" pitchFamily="18" charset="0"/>
              </a:rPr>
              <a:t>muestra una continuación en la estabilidad conforme a los años previos.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ejecuciones</a:t>
            </a:r>
            <a:r>
              <a:rPr lang="es-ES" sz="1200">
                <a:latin typeface="Century Gothic" panose="020B0502020202020204" pitchFamily="34" charset="0"/>
                <a:ea typeface="Calibri" panose="020F0502020204030204" pitchFamily="34" charset="0"/>
                <a:cs typeface="Times New Roman" panose="02020603050405020304" pitchFamily="18" charset="0"/>
              </a:rPr>
              <a:t> se sitúan en una media de 202 con cierta inestabilidad en las ejecuciones que alcanza su mayor cifra en el año 2023.</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proyección de ejecuciones </a:t>
            </a:r>
            <a:r>
              <a:rPr lang="es-ES" sz="1200">
                <a:latin typeface="Century Gothic" panose="020B0502020202020204" pitchFamily="34" charset="0"/>
                <a:ea typeface="Calibri" panose="020F0502020204030204" pitchFamily="34" charset="0"/>
                <a:cs typeface="Times New Roman" panose="02020603050405020304" pitchFamily="18" charset="0"/>
              </a:rPr>
              <a:t>aumenta lentamente tras la caída del año 2024.</a:t>
            </a:r>
          </a:p>
        </p:txBody>
      </p:sp>
      <p:sp>
        <p:nvSpPr>
          <p:cNvPr id="12" name="Rectángulo 11">
            <a:extLst>
              <a:ext uri="{FF2B5EF4-FFF2-40B4-BE49-F238E27FC236}">
                <a16:creationId xmlns:a16="http://schemas.microsoft.com/office/drawing/2014/main" xmlns="" id="{DE6D4DE2-B5C3-15D2-DDAF-8B6FE4F0C309}"/>
              </a:ext>
            </a:extLst>
          </p:cNvPr>
          <p:cNvSpPr/>
          <p:nvPr/>
        </p:nvSpPr>
        <p:spPr>
          <a:xfrm>
            <a:off x="364296" y="6492392"/>
            <a:ext cx="171850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sp>
        <p:nvSpPr>
          <p:cNvPr id="18" name="Rectángulo 17">
            <a:extLst>
              <a:ext uri="{FF2B5EF4-FFF2-40B4-BE49-F238E27FC236}">
                <a16:creationId xmlns:a16="http://schemas.microsoft.com/office/drawing/2014/main" xmlns="" id="{545CE6DC-9D6D-BA1B-6499-ED0973E48E6A}"/>
              </a:ext>
            </a:extLst>
          </p:cNvPr>
          <p:cNvSpPr>
            <a:spLocks noChangeArrowheads="1"/>
          </p:cNvSpPr>
          <p:nvPr/>
        </p:nvSpPr>
        <p:spPr bwMode="auto">
          <a:xfrm>
            <a:off x="327371"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4.3.8.1 Análisis de asuntos ingresados</a:t>
            </a:r>
          </a:p>
        </p:txBody>
      </p:sp>
      <p:sp>
        <p:nvSpPr>
          <p:cNvPr id="19" name="Rectángulo 18">
            <a:extLst>
              <a:ext uri="{FF2B5EF4-FFF2-40B4-BE49-F238E27FC236}">
                <a16:creationId xmlns:a16="http://schemas.microsoft.com/office/drawing/2014/main" xmlns="" id="{D410A385-BB50-75E6-4B3A-592911A35230}"/>
              </a:ext>
            </a:extLst>
          </p:cNvPr>
          <p:cNvSpPr/>
          <p:nvPr/>
        </p:nvSpPr>
        <p:spPr>
          <a:xfrm>
            <a:off x="6095999" y="901837"/>
            <a:ext cx="5400675"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20" name="Rectángulo 19">
            <a:extLst>
              <a:ext uri="{FF2B5EF4-FFF2-40B4-BE49-F238E27FC236}">
                <a16:creationId xmlns:a16="http://schemas.microsoft.com/office/drawing/2014/main" xmlns="" id="{E951ADFF-7E37-CD60-286D-8CE42EB4F964}"/>
              </a:ext>
            </a:extLst>
          </p:cNvPr>
          <p:cNvSpPr>
            <a:spLocks noChangeArrowheads="1"/>
          </p:cNvSpPr>
          <p:nvPr/>
        </p:nvSpPr>
        <p:spPr bwMode="auto">
          <a:xfrm>
            <a:off x="6095999" y="69345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4.3.8.2 Análisis de ejecuciones registradas</a:t>
            </a:r>
          </a:p>
        </p:txBody>
      </p:sp>
      <p:sp>
        <p:nvSpPr>
          <p:cNvPr id="17" name="Rectángulo 16">
            <a:extLst>
              <a:ext uri="{FF2B5EF4-FFF2-40B4-BE49-F238E27FC236}">
                <a16:creationId xmlns:a16="http://schemas.microsoft.com/office/drawing/2014/main" xmlns="" id="{F013ECE7-50A6-DE6B-7630-52C0BC09500B}"/>
              </a:ext>
            </a:extLst>
          </p:cNvPr>
          <p:cNvSpPr/>
          <p:nvPr/>
        </p:nvSpPr>
        <p:spPr>
          <a:xfrm>
            <a:off x="1911350" y="6492392"/>
            <a:ext cx="2914650"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 Proyección bajo la fórmula de pronóstico ETS</a:t>
            </a:r>
          </a:p>
        </p:txBody>
      </p:sp>
      <p:graphicFrame>
        <p:nvGraphicFramePr>
          <p:cNvPr id="10" name="Gráfico 9">
            <a:extLst>
              <a:ext uri="{FF2B5EF4-FFF2-40B4-BE49-F238E27FC236}">
                <a16:creationId xmlns:a16="http://schemas.microsoft.com/office/drawing/2014/main" xmlns="" id="{5AF27003-62BA-D4AF-316A-878BD3124208}"/>
              </a:ext>
            </a:extLst>
          </p:cNvPr>
          <p:cNvGraphicFramePr>
            <a:graphicFrameLocks/>
          </p:cNvGraphicFramePr>
          <p:nvPr>
            <p:custDataLst>
              <p:tags r:id="rId1"/>
            </p:custDataLst>
          </p:nvPr>
        </p:nvGraphicFramePr>
        <p:xfrm>
          <a:off x="6267450" y="1698922"/>
          <a:ext cx="4572000" cy="27463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áfico 10">
            <a:extLst>
              <a:ext uri="{FF2B5EF4-FFF2-40B4-BE49-F238E27FC236}">
                <a16:creationId xmlns:a16="http://schemas.microsoft.com/office/drawing/2014/main" xmlns="" id="{6C3F3D26-F8EF-D5B9-5945-E8825D7E0D2E}"/>
              </a:ext>
            </a:extLst>
          </p:cNvPr>
          <p:cNvGraphicFramePr>
            <a:graphicFrameLocks/>
          </p:cNvGraphicFramePr>
          <p:nvPr>
            <p:custDataLst>
              <p:tags r:id="rId2"/>
            </p:custDataLst>
          </p:nvPr>
        </p:nvGraphicFramePr>
        <p:xfrm>
          <a:off x="438431" y="1774104"/>
          <a:ext cx="4575175" cy="27368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716092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9910E94-273F-1FC5-2AAD-94EF392608B1}"/>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xmlns="" id="{05332DC4-BE0F-5CBA-7B85-E3F8370EAA65}"/>
              </a:ext>
            </a:extLst>
          </p:cNvPr>
          <p:cNvSpPr/>
          <p:nvPr/>
        </p:nvSpPr>
        <p:spPr>
          <a:xfrm>
            <a:off x="6156713" y="4615893"/>
            <a:ext cx="5658574"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317BB838-132F-33BD-B2D1-568FBBDFB6D8}"/>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A650DF28-4621-2395-D62A-862548BFF46B}"/>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4.3.8</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Valdés</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149C0AC5-9957-4412-40B4-DD3C968DF0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A72A0631-66B0-43DD-4518-CA6CDA59F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FE97DDB8-21FD-BE8C-01DE-4BDBC2A51A41}"/>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71</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2" name="Rectángulo 11">
            <a:extLst>
              <a:ext uri="{FF2B5EF4-FFF2-40B4-BE49-F238E27FC236}">
                <a16:creationId xmlns:a16="http://schemas.microsoft.com/office/drawing/2014/main" xmlns="" id="{6565C914-84D8-B907-F9E0-6FBA1E158F42}"/>
              </a:ext>
            </a:extLst>
          </p:cNvPr>
          <p:cNvSpPr/>
          <p:nvPr/>
        </p:nvSpPr>
        <p:spPr>
          <a:xfrm>
            <a:off x="364296" y="6492392"/>
            <a:ext cx="590315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graphicFrame>
        <p:nvGraphicFramePr>
          <p:cNvPr id="3" name="Tabla 2">
            <a:extLst>
              <a:ext uri="{FF2B5EF4-FFF2-40B4-BE49-F238E27FC236}">
                <a16:creationId xmlns:a16="http://schemas.microsoft.com/office/drawing/2014/main" xmlns="" id="{606F0896-367D-5968-291E-3415613B9F5C}"/>
              </a:ext>
            </a:extLst>
          </p:cNvPr>
          <p:cNvGraphicFramePr>
            <a:graphicFrameLocks noGrp="1"/>
          </p:cNvGraphicFramePr>
          <p:nvPr/>
        </p:nvGraphicFramePr>
        <p:xfrm>
          <a:off x="4203139" y="1705140"/>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resolución 0,33</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graphicFrame>
        <p:nvGraphicFramePr>
          <p:cNvPr id="9" name="Tabla 8">
            <a:extLst>
              <a:ext uri="{FF2B5EF4-FFF2-40B4-BE49-F238E27FC236}">
                <a16:creationId xmlns:a16="http://schemas.microsoft.com/office/drawing/2014/main" xmlns="" id="{27C1D825-8856-E1D8-AB91-B74B131679F1}"/>
              </a:ext>
            </a:extLst>
          </p:cNvPr>
          <p:cNvGraphicFramePr>
            <a:graphicFrameLocks noGrp="1"/>
          </p:cNvGraphicFramePr>
          <p:nvPr/>
        </p:nvGraphicFramePr>
        <p:xfrm>
          <a:off x="4203139" y="1528730"/>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pendencia 1,11</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sp>
        <p:nvSpPr>
          <p:cNvPr id="14" name="Rectángulo 13">
            <a:extLst>
              <a:ext uri="{FF2B5EF4-FFF2-40B4-BE49-F238E27FC236}">
                <a16:creationId xmlns:a16="http://schemas.microsoft.com/office/drawing/2014/main" xmlns="" id="{62518400-F707-BE3E-696F-52BC83E2DD57}"/>
              </a:ext>
            </a:extLst>
          </p:cNvPr>
          <p:cNvSpPr/>
          <p:nvPr/>
        </p:nvSpPr>
        <p:spPr>
          <a:xfrm>
            <a:off x="366800" y="4627400"/>
            <a:ext cx="5598823"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7" name="Rectángulo 16">
            <a:extLst>
              <a:ext uri="{FF2B5EF4-FFF2-40B4-BE49-F238E27FC236}">
                <a16:creationId xmlns:a16="http://schemas.microsoft.com/office/drawing/2014/main" xmlns="" id="{44BE85F5-06DF-A25A-383B-55569EE49E83}"/>
              </a:ext>
            </a:extLst>
          </p:cNvPr>
          <p:cNvSpPr/>
          <p:nvPr/>
        </p:nvSpPr>
        <p:spPr>
          <a:xfrm>
            <a:off x="429152" y="4843737"/>
            <a:ext cx="5474117" cy="109260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ingresados y resueltos evolucionan a un ritmo paralelo, aunque en 2024 desciende la cifra de los resueltos situándose por debajo de los ingresados.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Los asuntos en trámite al final del período aumentan, como consecuencia, en el año 2024.</a:t>
            </a:r>
          </a:p>
        </p:txBody>
      </p:sp>
      <p:sp>
        <p:nvSpPr>
          <p:cNvPr id="21" name="CuadroTexto 20">
            <a:extLst>
              <a:ext uri="{FF2B5EF4-FFF2-40B4-BE49-F238E27FC236}">
                <a16:creationId xmlns:a16="http://schemas.microsoft.com/office/drawing/2014/main" xmlns="" id="{88623AEE-598D-1D5C-6C21-483FA2F217C3}"/>
              </a:ext>
            </a:extLst>
          </p:cNvPr>
          <p:cNvSpPr txBox="1"/>
          <p:nvPr/>
        </p:nvSpPr>
        <p:spPr>
          <a:xfrm>
            <a:off x="6156712" y="4659380"/>
            <a:ext cx="5505823" cy="1723549"/>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cs typeface="Times New Roman" panose="02020603050405020304" pitchFamily="18" charset="0"/>
              </a:rPr>
              <a:t>El volumen de ejecuciones resueltas ha ido variando a lo largo del período analizado, mientras que durante los años 2020, 2021 y 2022 se situaban por encima de las registradas, lo cierto en que en 2023 sufre un descenso, siendo mayor el número de las registradas en este último año.</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cs typeface="Times New Roman" panose="02020603050405020304" pitchFamily="18" charset="0"/>
              </a:rPr>
              <a:t>En 2024 las ejecuciones registradas y resueltas se colocan en cifras muy similares.</a:t>
            </a:r>
          </a:p>
          <a:p>
            <a:pPr marL="171450" indent="-171450" algn="just">
              <a:spcBef>
                <a:spcPts val="300"/>
              </a:spcBef>
              <a:spcAft>
                <a:spcPts val="300"/>
              </a:spcAft>
              <a:buFont typeface="Arial" panose="020B0604020202020204" pitchFamily="34" charset="0"/>
              <a:buChar char="•"/>
              <a:defRPr/>
            </a:pPr>
            <a:endParaRPr lang="es-ES" sz="1200">
              <a:solidFill>
                <a:srgbClr val="FF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xmlns="" id="{748A0682-A344-FD88-4685-5145A885493B}"/>
              </a:ext>
            </a:extLst>
          </p:cNvPr>
          <p:cNvSpPr>
            <a:spLocks noChangeArrowheads="1"/>
          </p:cNvSpPr>
          <p:nvPr/>
        </p:nvSpPr>
        <p:spPr bwMode="auto">
          <a:xfrm>
            <a:off x="364296" y="64662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4.3.8.3 Volumen de asuntos por estado</a:t>
            </a:r>
          </a:p>
        </p:txBody>
      </p:sp>
      <p:sp>
        <p:nvSpPr>
          <p:cNvPr id="15" name="Rectángulo 14">
            <a:extLst>
              <a:ext uri="{FF2B5EF4-FFF2-40B4-BE49-F238E27FC236}">
                <a16:creationId xmlns:a16="http://schemas.microsoft.com/office/drawing/2014/main" xmlns="" id="{78467D27-59DF-400B-9AA2-A98716504E46}"/>
              </a:ext>
            </a:extLst>
          </p:cNvPr>
          <p:cNvSpPr>
            <a:spLocks noChangeArrowheads="1"/>
          </p:cNvSpPr>
          <p:nvPr/>
        </p:nvSpPr>
        <p:spPr bwMode="auto">
          <a:xfrm>
            <a:off x="6096000"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4.3.8.4 Volumen de ejecuciones por estado</a:t>
            </a:r>
          </a:p>
        </p:txBody>
      </p:sp>
      <p:sp>
        <p:nvSpPr>
          <p:cNvPr id="13" name="Rectángulo 12">
            <a:extLst>
              <a:ext uri="{FF2B5EF4-FFF2-40B4-BE49-F238E27FC236}">
                <a16:creationId xmlns:a16="http://schemas.microsoft.com/office/drawing/2014/main" xmlns="" id="{AEFE4483-3DF9-31C9-CAFC-2C72238F0E7F}"/>
              </a:ext>
            </a:extLst>
          </p:cNvPr>
          <p:cNvSpPr/>
          <p:nvPr/>
        </p:nvSpPr>
        <p:spPr>
          <a:xfrm>
            <a:off x="429152" y="943727"/>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los asuntos por estado desde el año 2018 hasta el año 2024.</a:t>
            </a:r>
          </a:p>
        </p:txBody>
      </p:sp>
      <p:sp>
        <p:nvSpPr>
          <p:cNvPr id="16" name="Rectángulo 15">
            <a:extLst>
              <a:ext uri="{FF2B5EF4-FFF2-40B4-BE49-F238E27FC236}">
                <a16:creationId xmlns:a16="http://schemas.microsoft.com/office/drawing/2014/main" xmlns="" id="{25BEC64B-9468-0F6C-87E7-0E180A53B2A1}"/>
              </a:ext>
            </a:extLst>
          </p:cNvPr>
          <p:cNvSpPr/>
          <p:nvPr/>
        </p:nvSpPr>
        <p:spPr>
          <a:xfrm>
            <a:off x="6281519" y="908031"/>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las ejecuciones por estado desde el año 2018 hasta el año 2024.</a:t>
            </a:r>
          </a:p>
        </p:txBody>
      </p:sp>
      <p:graphicFrame>
        <p:nvGraphicFramePr>
          <p:cNvPr id="20" name="Gráfico 19">
            <a:extLst>
              <a:ext uri="{FF2B5EF4-FFF2-40B4-BE49-F238E27FC236}">
                <a16:creationId xmlns:a16="http://schemas.microsoft.com/office/drawing/2014/main" xmlns="" id="{BEBCC982-95B2-46CC-A597-3F74E41E9BFA}"/>
              </a:ext>
            </a:extLst>
          </p:cNvPr>
          <p:cNvGraphicFramePr>
            <a:graphicFrameLocks/>
          </p:cNvGraphicFramePr>
          <p:nvPr>
            <p:custDataLst>
              <p:tags r:id="rId1"/>
            </p:custDataLst>
          </p:nvPr>
        </p:nvGraphicFramePr>
        <p:xfrm>
          <a:off x="596051" y="1768797"/>
          <a:ext cx="5119530" cy="27115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Gráfico 21">
            <a:extLst>
              <a:ext uri="{FF2B5EF4-FFF2-40B4-BE49-F238E27FC236}">
                <a16:creationId xmlns:a16="http://schemas.microsoft.com/office/drawing/2014/main" xmlns="" id="{E17D2DE8-358E-43A3-B13C-99C649B8210F}"/>
              </a:ext>
            </a:extLst>
          </p:cNvPr>
          <p:cNvGraphicFramePr>
            <a:graphicFrameLocks/>
          </p:cNvGraphicFramePr>
          <p:nvPr>
            <p:custDataLst>
              <p:tags r:id="rId2"/>
            </p:custDataLst>
          </p:nvPr>
        </p:nvGraphicFramePr>
        <p:xfrm>
          <a:off x="6156712" y="1795458"/>
          <a:ext cx="5017212" cy="265821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3829769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EB06CC2-DFA0-103D-91D8-5777647E2C63}"/>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F5E0F7ED-D2EA-C697-9D6C-F6AC71C96F76}"/>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AF7346A6-7C5B-C8E2-765B-9197FF4BE718}"/>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4.3.8</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Valdés</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E54257BE-5EB0-11DF-1167-5FC2AA0655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0271F128-0D6F-31DC-DB11-7EFD6814D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5C3E2343-1251-C722-DCF0-8DCA708BF08C}"/>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72</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6" name="Rectángulo 15">
            <a:extLst>
              <a:ext uri="{FF2B5EF4-FFF2-40B4-BE49-F238E27FC236}">
                <a16:creationId xmlns:a16="http://schemas.microsoft.com/office/drawing/2014/main" xmlns="" id="{6002CBF0-2FDC-052F-3E7D-ED43B4799920}"/>
              </a:ext>
            </a:extLst>
          </p:cNvPr>
          <p:cNvSpPr/>
          <p:nvPr/>
        </p:nvSpPr>
        <p:spPr>
          <a:xfrm>
            <a:off x="292099" y="940658"/>
            <a:ext cx="11204576" cy="461665"/>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la dotación actual para el partido judicial de Valdés cuenta con un total de 8 personas: 2 gestores procesales, 4 tramitadores procesales y 2 auxilios judiciales.</a:t>
            </a:r>
          </a:p>
        </p:txBody>
      </p:sp>
      <p:graphicFrame>
        <p:nvGraphicFramePr>
          <p:cNvPr id="4" name="Tabla 3">
            <a:extLst>
              <a:ext uri="{FF2B5EF4-FFF2-40B4-BE49-F238E27FC236}">
                <a16:creationId xmlns:a16="http://schemas.microsoft.com/office/drawing/2014/main" xmlns="" id="{5B3E87E5-6093-0026-B6B2-41AC88BE4BE8}"/>
              </a:ext>
            </a:extLst>
          </p:cNvPr>
          <p:cNvGraphicFramePr>
            <a:graphicFrameLocks noGrp="1"/>
          </p:cNvGraphicFramePr>
          <p:nvPr/>
        </p:nvGraphicFramePr>
        <p:xfrm>
          <a:off x="1305997" y="1998619"/>
          <a:ext cx="9620467" cy="741680"/>
        </p:xfrm>
        <a:graphic>
          <a:graphicData uri="http://schemas.openxmlformats.org/drawingml/2006/table">
            <a:tbl>
              <a:tblPr firstRow="1" bandRow="1">
                <a:tableStyleId>{5C22544A-7EE6-4342-B048-85BDC9FD1C3A}</a:tableStyleId>
              </a:tblPr>
              <a:tblGrid>
                <a:gridCol w="3520115">
                  <a:extLst>
                    <a:ext uri="{9D8B030D-6E8A-4147-A177-3AD203B41FA5}">
                      <a16:colId xmlns:a16="http://schemas.microsoft.com/office/drawing/2014/main" xmlns="" val="3146478128"/>
                    </a:ext>
                  </a:extLst>
                </a:gridCol>
                <a:gridCol w="1629624">
                  <a:extLst>
                    <a:ext uri="{9D8B030D-6E8A-4147-A177-3AD203B41FA5}">
                      <a16:colId xmlns:a16="http://schemas.microsoft.com/office/drawing/2014/main" xmlns="" val="819680818"/>
                    </a:ext>
                  </a:extLst>
                </a:gridCol>
                <a:gridCol w="1833854">
                  <a:extLst>
                    <a:ext uri="{9D8B030D-6E8A-4147-A177-3AD203B41FA5}">
                      <a16:colId xmlns:a16="http://schemas.microsoft.com/office/drawing/2014/main" xmlns="" val="2726229216"/>
                    </a:ext>
                  </a:extLst>
                </a:gridCol>
                <a:gridCol w="1456660">
                  <a:extLst>
                    <a:ext uri="{9D8B030D-6E8A-4147-A177-3AD203B41FA5}">
                      <a16:colId xmlns:a16="http://schemas.microsoft.com/office/drawing/2014/main" xmlns="" val="2408310350"/>
                    </a:ext>
                  </a:extLst>
                </a:gridCol>
                <a:gridCol w="1180214">
                  <a:extLst>
                    <a:ext uri="{9D8B030D-6E8A-4147-A177-3AD203B41FA5}">
                      <a16:colId xmlns:a16="http://schemas.microsoft.com/office/drawing/2014/main" xmlns="" val="197388554"/>
                    </a:ext>
                  </a:extLst>
                </a:gridCol>
              </a:tblGrid>
              <a:tr h="370840">
                <a:tc>
                  <a:txBody>
                    <a:bodyPr/>
                    <a:lstStyle/>
                    <a:p>
                      <a:pPr algn="ctr"/>
                      <a:r>
                        <a:rPr lang="en-GB" sz="1200" err="1"/>
                        <a:t>Juzgado</a:t>
                      </a:r>
                      <a:endParaRPr lang="en-GB"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Gestor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Tramitador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Auxilio Judicial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2107847950"/>
                  </a:ext>
                </a:extLst>
              </a:tr>
              <a:tr h="370840">
                <a:tc>
                  <a:txBody>
                    <a:bodyPr/>
                    <a:lstStyle/>
                    <a:p>
                      <a:r>
                        <a:rPr lang="en-GB" sz="1200" err="1"/>
                        <a:t>Juzgado</a:t>
                      </a:r>
                      <a:r>
                        <a:rPr lang="en-GB" sz="1200"/>
                        <a:t> Único de 1ª instancia e </a:t>
                      </a:r>
                      <a:r>
                        <a:rPr lang="en-GB" sz="1200" err="1"/>
                        <a:t>instrucción</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158544097"/>
                  </a:ext>
                </a:extLst>
              </a:tr>
            </a:tbl>
          </a:graphicData>
        </a:graphic>
      </p:graphicFrame>
      <p:sp>
        <p:nvSpPr>
          <p:cNvPr id="3" name="Rectángulo 2">
            <a:extLst>
              <a:ext uri="{FF2B5EF4-FFF2-40B4-BE49-F238E27FC236}">
                <a16:creationId xmlns:a16="http://schemas.microsoft.com/office/drawing/2014/main" xmlns="" id="{F56402FA-EBCF-C340-E6A3-510BE2FA9325}"/>
              </a:ext>
            </a:extLst>
          </p:cNvPr>
          <p:cNvSpPr>
            <a:spLocks noChangeArrowheads="1"/>
          </p:cNvSpPr>
          <p:nvPr/>
        </p:nvSpPr>
        <p:spPr bwMode="auto">
          <a:xfrm>
            <a:off x="292099" y="646549"/>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4.3.8.5 Dotación de personal</a:t>
            </a:r>
          </a:p>
        </p:txBody>
      </p:sp>
    </p:spTree>
    <p:extLst>
      <p:ext uri="{BB962C8B-B14F-4D97-AF65-F5344CB8AC3E}">
        <p14:creationId xmlns:p14="http://schemas.microsoft.com/office/powerpoint/2010/main" val="122016521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C4EA31D-3429-AE74-4D69-69991C0D3265}"/>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xmlns="" id="{82E77F8A-3B66-4589-0A38-5BEBE8B43F56}"/>
              </a:ext>
            </a:extLst>
          </p:cNvPr>
          <p:cNvSpPr/>
          <p:nvPr/>
        </p:nvSpPr>
        <p:spPr>
          <a:xfrm>
            <a:off x="438431" y="4714279"/>
            <a:ext cx="11376855" cy="1509131"/>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5" name="Título 1">
            <a:extLst>
              <a:ext uri="{FF2B5EF4-FFF2-40B4-BE49-F238E27FC236}">
                <a16:creationId xmlns:a16="http://schemas.microsoft.com/office/drawing/2014/main" xmlns="" id="{D0693AA9-DC3C-CFA0-E1C6-98E46CDFBBDC}"/>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4.3.9</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Villaviciosa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33284EEB-F59D-F99E-FD27-9E704552DA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9415C344-4EEF-220E-BF31-7C381C3236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914CB66E-6FCC-C36B-8304-4B3320772EC4}"/>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73</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3" name="Rectángulo 2">
            <a:extLst>
              <a:ext uri="{FF2B5EF4-FFF2-40B4-BE49-F238E27FC236}">
                <a16:creationId xmlns:a16="http://schemas.microsoft.com/office/drawing/2014/main" xmlns="" id="{BED49C35-61B5-5AE7-DC83-9C7C88BF4450}"/>
              </a:ext>
            </a:extLst>
          </p:cNvPr>
          <p:cNvSpPr/>
          <p:nvPr/>
        </p:nvSpPr>
        <p:spPr>
          <a:xfrm>
            <a:off x="371475" y="924449"/>
            <a:ext cx="5119530"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15" name="Rectángulo 14">
            <a:extLst>
              <a:ext uri="{FF2B5EF4-FFF2-40B4-BE49-F238E27FC236}">
                <a16:creationId xmlns:a16="http://schemas.microsoft.com/office/drawing/2014/main" xmlns="" id="{F5863CF2-66EB-99F2-02F2-D96659206FFA}"/>
              </a:ext>
            </a:extLst>
          </p:cNvPr>
          <p:cNvSpPr/>
          <p:nvPr/>
        </p:nvSpPr>
        <p:spPr>
          <a:xfrm>
            <a:off x="496911" y="4765816"/>
            <a:ext cx="11256658" cy="1431161"/>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media de asuntos registrados </a:t>
            </a:r>
            <a:r>
              <a:rPr lang="es-ES" sz="1200">
                <a:latin typeface="Century Gothic" panose="020B0502020202020204" pitchFamily="34" charset="0"/>
                <a:ea typeface="Calibri" panose="020F0502020204030204" pitchFamily="34" charset="0"/>
                <a:cs typeface="Times New Roman" panose="02020603050405020304" pitchFamily="18" charset="0"/>
              </a:rPr>
              <a:t>en el período analizado se sitúa en 1460. Dese el año 2020 existe una tendencia a la alta en el número de asuntos que se ingresan.</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203864"/>
                </a:solidFill>
                <a:latin typeface="Century Gothic" panose="020B0502020202020204" pitchFamily="34" charset="0"/>
                <a:ea typeface="Calibri" panose="020F0502020204030204" pitchFamily="34" charset="0"/>
                <a:cs typeface="Times New Roman" panose="02020603050405020304" pitchFamily="18" charset="0"/>
              </a:rPr>
              <a:t>proyección de asuntos </a:t>
            </a:r>
            <a:r>
              <a:rPr lang="es-ES" sz="1200">
                <a:latin typeface="Century Gothic" panose="020B0502020202020204" pitchFamily="34" charset="0"/>
                <a:ea typeface="Calibri" panose="020F0502020204030204" pitchFamily="34" charset="0"/>
                <a:cs typeface="Times New Roman" panose="02020603050405020304" pitchFamily="18" charset="0"/>
              </a:rPr>
              <a:t>continúa con la recuperación de los años previos. Este aumento es reflejado por la línea de tendencia que marca un crecimiento lineal de los asuntos ingresados.</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Las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ejecuciones</a:t>
            </a:r>
            <a:r>
              <a:rPr lang="es-ES" sz="1200">
                <a:latin typeface="Century Gothic" panose="020B0502020202020204" pitchFamily="34" charset="0"/>
                <a:ea typeface="Calibri" panose="020F0502020204030204" pitchFamily="34" charset="0"/>
                <a:cs typeface="Times New Roman" panose="02020603050405020304" pitchFamily="18" charset="0"/>
              </a:rPr>
              <a:t> se sitúan en una media de 225 con fuertes bajas y aumentos en las ejecuciones que se registran.</a:t>
            </a:r>
          </a:p>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a:t>
            </a:r>
            <a:r>
              <a:rPr lang="es-ES" sz="1200" b="1">
                <a:solidFill>
                  <a:srgbClr val="6E0505"/>
                </a:solidFill>
                <a:latin typeface="Century Gothic" panose="020B0502020202020204" pitchFamily="34" charset="0"/>
                <a:ea typeface="Calibri" panose="020F0502020204030204" pitchFamily="34" charset="0"/>
                <a:cs typeface="Times New Roman" panose="02020603050405020304" pitchFamily="18" charset="0"/>
              </a:rPr>
              <a:t>proyección de ejecuciones </a:t>
            </a:r>
            <a:r>
              <a:rPr lang="es-ES" sz="1200">
                <a:latin typeface="Century Gothic" panose="020B0502020202020204" pitchFamily="34" charset="0"/>
                <a:ea typeface="Calibri" panose="020F0502020204030204" pitchFamily="34" charset="0"/>
                <a:cs typeface="Times New Roman" panose="02020603050405020304" pitchFamily="18" charset="0"/>
              </a:rPr>
              <a:t>muestra otro nuevo descenso para el año 2025 con una ligera recuperación para el año 2026.</a:t>
            </a:r>
          </a:p>
        </p:txBody>
      </p:sp>
      <p:sp>
        <p:nvSpPr>
          <p:cNvPr id="12" name="Rectángulo 11">
            <a:extLst>
              <a:ext uri="{FF2B5EF4-FFF2-40B4-BE49-F238E27FC236}">
                <a16:creationId xmlns:a16="http://schemas.microsoft.com/office/drawing/2014/main" xmlns="" id="{755F4E54-6120-F520-3037-C72742B7518E}"/>
              </a:ext>
            </a:extLst>
          </p:cNvPr>
          <p:cNvSpPr/>
          <p:nvPr/>
        </p:nvSpPr>
        <p:spPr>
          <a:xfrm>
            <a:off x="364296" y="6492392"/>
            <a:ext cx="171850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sp>
        <p:nvSpPr>
          <p:cNvPr id="18" name="Rectángulo 17">
            <a:extLst>
              <a:ext uri="{FF2B5EF4-FFF2-40B4-BE49-F238E27FC236}">
                <a16:creationId xmlns:a16="http://schemas.microsoft.com/office/drawing/2014/main" xmlns="" id="{86D04864-6D82-921A-E280-38636CB65F8F}"/>
              </a:ext>
            </a:extLst>
          </p:cNvPr>
          <p:cNvSpPr>
            <a:spLocks noChangeArrowheads="1"/>
          </p:cNvSpPr>
          <p:nvPr/>
        </p:nvSpPr>
        <p:spPr bwMode="auto">
          <a:xfrm>
            <a:off x="327371"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4.3.9.1 Análisis de asuntos ingresados</a:t>
            </a:r>
          </a:p>
        </p:txBody>
      </p:sp>
      <p:sp>
        <p:nvSpPr>
          <p:cNvPr id="19" name="Rectángulo 18">
            <a:extLst>
              <a:ext uri="{FF2B5EF4-FFF2-40B4-BE49-F238E27FC236}">
                <a16:creationId xmlns:a16="http://schemas.microsoft.com/office/drawing/2014/main" xmlns="" id="{8ED8B7A9-9D2C-0B7F-4A0B-2B37A448DED4}"/>
              </a:ext>
            </a:extLst>
          </p:cNvPr>
          <p:cNvSpPr/>
          <p:nvPr/>
        </p:nvSpPr>
        <p:spPr>
          <a:xfrm>
            <a:off x="6095999" y="901837"/>
            <a:ext cx="5400675" cy="646331"/>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la distribución anual de asuntos ingresados desde el año 2018 hasta el año 2024 con una proyección temporal de los años 2025 y 2026.</a:t>
            </a:r>
          </a:p>
        </p:txBody>
      </p:sp>
      <p:sp>
        <p:nvSpPr>
          <p:cNvPr id="20" name="Rectángulo 19">
            <a:extLst>
              <a:ext uri="{FF2B5EF4-FFF2-40B4-BE49-F238E27FC236}">
                <a16:creationId xmlns:a16="http://schemas.microsoft.com/office/drawing/2014/main" xmlns="" id="{93803867-34A5-5116-CB20-EAC970FC31D9}"/>
              </a:ext>
            </a:extLst>
          </p:cNvPr>
          <p:cNvSpPr>
            <a:spLocks noChangeArrowheads="1"/>
          </p:cNvSpPr>
          <p:nvPr/>
        </p:nvSpPr>
        <p:spPr bwMode="auto">
          <a:xfrm>
            <a:off x="6096000" y="634590"/>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4.3.9.2 Análisis de ejecuciones registradas</a:t>
            </a:r>
          </a:p>
        </p:txBody>
      </p:sp>
      <p:sp>
        <p:nvSpPr>
          <p:cNvPr id="17" name="Rectángulo 16">
            <a:extLst>
              <a:ext uri="{FF2B5EF4-FFF2-40B4-BE49-F238E27FC236}">
                <a16:creationId xmlns:a16="http://schemas.microsoft.com/office/drawing/2014/main" xmlns="" id="{7B4E9EBF-C7D7-653A-A1D8-D0410A566C1A}"/>
              </a:ext>
            </a:extLst>
          </p:cNvPr>
          <p:cNvSpPr/>
          <p:nvPr/>
        </p:nvSpPr>
        <p:spPr>
          <a:xfrm>
            <a:off x="1911350" y="6492392"/>
            <a:ext cx="2914650"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 Proyección bajo la fórmula de pronóstico ETS</a:t>
            </a:r>
          </a:p>
        </p:txBody>
      </p:sp>
      <p:graphicFrame>
        <p:nvGraphicFramePr>
          <p:cNvPr id="10" name="Gráfico 9">
            <a:extLst>
              <a:ext uri="{FF2B5EF4-FFF2-40B4-BE49-F238E27FC236}">
                <a16:creationId xmlns:a16="http://schemas.microsoft.com/office/drawing/2014/main" xmlns="" id="{3D8DA2F8-0CE3-447B-E728-18454B320942}"/>
              </a:ext>
            </a:extLst>
          </p:cNvPr>
          <p:cNvGraphicFramePr>
            <a:graphicFrameLocks/>
          </p:cNvGraphicFramePr>
          <p:nvPr>
            <p:custDataLst>
              <p:tags r:id="rId1"/>
            </p:custDataLst>
          </p:nvPr>
        </p:nvGraphicFramePr>
        <p:xfrm>
          <a:off x="642065" y="1732698"/>
          <a:ext cx="4578350" cy="27400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áfico 10">
            <a:extLst>
              <a:ext uri="{FF2B5EF4-FFF2-40B4-BE49-F238E27FC236}">
                <a16:creationId xmlns:a16="http://schemas.microsoft.com/office/drawing/2014/main" xmlns="" id="{5B42DCB0-5A98-3B29-9BA2-2CF8A33F8B8C}"/>
              </a:ext>
            </a:extLst>
          </p:cNvPr>
          <p:cNvGraphicFramePr>
            <a:graphicFrameLocks/>
          </p:cNvGraphicFramePr>
          <p:nvPr>
            <p:custDataLst>
              <p:tags r:id="rId2"/>
            </p:custDataLst>
          </p:nvPr>
        </p:nvGraphicFramePr>
        <p:xfrm>
          <a:off x="6394580" y="1898663"/>
          <a:ext cx="4572000" cy="274637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40157442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003DB50-DF96-DE97-5B33-994F1B32F56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xmlns="" id="{A537EB2D-FC5B-6DCE-33E6-D27FC81C0143}"/>
              </a:ext>
            </a:extLst>
          </p:cNvPr>
          <p:cNvSpPr/>
          <p:nvPr/>
        </p:nvSpPr>
        <p:spPr>
          <a:xfrm>
            <a:off x="6156713" y="4615893"/>
            <a:ext cx="5658574"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Rectángulo 1">
            <a:extLst>
              <a:ext uri="{FF2B5EF4-FFF2-40B4-BE49-F238E27FC236}">
                <a16:creationId xmlns:a16="http://schemas.microsoft.com/office/drawing/2014/main" xmlns="" id="{5825A966-0688-9DA0-9665-9EF4932103E8}"/>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DD98D063-217F-A387-9C3B-6F575191E008}"/>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4.3.9</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Villaviciosa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EA497EC7-6253-5CE3-62FD-E7D7220775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EF1F1AB9-C351-427E-EB93-4AA7A8A593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D3CB1B40-1838-2898-8A95-8EC4E15B6C20}"/>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74</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2" name="Rectángulo 11">
            <a:extLst>
              <a:ext uri="{FF2B5EF4-FFF2-40B4-BE49-F238E27FC236}">
                <a16:creationId xmlns:a16="http://schemas.microsoft.com/office/drawing/2014/main" xmlns="" id="{64BF4087-8844-A96E-1444-652672298F0E}"/>
              </a:ext>
            </a:extLst>
          </p:cNvPr>
          <p:cNvSpPr/>
          <p:nvPr/>
        </p:nvSpPr>
        <p:spPr>
          <a:xfrm>
            <a:off x="364296" y="6492392"/>
            <a:ext cx="5903154"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*Fuente: Estadística CGPJ</a:t>
            </a:r>
          </a:p>
        </p:txBody>
      </p:sp>
      <p:graphicFrame>
        <p:nvGraphicFramePr>
          <p:cNvPr id="3" name="Tabla 2">
            <a:extLst>
              <a:ext uri="{FF2B5EF4-FFF2-40B4-BE49-F238E27FC236}">
                <a16:creationId xmlns:a16="http://schemas.microsoft.com/office/drawing/2014/main" xmlns="" id="{33DA0B7D-74AA-8189-3281-DC8592F6553D}"/>
              </a:ext>
            </a:extLst>
          </p:cNvPr>
          <p:cNvGraphicFramePr>
            <a:graphicFrameLocks noGrp="1"/>
          </p:cNvGraphicFramePr>
          <p:nvPr/>
        </p:nvGraphicFramePr>
        <p:xfrm>
          <a:off x="4203139" y="1749312"/>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resolución 0,90</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graphicFrame>
        <p:nvGraphicFramePr>
          <p:cNvPr id="9" name="Tabla 8">
            <a:extLst>
              <a:ext uri="{FF2B5EF4-FFF2-40B4-BE49-F238E27FC236}">
                <a16:creationId xmlns:a16="http://schemas.microsoft.com/office/drawing/2014/main" xmlns="" id="{003626E4-088B-4A9A-D87C-A72760D82EB5}"/>
              </a:ext>
            </a:extLst>
          </p:cNvPr>
          <p:cNvGraphicFramePr>
            <a:graphicFrameLocks noGrp="1"/>
          </p:cNvGraphicFramePr>
          <p:nvPr/>
        </p:nvGraphicFramePr>
        <p:xfrm>
          <a:off x="4203139" y="1528730"/>
          <a:ext cx="1888958" cy="180975"/>
        </p:xfrm>
        <a:graphic>
          <a:graphicData uri="http://schemas.openxmlformats.org/drawingml/2006/table">
            <a:tbl>
              <a:tblPr/>
              <a:tblGrid>
                <a:gridCol w="1888958">
                  <a:extLst>
                    <a:ext uri="{9D8B030D-6E8A-4147-A177-3AD203B41FA5}">
                      <a16:colId xmlns:a16="http://schemas.microsoft.com/office/drawing/2014/main" xmlns="" val="3176460900"/>
                    </a:ext>
                  </a:extLst>
                </a:gridCol>
              </a:tblGrid>
              <a:tr h="180975">
                <a:tc>
                  <a:txBody>
                    <a:bodyPr/>
                    <a:lstStyle/>
                    <a:p>
                      <a:pPr algn="ctr" fontAlgn="b"/>
                      <a:r>
                        <a:rPr lang="es-ES" sz="700" b="1" i="0" u="none" strike="noStrike">
                          <a:solidFill>
                            <a:schemeClr val="accent1">
                              <a:lumMod val="75000"/>
                            </a:schemeClr>
                          </a:solidFill>
                          <a:effectLst/>
                          <a:latin typeface="Verdana" panose="020B0604030504040204" pitchFamily="34" charset="0"/>
                        </a:rPr>
                        <a:t>Tasa pendencia 0,60</a:t>
                      </a:r>
                    </a:p>
                  </a:txBody>
                  <a:tcPr marL="6350" marR="6350" marT="635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4316720"/>
                  </a:ext>
                </a:extLst>
              </a:tr>
            </a:tbl>
          </a:graphicData>
        </a:graphic>
      </p:graphicFrame>
      <p:sp>
        <p:nvSpPr>
          <p:cNvPr id="14" name="Rectángulo 13">
            <a:extLst>
              <a:ext uri="{FF2B5EF4-FFF2-40B4-BE49-F238E27FC236}">
                <a16:creationId xmlns:a16="http://schemas.microsoft.com/office/drawing/2014/main" xmlns="" id="{0B76315C-66A1-0865-61E2-766103F6E1E1}"/>
              </a:ext>
            </a:extLst>
          </p:cNvPr>
          <p:cNvSpPr/>
          <p:nvPr/>
        </p:nvSpPr>
        <p:spPr>
          <a:xfrm>
            <a:off x="366800" y="4627400"/>
            <a:ext cx="5598823" cy="151217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7" name="Rectángulo 16">
            <a:extLst>
              <a:ext uri="{FF2B5EF4-FFF2-40B4-BE49-F238E27FC236}">
                <a16:creationId xmlns:a16="http://schemas.microsoft.com/office/drawing/2014/main" xmlns="" id="{CACA3473-300D-4A14-37D3-FC20832DF812}"/>
              </a:ext>
            </a:extLst>
          </p:cNvPr>
          <p:cNvSpPr/>
          <p:nvPr/>
        </p:nvSpPr>
        <p:spPr>
          <a:xfrm>
            <a:off x="380937" y="4888131"/>
            <a:ext cx="5474117" cy="83099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ea typeface="Calibri" panose="020F0502020204030204" pitchFamily="34" charset="0"/>
                <a:cs typeface="Times New Roman" panose="02020603050405020304" pitchFamily="18" charset="0"/>
              </a:rPr>
              <a:t>La evolución de los asuntos ingresados y resueltos es similar durante el período analizado, aunque destaca que en 2023 se acusa un descenso en el número de los resueltos que conlleva un crecimiento de aquellos que continúan en trámite al finalizar dicho año.</a:t>
            </a:r>
          </a:p>
        </p:txBody>
      </p:sp>
      <p:sp>
        <p:nvSpPr>
          <p:cNvPr id="21" name="CuadroTexto 20">
            <a:extLst>
              <a:ext uri="{FF2B5EF4-FFF2-40B4-BE49-F238E27FC236}">
                <a16:creationId xmlns:a16="http://schemas.microsoft.com/office/drawing/2014/main" xmlns="" id="{B5A6867E-679A-D29F-770C-AD6B716129A7}"/>
              </a:ext>
            </a:extLst>
          </p:cNvPr>
          <p:cNvSpPr txBox="1"/>
          <p:nvPr/>
        </p:nvSpPr>
        <p:spPr>
          <a:xfrm>
            <a:off x="6156713" y="4846888"/>
            <a:ext cx="5505823" cy="1015663"/>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defRPr/>
            </a:pPr>
            <a:r>
              <a:rPr lang="es-ES" sz="1200">
                <a:latin typeface="Century Gothic" panose="020B0502020202020204" pitchFamily="34" charset="0"/>
                <a:cs typeface="Times New Roman" panose="02020603050405020304" pitchFamily="18" charset="0"/>
              </a:rPr>
              <a:t>Desde 2022 se recupera el ritmo en la resolución de ejecuciones, situándose por encima de las que se registran y, como consecuencia, desciende el volumen de aquellas que continúan en trámite, aunque permaneciendo en cifras superiores a las que se registran.</a:t>
            </a:r>
            <a:endParaRPr lang="es-ES" sz="1200">
              <a:solidFill>
                <a:srgbClr val="FF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xmlns="" id="{0916879D-DEF6-DD1E-E2EA-467232DBAF19}"/>
              </a:ext>
            </a:extLst>
          </p:cNvPr>
          <p:cNvSpPr>
            <a:spLocks noChangeArrowheads="1"/>
          </p:cNvSpPr>
          <p:nvPr/>
        </p:nvSpPr>
        <p:spPr bwMode="auto">
          <a:xfrm>
            <a:off x="364296" y="646628"/>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4.3.9.3 Volumen de asuntos por estado</a:t>
            </a:r>
          </a:p>
        </p:txBody>
      </p:sp>
      <p:sp>
        <p:nvSpPr>
          <p:cNvPr id="15" name="Rectángulo 14">
            <a:extLst>
              <a:ext uri="{FF2B5EF4-FFF2-40B4-BE49-F238E27FC236}">
                <a16:creationId xmlns:a16="http://schemas.microsoft.com/office/drawing/2014/main" xmlns="" id="{A6123EC1-FA7A-956D-34EF-020F55E18585}"/>
              </a:ext>
            </a:extLst>
          </p:cNvPr>
          <p:cNvSpPr>
            <a:spLocks noChangeArrowheads="1"/>
          </p:cNvSpPr>
          <p:nvPr/>
        </p:nvSpPr>
        <p:spPr bwMode="auto">
          <a:xfrm>
            <a:off x="6096000" y="633755"/>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4.3.9.4 Volumen de ejecuciones por estado</a:t>
            </a:r>
          </a:p>
        </p:txBody>
      </p:sp>
      <p:sp>
        <p:nvSpPr>
          <p:cNvPr id="13" name="Rectángulo 12">
            <a:extLst>
              <a:ext uri="{FF2B5EF4-FFF2-40B4-BE49-F238E27FC236}">
                <a16:creationId xmlns:a16="http://schemas.microsoft.com/office/drawing/2014/main" xmlns="" id="{DB98EFAE-4C22-1993-21FE-7993AECF5800}"/>
              </a:ext>
            </a:extLst>
          </p:cNvPr>
          <p:cNvSpPr/>
          <p:nvPr/>
        </p:nvSpPr>
        <p:spPr>
          <a:xfrm>
            <a:off x="429152" y="943727"/>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los asuntos por estado desde el año 2018 hasta el año 2024.</a:t>
            </a:r>
          </a:p>
        </p:txBody>
      </p:sp>
      <p:sp>
        <p:nvSpPr>
          <p:cNvPr id="16" name="Rectángulo 15">
            <a:extLst>
              <a:ext uri="{FF2B5EF4-FFF2-40B4-BE49-F238E27FC236}">
                <a16:creationId xmlns:a16="http://schemas.microsoft.com/office/drawing/2014/main" xmlns="" id="{C34968C9-DBF9-FFF5-5DE4-0B1C6E98F982}"/>
              </a:ext>
            </a:extLst>
          </p:cNvPr>
          <p:cNvSpPr/>
          <p:nvPr/>
        </p:nvSpPr>
        <p:spPr>
          <a:xfrm>
            <a:off x="6281519" y="908031"/>
            <a:ext cx="5119530" cy="461665"/>
          </a:xfrm>
          <a:prstGeom prst="rect">
            <a:avLst/>
          </a:prstGeom>
        </p:spPr>
        <p:txBody>
          <a:bodyPr wrap="square">
            <a:spAutoFit/>
          </a:bodyPr>
          <a:lstStyle/>
          <a:p>
            <a:pPr algn="jus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el detalle de las ejecuciones por estado desde el año 2018 hasta el año 2024.</a:t>
            </a:r>
          </a:p>
        </p:txBody>
      </p:sp>
      <p:graphicFrame>
        <p:nvGraphicFramePr>
          <p:cNvPr id="20" name="Gráfico 19">
            <a:extLst>
              <a:ext uri="{FF2B5EF4-FFF2-40B4-BE49-F238E27FC236}">
                <a16:creationId xmlns:a16="http://schemas.microsoft.com/office/drawing/2014/main" xmlns="" id="{BEBCC982-95B2-46CC-A597-3F74E41E9BFA}"/>
              </a:ext>
            </a:extLst>
          </p:cNvPr>
          <p:cNvGraphicFramePr>
            <a:graphicFrameLocks/>
          </p:cNvGraphicFramePr>
          <p:nvPr>
            <p:custDataLst>
              <p:tags r:id="rId1"/>
            </p:custDataLst>
          </p:nvPr>
        </p:nvGraphicFramePr>
        <p:xfrm>
          <a:off x="534123" y="1713616"/>
          <a:ext cx="5167744" cy="28893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Gráfico 21">
            <a:extLst>
              <a:ext uri="{FF2B5EF4-FFF2-40B4-BE49-F238E27FC236}">
                <a16:creationId xmlns:a16="http://schemas.microsoft.com/office/drawing/2014/main" xmlns="" id="{3A5B1908-E5D3-4BE3-B6C7-E5FD5BBBC72C}"/>
              </a:ext>
            </a:extLst>
          </p:cNvPr>
          <p:cNvGraphicFramePr>
            <a:graphicFrameLocks/>
          </p:cNvGraphicFramePr>
          <p:nvPr>
            <p:custDataLst>
              <p:tags r:id="rId2"/>
            </p:custDataLst>
          </p:nvPr>
        </p:nvGraphicFramePr>
        <p:xfrm>
          <a:off x="6478937" y="1706598"/>
          <a:ext cx="5178940" cy="287477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53085540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D382DB4-4ACA-108F-5EE9-2FAFC40D95A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498E8C98-2FF4-EEAD-C910-0CBC2A7D1161}"/>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87606C9C-1627-F50A-B464-5492F8F08CF1}"/>
              </a:ext>
            </a:extLst>
          </p:cNvPr>
          <p:cNvSpPr txBox="1">
            <a:spLocks/>
          </p:cNvSpPr>
          <p:nvPr/>
        </p:nvSpPr>
        <p:spPr>
          <a:xfrm>
            <a:off x="292099" y="161291"/>
            <a:ext cx="11648264" cy="63132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defRPr/>
            </a:pPr>
            <a:r>
              <a:rPr lang="es-ES" sz="2000">
                <a:solidFill>
                  <a:srgbClr val="1C3056"/>
                </a:solidFill>
                <a:latin typeface="Century Gothic" panose="020B0502020202020204" pitchFamily="34" charset="0"/>
              </a:rPr>
              <a:t>4.3.9</a:t>
            </a: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 </a:t>
            </a:r>
            <a:r>
              <a:rPr lang="es-ES" sz="2000">
                <a:solidFill>
                  <a:srgbClr val="1C3056"/>
                </a:solidFill>
                <a:latin typeface="Century Gothic" panose="020B0502020202020204" pitchFamily="34" charset="0"/>
              </a:rPr>
              <a:t>Análisis de situación actual </a:t>
            </a:r>
            <a:r>
              <a:rPr lang="es-ES" sz="2000" u="sng">
                <a:solidFill>
                  <a:srgbClr val="1C3056"/>
                </a:solidFill>
                <a:latin typeface="Century Gothic" panose="020B0502020202020204" pitchFamily="34" charset="0"/>
              </a:rPr>
              <a:t>Villaviciosa</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09D533B5-F518-BBCF-987F-8013234A9A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F75956F0-433D-779E-7951-88330A6D7C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257EC228-5649-3F37-E62C-F6F078A5E0C7}"/>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75</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sp>
        <p:nvSpPr>
          <p:cNvPr id="16" name="Rectángulo 15">
            <a:extLst>
              <a:ext uri="{FF2B5EF4-FFF2-40B4-BE49-F238E27FC236}">
                <a16:creationId xmlns:a16="http://schemas.microsoft.com/office/drawing/2014/main" xmlns="" id="{E63E7794-7888-BC9D-0FF2-BCA30B0D2083}"/>
              </a:ext>
            </a:extLst>
          </p:cNvPr>
          <p:cNvSpPr/>
          <p:nvPr/>
        </p:nvSpPr>
        <p:spPr>
          <a:xfrm>
            <a:off x="292099" y="940658"/>
            <a:ext cx="11204576" cy="461665"/>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la dotación actual para el partido judicial de Villaviciosa cuenta con un total de 8 personas: 2 gestores procesales, 4 tramitadores procesales y 2 auxilios judiciales.</a:t>
            </a:r>
          </a:p>
        </p:txBody>
      </p:sp>
      <p:graphicFrame>
        <p:nvGraphicFramePr>
          <p:cNvPr id="4" name="Tabla 3">
            <a:extLst>
              <a:ext uri="{FF2B5EF4-FFF2-40B4-BE49-F238E27FC236}">
                <a16:creationId xmlns:a16="http://schemas.microsoft.com/office/drawing/2014/main" xmlns="" id="{B29ABE73-2288-4230-BDD3-E552EB408257}"/>
              </a:ext>
            </a:extLst>
          </p:cNvPr>
          <p:cNvGraphicFramePr>
            <a:graphicFrameLocks noGrp="1"/>
          </p:cNvGraphicFramePr>
          <p:nvPr/>
        </p:nvGraphicFramePr>
        <p:xfrm>
          <a:off x="1295291" y="1966722"/>
          <a:ext cx="9620467" cy="741680"/>
        </p:xfrm>
        <a:graphic>
          <a:graphicData uri="http://schemas.openxmlformats.org/drawingml/2006/table">
            <a:tbl>
              <a:tblPr firstRow="1" bandRow="1">
                <a:tableStyleId>{5C22544A-7EE6-4342-B048-85BDC9FD1C3A}</a:tableStyleId>
              </a:tblPr>
              <a:tblGrid>
                <a:gridCol w="3520115">
                  <a:extLst>
                    <a:ext uri="{9D8B030D-6E8A-4147-A177-3AD203B41FA5}">
                      <a16:colId xmlns:a16="http://schemas.microsoft.com/office/drawing/2014/main" xmlns="" val="3146478128"/>
                    </a:ext>
                  </a:extLst>
                </a:gridCol>
                <a:gridCol w="1629624">
                  <a:extLst>
                    <a:ext uri="{9D8B030D-6E8A-4147-A177-3AD203B41FA5}">
                      <a16:colId xmlns:a16="http://schemas.microsoft.com/office/drawing/2014/main" xmlns="" val="819680818"/>
                    </a:ext>
                  </a:extLst>
                </a:gridCol>
                <a:gridCol w="1833854">
                  <a:extLst>
                    <a:ext uri="{9D8B030D-6E8A-4147-A177-3AD203B41FA5}">
                      <a16:colId xmlns:a16="http://schemas.microsoft.com/office/drawing/2014/main" xmlns="" val="2726229216"/>
                    </a:ext>
                  </a:extLst>
                </a:gridCol>
                <a:gridCol w="1456660">
                  <a:extLst>
                    <a:ext uri="{9D8B030D-6E8A-4147-A177-3AD203B41FA5}">
                      <a16:colId xmlns:a16="http://schemas.microsoft.com/office/drawing/2014/main" xmlns="" val="2408310350"/>
                    </a:ext>
                  </a:extLst>
                </a:gridCol>
                <a:gridCol w="1180214">
                  <a:extLst>
                    <a:ext uri="{9D8B030D-6E8A-4147-A177-3AD203B41FA5}">
                      <a16:colId xmlns:a16="http://schemas.microsoft.com/office/drawing/2014/main" xmlns="" val="197388554"/>
                    </a:ext>
                  </a:extLst>
                </a:gridCol>
              </a:tblGrid>
              <a:tr h="370840">
                <a:tc>
                  <a:txBody>
                    <a:bodyPr/>
                    <a:lstStyle/>
                    <a:p>
                      <a:pPr algn="ctr"/>
                      <a:r>
                        <a:rPr lang="en-GB" sz="1200"/>
                        <a:t>Juzgado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Gestor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Tramitador Procesal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Auxilio Judicial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2107847950"/>
                  </a:ext>
                </a:extLst>
              </a:tr>
              <a:tr h="370840">
                <a:tc>
                  <a:txBody>
                    <a:bodyPr/>
                    <a:lstStyle/>
                    <a:p>
                      <a:r>
                        <a:rPr lang="en-GB" sz="1200" err="1"/>
                        <a:t>Juzgado</a:t>
                      </a:r>
                      <a:r>
                        <a:rPr lang="en-GB" sz="1200"/>
                        <a:t> Único de 1ª instancia e </a:t>
                      </a:r>
                      <a:r>
                        <a:rPr lang="en-GB" sz="1200" err="1"/>
                        <a:t>instrucción</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158544097"/>
                  </a:ext>
                </a:extLst>
              </a:tr>
            </a:tbl>
          </a:graphicData>
        </a:graphic>
      </p:graphicFrame>
      <p:sp>
        <p:nvSpPr>
          <p:cNvPr id="3" name="Rectángulo 2">
            <a:extLst>
              <a:ext uri="{FF2B5EF4-FFF2-40B4-BE49-F238E27FC236}">
                <a16:creationId xmlns:a16="http://schemas.microsoft.com/office/drawing/2014/main" xmlns="" id="{0FF504FC-4080-C89B-F5F4-99FCBA59E616}"/>
              </a:ext>
            </a:extLst>
          </p:cNvPr>
          <p:cNvSpPr>
            <a:spLocks noChangeArrowheads="1"/>
          </p:cNvSpPr>
          <p:nvPr/>
        </p:nvSpPr>
        <p:spPr bwMode="auto">
          <a:xfrm>
            <a:off x="292099" y="646549"/>
            <a:ext cx="883285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4.3.9.5 Dotación de personal</a:t>
            </a:r>
          </a:p>
        </p:txBody>
      </p:sp>
    </p:spTree>
    <p:extLst>
      <p:ext uri="{BB962C8B-B14F-4D97-AF65-F5344CB8AC3E}">
        <p14:creationId xmlns:p14="http://schemas.microsoft.com/office/powerpoint/2010/main" val="51086633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FED5D6D-EA1F-C1FD-80F1-510102951B2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C60ABECD-7B47-68FE-16B5-03EC0F03652A}"/>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ACD7DD26-D143-50DC-A346-EA58B646309A}"/>
              </a:ext>
            </a:extLst>
          </p:cNvPr>
          <p:cNvSpPr txBox="1">
            <a:spLocks/>
          </p:cNvSpPr>
          <p:nvPr/>
        </p:nvSpPr>
        <p:spPr>
          <a:xfrm>
            <a:off x="292099" y="161291"/>
            <a:ext cx="11648264" cy="631324"/>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4.3.10 </a:t>
            </a:r>
            <a:r>
              <a:rPr lang="es-ES" sz="2000">
                <a:solidFill>
                  <a:srgbClr val="1C3056"/>
                </a:solidFill>
                <a:latin typeface="Century Gothic" panose="020B0502020202020204" pitchFamily="34" charset="0"/>
              </a:rPr>
              <a:t>Análisis de situación: </a:t>
            </a:r>
            <a:r>
              <a:rPr lang="es-ES" sz="2000" u="sng">
                <a:solidFill>
                  <a:srgbClr val="1C3056"/>
                </a:solidFill>
                <a:latin typeface="Century Gothic" panose="020B0502020202020204" pitchFamily="34" charset="0"/>
              </a:rPr>
              <a:t>Comparativa partidos judiciales con único juzgado de 1ª instancia e instrucción</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5313DC7C-1F28-4030-1FB4-E8C01493D7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426ED61B-C4A6-A141-61DB-C355153C9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85730F37-5A19-3F02-B7C7-F62425D3DC9E}"/>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76</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graphicFrame>
        <p:nvGraphicFramePr>
          <p:cNvPr id="13" name="Tabla 12">
            <a:extLst>
              <a:ext uri="{FF2B5EF4-FFF2-40B4-BE49-F238E27FC236}">
                <a16:creationId xmlns:a16="http://schemas.microsoft.com/office/drawing/2014/main" xmlns="" id="{7CF79E98-0108-2FC3-5F9A-6D54E169A211}"/>
              </a:ext>
            </a:extLst>
          </p:cNvPr>
          <p:cNvGraphicFramePr>
            <a:graphicFrameLocks noGrp="1"/>
          </p:cNvGraphicFramePr>
          <p:nvPr/>
        </p:nvGraphicFramePr>
        <p:xfrm>
          <a:off x="2044958" y="2016266"/>
          <a:ext cx="8121134" cy="3708400"/>
        </p:xfrm>
        <a:graphic>
          <a:graphicData uri="http://schemas.openxmlformats.org/drawingml/2006/table">
            <a:tbl>
              <a:tblPr firstRow="1" bandRow="1">
                <a:tableStyleId>{5C22544A-7EE6-4342-B048-85BDC9FD1C3A}</a:tableStyleId>
              </a:tblPr>
              <a:tblGrid>
                <a:gridCol w="3080738">
                  <a:extLst>
                    <a:ext uri="{9D8B030D-6E8A-4147-A177-3AD203B41FA5}">
                      <a16:colId xmlns:a16="http://schemas.microsoft.com/office/drawing/2014/main" xmlns="" val="3146478128"/>
                    </a:ext>
                  </a:extLst>
                </a:gridCol>
                <a:gridCol w="2511643">
                  <a:extLst>
                    <a:ext uri="{9D8B030D-6E8A-4147-A177-3AD203B41FA5}">
                      <a16:colId xmlns:a16="http://schemas.microsoft.com/office/drawing/2014/main" xmlns="" val="819680818"/>
                    </a:ext>
                  </a:extLst>
                </a:gridCol>
                <a:gridCol w="2528753">
                  <a:extLst>
                    <a:ext uri="{9D8B030D-6E8A-4147-A177-3AD203B41FA5}">
                      <a16:colId xmlns:a16="http://schemas.microsoft.com/office/drawing/2014/main" xmlns="" val="2726229216"/>
                    </a:ext>
                  </a:extLst>
                </a:gridCol>
              </a:tblGrid>
              <a:tr h="370840">
                <a:tc>
                  <a:txBody>
                    <a:bodyPr/>
                    <a:lstStyle/>
                    <a:p>
                      <a:pPr algn="ctr"/>
                      <a:r>
                        <a:rPr lang="en-GB" sz="1400"/>
                        <a:t>Partido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Asuntos </a:t>
                      </a:r>
                      <a:r>
                        <a:rPr lang="en-GB" sz="1400" err="1"/>
                        <a:t>ingresados</a:t>
                      </a: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err="1"/>
                        <a:t>Ejecuciones</a:t>
                      </a:r>
                      <a:r>
                        <a:rPr lang="en-GB" sz="1400"/>
                        <a:t> </a:t>
                      </a:r>
                      <a:r>
                        <a:rPr lang="en-GB" sz="1400" err="1"/>
                        <a:t>registradas</a:t>
                      </a: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2107847950"/>
                  </a:ext>
                </a:extLst>
              </a:tr>
              <a:tr h="370840">
                <a:tc>
                  <a:txBody>
                    <a:bodyPr/>
                    <a:lstStyle/>
                    <a:p>
                      <a:pPr algn="ctr"/>
                      <a:r>
                        <a:rPr lang="en-GB" sz="1200"/>
                        <a:t>Cangas de </a:t>
                      </a:r>
                      <a:r>
                        <a:rPr lang="en-GB" sz="1200" err="1"/>
                        <a:t>Narcea</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1115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585440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Cangas de Onís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2313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7849942"/>
                  </a:ext>
                </a:extLst>
              </a:tr>
              <a:tr h="370840">
                <a:tc>
                  <a:txBody>
                    <a:bodyPr/>
                    <a:lstStyle/>
                    <a:p>
                      <a:pPr algn="ctr"/>
                      <a:r>
                        <a:rPr lang="en-GB" sz="1200" err="1"/>
                        <a:t>Castropol</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1215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4166746"/>
                  </a:ext>
                </a:extLst>
              </a:tr>
              <a:tr h="370840">
                <a:tc>
                  <a:txBody>
                    <a:bodyPr/>
                    <a:lstStyle/>
                    <a:p>
                      <a:pPr algn="ctr"/>
                      <a:r>
                        <a:rPr lang="en-GB" sz="1200"/>
                        <a:t>Llanes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37612097"/>
                  </a:ext>
                </a:extLst>
              </a:tr>
              <a:tr h="370840">
                <a:tc>
                  <a:txBody>
                    <a:bodyPr/>
                    <a:lstStyle/>
                    <a:p>
                      <a:pPr algn="ctr"/>
                      <a:r>
                        <a:rPr lang="en-GB" sz="1200" err="1"/>
                        <a:t>Piloña</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1048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45035451"/>
                  </a:ext>
                </a:extLst>
              </a:tr>
              <a:tr h="370840">
                <a:tc>
                  <a:txBody>
                    <a:bodyPr/>
                    <a:lstStyle/>
                    <a:p>
                      <a:pPr algn="ctr"/>
                      <a:r>
                        <a:rPr lang="en-GB" sz="1200" err="1"/>
                        <a:t>Pravia</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1978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86746976"/>
                  </a:ext>
                </a:extLst>
              </a:tr>
              <a:tr h="370840">
                <a:tc>
                  <a:txBody>
                    <a:bodyPr/>
                    <a:lstStyle/>
                    <a:p>
                      <a:pPr algn="ctr"/>
                      <a:r>
                        <a:rPr lang="en-GB" sz="1200"/>
                        <a:t>Tineo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18360406"/>
                  </a:ext>
                </a:extLst>
              </a:tr>
              <a:tr h="370840">
                <a:tc>
                  <a:txBody>
                    <a:bodyPr/>
                    <a:lstStyle/>
                    <a:p>
                      <a:pPr algn="ctr"/>
                      <a:r>
                        <a:rPr lang="en-GB" sz="1200"/>
                        <a:t>Valdés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1706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11488369"/>
                  </a:ext>
                </a:extLst>
              </a:tr>
              <a:tr h="370840">
                <a:tc>
                  <a:txBody>
                    <a:bodyPr/>
                    <a:lstStyle/>
                    <a:p>
                      <a:pPr algn="ctr"/>
                      <a:r>
                        <a:rPr lang="en-GB" sz="1200" err="1"/>
                        <a:t>Villaviciosa</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1754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4363593"/>
                  </a:ext>
                </a:extLst>
              </a:tr>
            </a:tbl>
          </a:graphicData>
        </a:graphic>
      </p:graphicFrame>
      <p:sp>
        <p:nvSpPr>
          <p:cNvPr id="16" name="Rectángulo 15">
            <a:extLst>
              <a:ext uri="{FF2B5EF4-FFF2-40B4-BE49-F238E27FC236}">
                <a16:creationId xmlns:a16="http://schemas.microsoft.com/office/drawing/2014/main" xmlns="" id="{53F39283-4257-5D5F-D9BC-00C564421EAB}"/>
              </a:ext>
            </a:extLst>
          </p:cNvPr>
          <p:cNvSpPr/>
          <p:nvPr/>
        </p:nvSpPr>
        <p:spPr>
          <a:xfrm>
            <a:off x="292099" y="1156545"/>
            <a:ext cx="11204576" cy="461665"/>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Se presenta a continuación una comparativa entre los 9 partidos judiciales con un único juzgado de 1ª instancia e instrucción en relación con los asuntos ingresados y las ejecuciones registradas durante el año 2024.</a:t>
            </a:r>
          </a:p>
        </p:txBody>
      </p:sp>
      <p:sp>
        <p:nvSpPr>
          <p:cNvPr id="3" name="Rectángulo 2">
            <a:extLst>
              <a:ext uri="{FF2B5EF4-FFF2-40B4-BE49-F238E27FC236}">
                <a16:creationId xmlns:a16="http://schemas.microsoft.com/office/drawing/2014/main" xmlns="" id="{E6C906B7-24A4-7000-1ABB-B69DC79D7010}"/>
              </a:ext>
            </a:extLst>
          </p:cNvPr>
          <p:cNvSpPr>
            <a:spLocks noChangeArrowheads="1"/>
          </p:cNvSpPr>
          <p:nvPr/>
        </p:nvSpPr>
        <p:spPr bwMode="auto">
          <a:xfrm>
            <a:off x="452567" y="836746"/>
            <a:ext cx="6174570"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4.3.10.1 Comparativa asuntos ingresados y ejecuciones registradas</a:t>
            </a:r>
          </a:p>
        </p:txBody>
      </p:sp>
    </p:spTree>
    <p:extLst>
      <p:ext uri="{BB962C8B-B14F-4D97-AF65-F5344CB8AC3E}">
        <p14:creationId xmlns:p14="http://schemas.microsoft.com/office/powerpoint/2010/main" val="218803016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1FDAE05-D518-88E5-DE26-2D5158429C2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xmlns="" id="{605A0A81-E614-6055-6D50-28592C1CAAF5}"/>
              </a:ext>
            </a:extLst>
          </p:cNvPr>
          <p:cNvSpPr/>
          <p:nvPr/>
        </p:nvSpPr>
        <p:spPr>
          <a:xfrm>
            <a:off x="1018076" y="1097839"/>
            <a:ext cx="10155848" cy="461665"/>
          </a:xfrm>
          <a:prstGeom prst="rect">
            <a:avLst/>
          </a:prstGeom>
        </p:spPr>
        <p:txBody>
          <a:bodyPr wrap="square">
            <a:spAutoFit/>
          </a:bodyPr>
          <a:lstStyle/>
          <a:p>
            <a:pPr marL="176212">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a:p>
            <a:pPr marL="342900" indent="-166688">
              <a:buFont typeface="Calibri" panose="020F0502020204030204" pitchFamily="34" charset="0"/>
              <a:buChar char="-"/>
              <a:defRPr/>
            </a:pPr>
            <a:endParaRPr lang="es-ES" sz="120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xmlns="" id="{D3E2817B-EF35-9014-8327-424D62FE52F8}"/>
              </a:ext>
            </a:extLst>
          </p:cNvPr>
          <p:cNvSpPr txBox="1">
            <a:spLocks/>
          </p:cNvSpPr>
          <p:nvPr/>
        </p:nvSpPr>
        <p:spPr>
          <a:xfrm>
            <a:off x="292099" y="161291"/>
            <a:ext cx="11648264" cy="631324"/>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rPr>
              <a:t>4.3.10 </a:t>
            </a:r>
            <a:r>
              <a:rPr lang="es-ES" sz="2000">
                <a:solidFill>
                  <a:srgbClr val="1C3056"/>
                </a:solidFill>
                <a:latin typeface="Century Gothic" panose="020B0502020202020204" pitchFamily="34" charset="0"/>
              </a:rPr>
              <a:t>Análisis de situación: </a:t>
            </a:r>
            <a:r>
              <a:rPr lang="es-ES" sz="2000" u="sng">
                <a:solidFill>
                  <a:srgbClr val="1C3056"/>
                </a:solidFill>
                <a:latin typeface="Century Gothic" panose="020B0502020202020204" pitchFamily="34" charset="0"/>
              </a:rPr>
              <a:t>Comparativa partidos judiciales con único juzgado de 1ª instancia e instrucción</a:t>
            </a:r>
            <a:endParaRPr kumimoji="0" lang="es-ES" sz="2000" b="1" i="0" u="sng"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pic>
        <p:nvPicPr>
          <p:cNvPr id="6" name="Picture 14" descr="NTT DATA | iAgua">
            <a:extLst>
              <a:ext uri="{FF2B5EF4-FFF2-40B4-BE49-F238E27FC236}">
                <a16:creationId xmlns:a16="http://schemas.microsoft.com/office/drawing/2014/main" xmlns="" id="{166B3CB0-4355-C788-DB47-00A7A9365D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7B59A677-1C1D-D14F-14E6-F8F361C5B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743968A1-D9D4-3643-C383-0FD24537962D}"/>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77</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mc:AlternateContent xmlns:mc="http://schemas.openxmlformats.org/markup-compatibility/2006" xmlns:a14="http://schemas.microsoft.com/office/drawing/2010/main">
        <mc:Choice Requires="a14">
          <p:graphicFrame>
            <p:nvGraphicFramePr>
              <p:cNvPr id="13" name="Tabla 12">
                <a:extLst>
                  <a:ext uri="{FF2B5EF4-FFF2-40B4-BE49-F238E27FC236}">
                    <a16:creationId xmlns:a16="http://schemas.microsoft.com/office/drawing/2014/main" xmlns="" id="{E98DF923-24D2-7B98-5568-5C6E317644EA}"/>
                  </a:ext>
                </a:extLst>
              </p:cNvPr>
              <p:cNvGraphicFramePr>
                <a:graphicFrameLocks noGrp="1"/>
              </p:cNvGraphicFramePr>
              <p:nvPr/>
            </p:nvGraphicFramePr>
            <p:xfrm>
              <a:off x="452567" y="1858616"/>
              <a:ext cx="11204576" cy="3855720"/>
            </p:xfrm>
            <a:graphic>
              <a:graphicData uri="http://schemas.openxmlformats.org/drawingml/2006/table">
                <a:tbl>
                  <a:tblPr firstRow="1" bandRow="1">
                    <a:tableStyleId>{5C22544A-7EE6-4342-B048-85BDC9FD1C3A}</a:tableStyleId>
                  </a:tblPr>
                  <a:tblGrid>
                    <a:gridCol w="1703492">
                      <a:extLst>
                        <a:ext uri="{9D8B030D-6E8A-4147-A177-3AD203B41FA5}">
                          <a16:colId xmlns:a16="http://schemas.microsoft.com/office/drawing/2014/main" xmlns="" val="3146478128"/>
                        </a:ext>
                      </a:extLst>
                    </a:gridCol>
                    <a:gridCol w="1388811">
                      <a:extLst>
                        <a:ext uri="{9D8B030D-6E8A-4147-A177-3AD203B41FA5}">
                          <a16:colId xmlns:a16="http://schemas.microsoft.com/office/drawing/2014/main" xmlns="" val="819680818"/>
                        </a:ext>
                      </a:extLst>
                    </a:gridCol>
                    <a:gridCol w="1398272">
                      <a:extLst>
                        <a:ext uri="{9D8B030D-6E8A-4147-A177-3AD203B41FA5}">
                          <a16:colId xmlns:a16="http://schemas.microsoft.com/office/drawing/2014/main" xmlns="" val="2726229216"/>
                        </a:ext>
                      </a:extLst>
                    </a:gridCol>
                    <a:gridCol w="1334015">
                      <a:extLst>
                        <a:ext uri="{9D8B030D-6E8A-4147-A177-3AD203B41FA5}">
                          <a16:colId xmlns:a16="http://schemas.microsoft.com/office/drawing/2014/main" xmlns="" val="2408310350"/>
                        </a:ext>
                      </a:extLst>
                    </a:gridCol>
                    <a:gridCol w="1070971">
                      <a:extLst>
                        <a:ext uri="{9D8B030D-6E8A-4147-A177-3AD203B41FA5}">
                          <a16:colId xmlns:a16="http://schemas.microsoft.com/office/drawing/2014/main" xmlns="" val="2080839351"/>
                        </a:ext>
                      </a:extLst>
                    </a:gridCol>
                    <a:gridCol w="2045254">
                      <a:extLst>
                        <a:ext uri="{9D8B030D-6E8A-4147-A177-3AD203B41FA5}">
                          <a16:colId xmlns:a16="http://schemas.microsoft.com/office/drawing/2014/main" xmlns="" val="3490180687"/>
                        </a:ext>
                      </a:extLst>
                    </a:gridCol>
                    <a:gridCol w="2263761">
                      <a:extLst>
                        <a:ext uri="{9D8B030D-6E8A-4147-A177-3AD203B41FA5}">
                          <a16:colId xmlns:a16="http://schemas.microsoft.com/office/drawing/2014/main" xmlns="" val="2590731805"/>
                        </a:ext>
                      </a:extLst>
                    </a:gridCol>
                  </a:tblGrid>
                  <a:tr h="370840">
                    <a:tc>
                      <a:txBody>
                        <a:bodyPr/>
                        <a:lstStyle/>
                        <a:p>
                          <a:pPr algn="ctr"/>
                          <a:r>
                            <a:rPr lang="en-GB" sz="1400"/>
                            <a:t>Partido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Gestor Procesal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Tramitador Procesal (TP)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Auxilio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solidFill>
                                <a:schemeClr val="tx2">
                                  <a:lumMod val="75000"/>
                                </a:schemeClr>
                              </a:solidFill>
                            </a:rPr>
                            <a:t>GP+ 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GB" sz="1400" i="1" smtClean="0">
                                        <a:solidFill>
                                          <a:schemeClr val="tx2">
                                            <a:lumMod val="75000"/>
                                          </a:schemeClr>
                                        </a:solidFill>
                                        <a:latin typeface="Cambria Math"/>
                                      </a:rPr>
                                    </m:ctrlPr>
                                  </m:fPr>
                                  <m:num>
                                    <m:r>
                                      <a:rPr lang="es-ES" sz="1400" b="1" i="0" smtClean="0">
                                        <a:solidFill>
                                          <a:schemeClr val="tx2">
                                            <a:lumMod val="75000"/>
                                          </a:schemeClr>
                                        </a:solidFill>
                                        <a:latin typeface="Cambria Math" panose="02040503050406030204" pitchFamily="18" charset="0"/>
                                      </a:rPr>
                                      <m:t>𝐀𝐬𝐮𝐧𝐭𝐨𝐬</m:t>
                                    </m:r>
                                    <m:r>
                                      <a:rPr lang="es-ES" sz="1400" b="1" i="0" smtClean="0">
                                        <a:solidFill>
                                          <a:schemeClr val="tx2">
                                            <a:lumMod val="75000"/>
                                          </a:schemeClr>
                                        </a:solidFill>
                                        <a:latin typeface="Cambria Math" panose="02040503050406030204" pitchFamily="18" charset="0"/>
                                      </a:rPr>
                                      <m:t> </m:t>
                                    </m:r>
                                    <m:r>
                                      <a:rPr lang="es-ES" sz="1400" b="1" i="0" smtClean="0">
                                        <a:solidFill>
                                          <a:schemeClr val="tx2">
                                            <a:lumMod val="75000"/>
                                          </a:schemeClr>
                                        </a:solidFill>
                                        <a:latin typeface="Cambria Math" panose="02040503050406030204" pitchFamily="18" charset="0"/>
                                      </a:rPr>
                                      <m:t>𝐢𝐧𝐠𝐫𝐞𝐬𝐚𝐝𝐨𝐬</m:t>
                                    </m:r>
                                  </m:num>
                                  <m:den>
                                    <m:r>
                                      <a:rPr lang="es-ES" sz="1400" b="1" i="0" smtClean="0">
                                        <a:solidFill>
                                          <a:schemeClr val="tx2">
                                            <a:lumMod val="75000"/>
                                          </a:schemeClr>
                                        </a:solidFill>
                                        <a:latin typeface="Cambria Math" panose="02040503050406030204" pitchFamily="18" charset="0"/>
                                      </a:rPr>
                                      <m:t>𝐆𝐏</m:t>
                                    </m:r>
                                    <m:r>
                                      <a:rPr lang="es-ES" sz="1400" b="1" i="0" smtClean="0">
                                        <a:solidFill>
                                          <a:schemeClr val="tx2">
                                            <a:lumMod val="75000"/>
                                          </a:schemeClr>
                                        </a:solidFill>
                                        <a:latin typeface="Cambria Math" panose="02040503050406030204" pitchFamily="18" charset="0"/>
                                      </a:rPr>
                                      <m:t>+</m:t>
                                    </m:r>
                                    <m:r>
                                      <a:rPr lang="es-ES" sz="1400" b="1" i="0" smtClean="0">
                                        <a:solidFill>
                                          <a:schemeClr val="tx2">
                                            <a:lumMod val="75000"/>
                                          </a:schemeClr>
                                        </a:solidFill>
                                        <a:latin typeface="Cambria Math" panose="02040503050406030204" pitchFamily="18" charset="0"/>
                                      </a:rPr>
                                      <m:t>𝐓𝐏</m:t>
                                    </m:r>
                                  </m:den>
                                </m:f>
                              </m:oMath>
                            </m:oMathPara>
                          </a14:m>
                          <a:endParaRPr lang="en-GB" sz="1400" i="0">
                            <a:solidFill>
                              <a:schemeClr val="tx2">
                                <a:lumMod val="7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GB" sz="1400" i="1" smtClean="0">
                                        <a:solidFill>
                                          <a:schemeClr val="tx2">
                                            <a:lumMod val="75000"/>
                                          </a:schemeClr>
                                        </a:solidFill>
                                        <a:latin typeface="Cambria Math"/>
                                      </a:rPr>
                                    </m:ctrlPr>
                                  </m:fPr>
                                  <m:num>
                                    <m:r>
                                      <a:rPr lang="es-ES" sz="1400" b="1" i="0" smtClean="0">
                                        <a:solidFill>
                                          <a:schemeClr val="tx2">
                                            <a:lumMod val="75000"/>
                                          </a:schemeClr>
                                        </a:solidFill>
                                        <a:latin typeface="Cambria Math" panose="02040503050406030204" pitchFamily="18" charset="0"/>
                                      </a:rPr>
                                      <m:t>𝐄𝐣𝐞𝐜𝐮𝐜𝐢𝐨𝐧𝐞𝐬</m:t>
                                    </m:r>
                                    <m:r>
                                      <a:rPr lang="es-ES" sz="1400" b="1" i="0" smtClean="0">
                                        <a:solidFill>
                                          <a:schemeClr val="tx2">
                                            <a:lumMod val="75000"/>
                                          </a:schemeClr>
                                        </a:solidFill>
                                        <a:latin typeface="Cambria Math" panose="02040503050406030204" pitchFamily="18" charset="0"/>
                                      </a:rPr>
                                      <m:t> </m:t>
                                    </m:r>
                                    <m:r>
                                      <a:rPr lang="es-ES" sz="1400" b="1" i="0" smtClean="0">
                                        <a:solidFill>
                                          <a:schemeClr val="tx2">
                                            <a:lumMod val="75000"/>
                                          </a:schemeClr>
                                        </a:solidFill>
                                        <a:latin typeface="Cambria Math" panose="02040503050406030204" pitchFamily="18" charset="0"/>
                                      </a:rPr>
                                      <m:t>𝐑𝐞𝐠𝐢𝐬𝐭𝐫𝐚𝐝𝐚𝐬</m:t>
                                    </m:r>
                                  </m:num>
                                  <m:den>
                                    <m:r>
                                      <a:rPr lang="es-ES" sz="1400" b="1" i="0" smtClean="0">
                                        <a:solidFill>
                                          <a:schemeClr val="tx2">
                                            <a:lumMod val="75000"/>
                                          </a:schemeClr>
                                        </a:solidFill>
                                        <a:latin typeface="Cambria Math" panose="02040503050406030204" pitchFamily="18" charset="0"/>
                                      </a:rPr>
                                      <m:t>𝐆𝐏</m:t>
                                    </m:r>
                                    <m:r>
                                      <a:rPr lang="es-ES" sz="1400" b="1" i="0" smtClean="0">
                                        <a:solidFill>
                                          <a:schemeClr val="tx2">
                                            <a:lumMod val="75000"/>
                                          </a:schemeClr>
                                        </a:solidFill>
                                        <a:latin typeface="Cambria Math" panose="02040503050406030204" pitchFamily="18" charset="0"/>
                                      </a:rPr>
                                      <m:t>+</m:t>
                                    </m:r>
                                    <m:r>
                                      <a:rPr lang="es-ES" sz="1400" b="1" i="0" smtClean="0">
                                        <a:solidFill>
                                          <a:schemeClr val="tx2">
                                            <a:lumMod val="75000"/>
                                          </a:schemeClr>
                                        </a:solidFill>
                                        <a:latin typeface="Cambria Math" panose="02040503050406030204" pitchFamily="18" charset="0"/>
                                      </a:rPr>
                                      <m:t>𝐓𝐏</m:t>
                                    </m:r>
                                  </m:den>
                                </m:f>
                              </m:oMath>
                            </m:oMathPara>
                          </a14:m>
                          <a:endParaRPr lang="en-GB" sz="140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107847950"/>
                      </a:ext>
                    </a:extLst>
                  </a:tr>
                  <a:tr h="370840">
                    <a:tc>
                      <a:txBody>
                        <a:bodyPr/>
                        <a:lstStyle/>
                        <a:p>
                          <a:pPr algn="ctr"/>
                          <a:r>
                            <a:rPr lang="en-GB" sz="1200"/>
                            <a:t>Cangas de </a:t>
                          </a:r>
                          <a:r>
                            <a:rPr lang="en-GB" sz="1200" err="1"/>
                            <a:t>Narcea</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1115/5 = </a:t>
                          </a:r>
                          <a:r>
                            <a:rPr lang="en-GB" sz="1200" b="1"/>
                            <a:t>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92/5 ≈ </a:t>
                          </a:r>
                          <a:r>
                            <a:rPr lang="en-GB" sz="1200" b="1"/>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585440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Cangas de Onís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2313/6 ≈</a:t>
                          </a:r>
                          <a:r>
                            <a:rPr lang="en-GB" sz="1200" b="1"/>
                            <a:t>385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329/6 ≈ </a:t>
                          </a:r>
                          <a:r>
                            <a:rPr lang="en-GB" sz="1200" b="1"/>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7849942"/>
                      </a:ext>
                    </a:extLst>
                  </a:tr>
                  <a:tr h="370840">
                    <a:tc>
                      <a:txBody>
                        <a:bodyPr/>
                        <a:lstStyle/>
                        <a:p>
                          <a:pPr algn="ctr"/>
                          <a:r>
                            <a:rPr lang="en-GB" sz="1200" err="1"/>
                            <a:t>Castropol</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1215/4 ≈ </a:t>
                          </a:r>
                          <a:r>
                            <a:rPr lang="en-GB" sz="1200" b="1"/>
                            <a:t>303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145/4 = </a:t>
                          </a:r>
                          <a:r>
                            <a:rPr lang="en-GB" sz="1200" b="1"/>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4166746"/>
                      </a:ext>
                    </a:extLst>
                  </a:tr>
                  <a:tr h="370840">
                    <a:tc>
                      <a:txBody>
                        <a:bodyPr/>
                        <a:lstStyle/>
                        <a:p>
                          <a:pPr algn="ctr"/>
                          <a:r>
                            <a:rPr lang="en-GB" sz="1200"/>
                            <a:t>Llanes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2018/7 ≈ </a:t>
                          </a:r>
                          <a:r>
                            <a:rPr lang="en-GB" sz="1200" b="1"/>
                            <a:t>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276/7 ≈ </a:t>
                          </a:r>
                          <a:r>
                            <a:rPr lang="en-GB" sz="1200" b="1"/>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37612097"/>
                      </a:ext>
                    </a:extLst>
                  </a:tr>
                  <a:tr h="370840">
                    <a:tc>
                      <a:txBody>
                        <a:bodyPr/>
                        <a:lstStyle/>
                        <a:p>
                          <a:pPr algn="ctr"/>
                          <a:r>
                            <a:rPr lang="en-GB" sz="1200" err="1"/>
                            <a:t>Piloña</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1048/4 = </a:t>
                          </a:r>
                          <a:r>
                            <a:rPr lang="en-GB" sz="1200" b="1"/>
                            <a:t>262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175/4 ≈ </a:t>
                          </a:r>
                          <a:r>
                            <a:rPr lang="en-GB" sz="1200" b="1"/>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45035451"/>
                      </a:ext>
                    </a:extLst>
                  </a:tr>
                  <a:tr h="370840">
                    <a:tc>
                      <a:txBody>
                        <a:bodyPr/>
                        <a:lstStyle/>
                        <a:p>
                          <a:pPr algn="ctr"/>
                          <a:r>
                            <a:rPr lang="en-GB" sz="1200" err="1"/>
                            <a:t>Pravia</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1978/6 ≈ </a:t>
                          </a:r>
                          <a:r>
                            <a:rPr lang="en-GB" sz="1200" b="1"/>
                            <a:t>329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239/6 ≈ </a:t>
                          </a:r>
                          <a:r>
                            <a:rPr lang="en-GB" sz="1200" b="1"/>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86746976"/>
                      </a:ext>
                    </a:extLst>
                  </a:tr>
                  <a:tr h="370840">
                    <a:tc>
                      <a:txBody>
                        <a:bodyPr/>
                        <a:lstStyle/>
                        <a:p>
                          <a:pPr algn="ctr"/>
                          <a:r>
                            <a:rPr lang="en-GB" sz="1200"/>
                            <a:t>Tineo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1024/4 = </a:t>
                          </a:r>
                          <a:r>
                            <a:rPr lang="en-GB" sz="1200" b="1"/>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94/4 ≈ </a:t>
                          </a:r>
                          <a:r>
                            <a:rPr lang="en-GB" sz="1200" b="1"/>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18360406"/>
                      </a:ext>
                    </a:extLst>
                  </a:tr>
                  <a:tr h="370840">
                    <a:tc>
                      <a:txBody>
                        <a:bodyPr/>
                        <a:lstStyle/>
                        <a:p>
                          <a:pPr algn="ctr"/>
                          <a:r>
                            <a:rPr lang="en-GB" sz="1200"/>
                            <a:t>Valdés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1706/6 ≈ </a:t>
                          </a:r>
                          <a:r>
                            <a:rPr lang="en-GB" sz="1200" b="1"/>
                            <a:t>284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179/6 ≈ </a:t>
                          </a:r>
                          <a:r>
                            <a:rPr lang="en-GB" sz="1200" b="1"/>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11488369"/>
                      </a:ext>
                    </a:extLst>
                  </a:tr>
                  <a:tr h="370840">
                    <a:tc>
                      <a:txBody>
                        <a:bodyPr/>
                        <a:lstStyle/>
                        <a:p>
                          <a:pPr algn="ctr"/>
                          <a:r>
                            <a:rPr lang="en-GB" sz="1200" err="1"/>
                            <a:t>Villaviciosa</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1754/6 ≈ </a:t>
                          </a:r>
                          <a:r>
                            <a:rPr lang="en-GB" sz="1200" b="1"/>
                            <a:t>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273/6 ≈ </a:t>
                          </a:r>
                          <a:r>
                            <a:rPr lang="en-GB" sz="1200" b="1"/>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4363593"/>
                      </a:ext>
                    </a:extLst>
                  </a:tr>
                </a:tbl>
              </a:graphicData>
            </a:graphic>
          </p:graphicFrame>
        </mc:Choice>
        <mc:Fallback xmlns="">
          <p:graphicFrame>
            <p:nvGraphicFramePr>
              <p:cNvPr id="13" name="Tabla 12">
                <a:extLst>
                  <a:ext uri="{FF2B5EF4-FFF2-40B4-BE49-F238E27FC236}">
                    <a16:creationId xmlns:a16="http://schemas.microsoft.com/office/drawing/2014/main" id="{E98DF923-24D2-7B98-5568-5C6E317644EA}"/>
                  </a:ext>
                </a:extLst>
              </p:cNvPr>
              <p:cNvGraphicFramePr>
                <a:graphicFrameLocks noGrp="1"/>
              </p:cNvGraphicFramePr>
              <p:nvPr/>
            </p:nvGraphicFramePr>
            <p:xfrm>
              <a:off x="452567" y="1858616"/>
              <a:ext cx="11204576" cy="3855720"/>
            </p:xfrm>
            <a:graphic>
              <a:graphicData uri="http://schemas.openxmlformats.org/drawingml/2006/table">
                <a:tbl>
                  <a:tblPr firstRow="1" bandRow="1">
                    <a:tableStyleId>{5C22544A-7EE6-4342-B048-85BDC9FD1C3A}</a:tableStyleId>
                  </a:tblPr>
                  <a:tblGrid>
                    <a:gridCol w="1703492">
                      <a:extLst>
                        <a:ext uri="{9D8B030D-6E8A-4147-A177-3AD203B41FA5}">
                          <a16:colId xmlns:a16="http://schemas.microsoft.com/office/drawing/2014/main" val="3146478128"/>
                        </a:ext>
                      </a:extLst>
                    </a:gridCol>
                    <a:gridCol w="1388811">
                      <a:extLst>
                        <a:ext uri="{9D8B030D-6E8A-4147-A177-3AD203B41FA5}">
                          <a16:colId xmlns:a16="http://schemas.microsoft.com/office/drawing/2014/main" val="819680818"/>
                        </a:ext>
                      </a:extLst>
                    </a:gridCol>
                    <a:gridCol w="1398272">
                      <a:extLst>
                        <a:ext uri="{9D8B030D-6E8A-4147-A177-3AD203B41FA5}">
                          <a16:colId xmlns:a16="http://schemas.microsoft.com/office/drawing/2014/main" val="2726229216"/>
                        </a:ext>
                      </a:extLst>
                    </a:gridCol>
                    <a:gridCol w="1334015">
                      <a:extLst>
                        <a:ext uri="{9D8B030D-6E8A-4147-A177-3AD203B41FA5}">
                          <a16:colId xmlns:a16="http://schemas.microsoft.com/office/drawing/2014/main" val="2408310350"/>
                        </a:ext>
                      </a:extLst>
                    </a:gridCol>
                    <a:gridCol w="1070971">
                      <a:extLst>
                        <a:ext uri="{9D8B030D-6E8A-4147-A177-3AD203B41FA5}">
                          <a16:colId xmlns:a16="http://schemas.microsoft.com/office/drawing/2014/main" val="2080839351"/>
                        </a:ext>
                      </a:extLst>
                    </a:gridCol>
                    <a:gridCol w="2045254">
                      <a:extLst>
                        <a:ext uri="{9D8B030D-6E8A-4147-A177-3AD203B41FA5}">
                          <a16:colId xmlns:a16="http://schemas.microsoft.com/office/drawing/2014/main" val="3490180687"/>
                        </a:ext>
                      </a:extLst>
                    </a:gridCol>
                    <a:gridCol w="2263761">
                      <a:extLst>
                        <a:ext uri="{9D8B030D-6E8A-4147-A177-3AD203B41FA5}">
                          <a16:colId xmlns:a16="http://schemas.microsoft.com/office/drawing/2014/main" val="2590731805"/>
                        </a:ext>
                      </a:extLst>
                    </a:gridCol>
                  </a:tblGrid>
                  <a:tr h="518160">
                    <a:tc>
                      <a:txBody>
                        <a:bodyPr/>
                        <a:lstStyle/>
                        <a:p>
                          <a:pPr algn="ctr"/>
                          <a:r>
                            <a:rPr lang="en-GB" sz="1400"/>
                            <a:t>Partido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Gestor Procesal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Tramitador Procesal (TP)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t>Auxilio Judicial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a:solidFill>
                                <a:schemeClr val="tx2">
                                  <a:lumMod val="75000"/>
                                </a:schemeClr>
                              </a:solidFill>
                            </a:rPr>
                            <a:t>GP+ 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38209" t="-1176" r="-111642" b="-64823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4624" t="-1176" r="-538" b="-648235"/>
                          </a:stretch>
                        </a:blipFill>
                      </a:tcPr>
                    </a:tc>
                    <a:extLst>
                      <a:ext uri="{0D108BD9-81ED-4DB2-BD59-A6C34878D82A}">
                        <a16:rowId xmlns:a16="http://schemas.microsoft.com/office/drawing/2014/main" val="2107847950"/>
                      </a:ext>
                    </a:extLst>
                  </a:tr>
                  <a:tr h="370840">
                    <a:tc>
                      <a:txBody>
                        <a:bodyPr/>
                        <a:lstStyle/>
                        <a:p>
                          <a:pPr algn="ctr"/>
                          <a:r>
                            <a:rPr lang="en-GB" sz="1200"/>
                            <a:t>Cangas de </a:t>
                          </a:r>
                          <a:r>
                            <a:rPr lang="en-GB" sz="1200" err="1"/>
                            <a:t>Narcea</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1115/5 = </a:t>
                          </a:r>
                          <a:r>
                            <a:rPr lang="en-GB" sz="1200" b="1"/>
                            <a:t>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92/5 ≈ </a:t>
                          </a:r>
                          <a:r>
                            <a:rPr lang="en-GB" sz="1200" b="1"/>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85440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Cangas de Onís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2313/6 ≈</a:t>
                          </a:r>
                          <a:r>
                            <a:rPr lang="en-GB" sz="1200" b="1"/>
                            <a:t>385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329/6 ≈ </a:t>
                          </a:r>
                          <a:r>
                            <a:rPr lang="en-GB" sz="1200" b="1"/>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7849942"/>
                      </a:ext>
                    </a:extLst>
                  </a:tr>
                  <a:tr h="370840">
                    <a:tc>
                      <a:txBody>
                        <a:bodyPr/>
                        <a:lstStyle/>
                        <a:p>
                          <a:pPr algn="ctr"/>
                          <a:r>
                            <a:rPr lang="en-GB" sz="1200" err="1"/>
                            <a:t>Castropol</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1215/4 ≈ </a:t>
                          </a:r>
                          <a:r>
                            <a:rPr lang="en-GB" sz="1200" b="1"/>
                            <a:t>303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145/4 = </a:t>
                          </a:r>
                          <a:r>
                            <a:rPr lang="en-GB" sz="1200" b="1"/>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166746"/>
                      </a:ext>
                    </a:extLst>
                  </a:tr>
                  <a:tr h="370840">
                    <a:tc>
                      <a:txBody>
                        <a:bodyPr/>
                        <a:lstStyle/>
                        <a:p>
                          <a:pPr algn="ctr"/>
                          <a:r>
                            <a:rPr lang="en-GB" sz="1200"/>
                            <a:t>Llanes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2018/7 ≈ </a:t>
                          </a:r>
                          <a:r>
                            <a:rPr lang="en-GB" sz="1200" b="1"/>
                            <a:t>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276/7 ≈ </a:t>
                          </a:r>
                          <a:r>
                            <a:rPr lang="en-GB" sz="1200" b="1"/>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612097"/>
                      </a:ext>
                    </a:extLst>
                  </a:tr>
                  <a:tr h="370840">
                    <a:tc>
                      <a:txBody>
                        <a:bodyPr/>
                        <a:lstStyle/>
                        <a:p>
                          <a:pPr algn="ctr"/>
                          <a:r>
                            <a:rPr lang="en-GB" sz="1200" err="1"/>
                            <a:t>Piloña</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1048/4 = </a:t>
                          </a:r>
                          <a:r>
                            <a:rPr lang="en-GB" sz="1200" b="1"/>
                            <a:t>262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175/4 ≈ </a:t>
                          </a:r>
                          <a:r>
                            <a:rPr lang="en-GB" sz="1200" b="1"/>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5035451"/>
                      </a:ext>
                    </a:extLst>
                  </a:tr>
                  <a:tr h="370840">
                    <a:tc>
                      <a:txBody>
                        <a:bodyPr/>
                        <a:lstStyle/>
                        <a:p>
                          <a:pPr algn="ctr"/>
                          <a:r>
                            <a:rPr lang="en-GB" sz="1200" err="1"/>
                            <a:t>Pravia</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1978/6 ≈ </a:t>
                          </a:r>
                          <a:r>
                            <a:rPr lang="en-GB" sz="1200" b="1"/>
                            <a:t>329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239/6 ≈ </a:t>
                          </a:r>
                          <a:r>
                            <a:rPr lang="en-GB" sz="1200" b="1"/>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6746976"/>
                      </a:ext>
                    </a:extLst>
                  </a:tr>
                  <a:tr h="370840">
                    <a:tc>
                      <a:txBody>
                        <a:bodyPr/>
                        <a:lstStyle/>
                        <a:p>
                          <a:pPr algn="ctr"/>
                          <a:r>
                            <a:rPr lang="en-GB" sz="1200"/>
                            <a:t>Tineo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1024/4 = </a:t>
                          </a:r>
                          <a:r>
                            <a:rPr lang="en-GB" sz="1200" b="1"/>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94/4 ≈ </a:t>
                          </a:r>
                          <a:r>
                            <a:rPr lang="en-GB" sz="1200" b="1"/>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8360406"/>
                      </a:ext>
                    </a:extLst>
                  </a:tr>
                  <a:tr h="370840">
                    <a:tc>
                      <a:txBody>
                        <a:bodyPr/>
                        <a:lstStyle/>
                        <a:p>
                          <a:pPr algn="ctr"/>
                          <a:r>
                            <a:rPr lang="en-GB" sz="1200"/>
                            <a:t>Valdés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1706/6 ≈ </a:t>
                          </a:r>
                          <a:r>
                            <a:rPr lang="en-GB" sz="1200" b="1"/>
                            <a:t>284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179/6 ≈ </a:t>
                          </a:r>
                          <a:r>
                            <a:rPr lang="en-GB" sz="1200" b="1"/>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1488369"/>
                      </a:ext>
                    </a:extLst>
                  </a:tr>
                  <a:tr h="370840">
                    <a:tc>
                      <a:txBody>
                        <a:bodyPr/>
                        <a:lstStyle/>
                        <a:p>
                          <a:pPr algn="ctr"/>
                          <a:r>
                            <a:rPr lang="en-GB" sz="1200" err="1"/>
                            <a:t>Villaviciosa</a:t>
                          </a: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1754/6 ≈ </a:t>
                          </a:r>
                          <a:r>
                            <a:rPr lang="en-GB" sz="1200" b="1"/>
                            <a:t>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a:t>273/6 ≈ </a:t>
                          </a:r>
                          <a:r>
                            <a:rPr lang="en-GB" sz="1200" b="1"/>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363593"/>
                      </a:ext>
                    </a:extLst>
                  </a:tr>
                </a:tbl>
              </a:graphicData>
            </a:graphic>
          </p:graphicFrame>
        </mc:Fallback>
      </mc:AlternateContent>
      <p:sp>
        <p:nvSpPr>
          <p:cNvPr id="16" name="Rectángulo 15">
            <a:extLst>
              <a:ext uri="{FF2B5EF4-FFF2-40B4-BE49-F238E27FC236}">
                <a16:creationId xmlns:a16="http://schemas.microsoft.com/office/drawing/2014/main" xmlns="" id="{3E7FA7DC-2362-CCBE-89D4-41D3D6381D53}"/>
              </a:ext>
            </a:extLst>
          </p:cNvPr>
          <p:cNvSpPr/>
          <p:nvPr/>
        </p:nvSpPr>
        <p:spPr>
          <a:xfrm>
            <a:off x="292099" y="1147979"/>
            <a:ext cx="11204576" cy="646331"/>
          </a:xfrm>
          <a:prstGeom prst="rect">
            <a:avLst/>
          </a:prstGeom>
        </p:spPr>
        <p:txBody>
          <a:bodyPr wrap="square">
            <a:spAutoFit/>
          </a:bodyPr>
          <a:lstStyle/>
          <a:p>
            <a:pPr algn="just">
              <a:spcBef>
                <a:spcPts val="300"/>
              </a:spcBef>
              <a:spcAft>
                <a:spcPts val="300"/>
              </a:spcAft>
              <a:defRPr/>
            </a:pPr>
            <a:r>
              <a:rPr lang="es-ES" sz="1200">
                <a:latin typeface="Century Gothic" panose="020B0502020202020204" pitchFamily="34" charset="0"/>
                <a:ea typeface="Calibri" panose="020F0502020204030204" pitchFamily="34" charset="0"/>
                <a:cs typeface="Times New Roman" panose="02020603050405020304" pitchFamily="18" charset="0"/>
              </a:rPr>
              <a:t>De acuerdo con el mapa de puestos facilitado por la Viceconsejería del Principado de Asturias, se presenta la dotación actual respecto a los tres partidos judiciales y la comparación de asuntos ingresados y ejecuciones registradas con el sumatorio de Gestor Procesal y Tramitador Procesal </a:t>
            </a:r>
            <a:r>
              <a:rPr lang="es-ES" sz="1200" b="1">
                <a:latin typeface="Century Gothic" panose="020B0502020202020204" pitchFamily="34" charset="0"/>
                <a:ea typeface="Calibri" panose="020F0502020204030204" pitchFamily="34" charset="0"/>
                <a:cs typeface="Times New Roman" panose="02020603050405020304" pitchFamily="18" charset="0"/>
              </a:rPr>
              <a:t>para el año 2024</a:t>
            </a:r>
            <a:r>
              <a:rPr lang="es-ES" sz="1200">
                <a:latin typeface="Century Gothic" panose="020B0502020202020204" pitchFamily="34" charset="0"/>
                <a:ea typeface="Calibri" panose="020F0502020204030204" pitchFamily="34" charset="0"/>
                <a:cs typeface="Times New Roman" panose="02020603050405020304" pitchFamily="18" charset="0"/>
              </a:rPr>
              <a:t>.</a:t>
            </a:r>
          </a:p>
        </p:txBody>
      </p:sp>
      <p:sp>
        <p:nvSpPr>
          <p:cNvPr id="3" name="Rectángulo 2">
            <a:extLst>
              <a:ext uri="{FF2B5EF4-FFF2-40B4-BE49-F238E27FC236}">
                <a16:creationId xmlns:a16="http://schemas.microsoft.com/office/drawing/2014/main" xmlns="" id="{F73B9AE9-DF2E-2089-FB27-5E30868A0AFA}"/>
              </a:ext>
            </a:extLst>
          </p:cNvPr>
          <p:cNvSpPr>
            <a:spLocks noChangeArrowheads="1"/>
          </p:cNvSpPr>
          <p:nvPr/>
        </p:nvSpPr>
        <p:spPr bwMode="auto">
          <a:xfrm>
            <a:off x="452567" y="836746"/>
            <a:ext cx="4940383" cy="29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300"/>
              </a:spcAft>
              <a:buNone/>
            </a:pPr>
            <a:r>
              <a:rPr lang="es-ES" altLang="en-US" sz="1200">
                <a:solidFill>
                  <a:schemeClr val="accent1">
                    <a:lumMod val="75000"/>
                  </a:schemeClr>
                </a:solidFill>
                <a:latin typeface="Century Gothic"/>
              </a:rPr>
              <a:t>4.3.10.2 Comparativa dotación de personal</a:t>
            </a:r>
          </a:p>
        </p:txBody>
      </p:sp>
    </p:spTree>
    <p:extLst>
      <p:ext uri="{BB962C8B-B14F-4D97-AF65-F5344CB8AC3E}">
        <p14:creationId xmlns:p14="http://schemas.microsoft.com/office/powerpoint/2010/main" val="37567460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95FCD6-36FE-E0F9-85AB-9D0C73CFE0A0}"/>
            </a:ext>
          </a:extLst>
        </p:cNvPr>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xmlns="" id="{AB0014B4-06C0-8A14-D3FB-0AE5D7596D35}"/>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6" imgW="270" imgH="270" progId="TCLayout.ActiveDocument.1">
                  <p:embed/>
                </p:oleObj>
              </mc:Choice>
              <mc:Fallback>
                <p:oleObj name="think-cell Slide" r:id="rId6" imgW="270" imgH="270" progId="TCLayout.ActiveDocument.1">
                  <p:embed/>
                  <p:pic>
                    <p:nvPicPr>
                      <p:cNvPr id="21" name="Object 20" hidden="1">
                        <a:extLst>
                          <a:ext uri="{FF2B5EF4-FFF2-40B4-BE49-F238E27FC236}">
                            <a16:creationId xmlns:a16="http://schemas.microsoft.com/office/drawing/2014/main" xmlns="" id="{AB0014B4-06C0-8A14-D3FB-0AE5D7596D35}"/>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graphicFrame>
        <p:nvGraphicFramePr>
          <p:cNvPr id="3" name="Tabla 2">
            <a:extLst>
              <a:ext uri="{FF2B5EF4-FFF2-40B4-BE49-F238E27FC236}">
                <a16:creationId xmlns:a16="http://schemas.microsoft.com/office/drawing/2014/main" xmlns="" id="{3C5D14A0-D647-E9B8-4F4F-811D5FAF9453}"/>
              </a:ext>
            </a:extLst>
          </p:cNvPr>
          <p:cNvGraphicFramePr>
            <a:graphicFrameLocks noGrp="1"/>
          </p:cNvGraphicFramePr>
          <p:nvPr/>
        </p:nvGraphicFramePr>
        <p:xfrm>
          <a:off x="465753" y="1006801"/>
          <a:ext cx="11349534" cy="797560"/>
        </p:xfrm>
        <a:graphic>
          <a:graphicData uri="http://schemas.openxmlformats.org/drawingml/2006/table">
            <a:tbl>
              <a:tblPr firstRow="1" bandRow="1">
                <a:tableStyleId>{5C22544A-7EE6-4342-B048-85BDC9FD1C3A}</a:tableStyleId>
              </a:tblPr>
              <a:tblGrid>
                <a:gridCol w="557292">
                  <a:extLst>
                    <a:ext uri="{9D8B030D-6E8A-4147-A177-3AD203B41FA5}">
                      <a16:colId xmlns:a16="http://schemas.microsoft.com/office/drawing/2014/main" xmlns="" val="3626229045"/>
                    </a:ext>
                  </a:extLst>
                </a:gridCol>
                <a:gridCol w="2100404">
                  <a:extLst>
                    <a:ext uri="{9D8B030D-6E8A-4147-A177-3AD203B41FA5}">
                      <a16:colId xmlns:a16="http://schemas.microsoft.com/office/drawing/2014/main" xmlns="" val="2393752621"/>
                    </a:ext>
                  </a:extLst>
                </a:gridCol>
                <a:gridCol w="3017071">
                  <a:extLst>
                    <a:ext uri="{9D8B030D-6E8A-4147-A177-3AD203B41FA5}">
                      <a16:colId xmlns:a16="http://schemas.microsoft.com/office/drawing/2014/main" xmlns="" val="992151865"/>
                    </a:ext>
                  </a:extLst>
                </a:gridCol>
                <a:gridCol w="712862">
                  <a:extLst>
                    <a:ext uri="{9D8B030D-6E8A-4147-A177-3AD203B41FA5}">
                      <a16:colId xmlns:a16="http://schemas.microsoft.com/office/drawing/2014/main" xmlns="" val="2609310532"/>
                    </a:ext>
                  </a:extLst>
                </a:gridCol>
                <a:gridCol w="2309091">
                  <a:extLst>
                    <a:ext uri="{9D8B030D-6E8A-4147-A177-3AD203B41FA5}">
                      <a16:colId xmlns:a16="http://schemas.microsoft.com/office/drawing/2014/main" xmlns="" val="3641539375"/>
                    </a:ext>
                  </a:extLst>
                </a:gridCol>
                <a:gridCol w="2652814">
                  <a:extLst>
                    <a:ext uri="{9D8B030D-6E8A-4147-A177-3AD203B41FA5}">
                      <a16:colId xmlns:a16="http://schemas.microsoft.com/office/drawing/2014/main" xmlns="" val="1497887529"/>
                    </a:ext>
                  </a:extLst>
                </a:gridCol>
              </a:tblGrid>
              <a:tr h="370840">
                <a:tc rowSpan="2">
                  <a:txBody>
                    <a:bodyPr/>
                    <a:lstStyle/>
                    <a:p>
                      <a:pPr algn="ctr"/>
                      <a:r>
                        <a:rPr lang="es-ES" sz="1100">
                          <a:solidFill>
                            <a:schemeClr val="tx1"/>
                          </a:solidFill>
                        </a:rPr>
                        <a:t>Mod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s-ES" sz="1100">
                          <a:solidFill>
                            <a:schemeClr val="tx1"/>
                          </a:solidFill>
                        </a:rPr>
                        <a:t>La RPT del 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ES" sz="1200"/>
                    </a:p>
                  </a:txBody>
                  <a:tcPr>
                    <a:solidFill>
                      <a:schemeClr val="accent1">
                        <a:lumMod val="20000"/>
                        <a:lumOff val="80000"/>
                      </a:schemeClr>
                    </a:solidFill>
                  </a:tcPr>
                </a:tc>
                <a:tc rowSpan="2">
                  <a:txBody>
                    <a:bodyPr/>
                    <a:lstStyle/>
                    <a:p>
                      <a:pPr algn="ctr"/>
                      <a:r>
                        <a:rPr lang="es-ES" sz="1100">
                          <a:solidFill>
                            <a:schemeClr val="tx1"/>
                          </a:solidFill>
                        </a:rPr>
                        <a:t>Caso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s-ES" sz="1100">
                          <a:solidFill>
                            <a:schemeClr val="tx1"/>
                          </a:solidFill>
                        </a:rPr>
                        <a:t>Características del caso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s-ES" sz="1100">
                          <a:solidFill>
                            <a:schemeClr val="tx1"/>
                          </a:solidFill>
                        </a:rPr>
                        <a:t>Partido Judicial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971001814"/>
                  </a:ext>
                </a:extLst>
              </a:tr>
              <a:tr h="370840">
                <a:tc vMerge="1">
                  <a:txBody>
                    <a:bodyPr/>
                    <a:lstStyle/>
                    <a:p>
                      <a:endParaRPr lang="es-ES" sz="1200"/>
                    </a:p>
                  </a:txBody>
                  <a:tcPr>
                    <a:solidFill>
                      <a:schemeClr val="bg1">
                        <a:lumMod val="95000"/>
                      </a:schemeClr>
                    </a:solidFill>
                  </a:tcPr>
                </a:tc>
                <a:tc>
                  <a:txBody>
                    <a:bodyPr/>
                    <a:lstStyle/>
                    <a:p>
                      <a:pPr algn="just"/>
                      <a:r>
                        <a:rPr lang="es-ES" sz="1100">
                          <a:solidFill>
                            <a:schemeClr val="tx1"/>
                          </a:solidFill>
                        </a:rPr>
                        <a:t>¿Recoge el puesto de Encargado?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S" sz="1100">
                          <a:solidFill>
                            <a:schemeClr val="tx1"/>
                          </a:solidFill>
                        </a:rPr>
                        <a:t>¿Tiene puestos de jefatura de equipo?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es-ES"/>
                    </a:p>
                  </a:txBody>
                  <a:tcPr>
                    <a:solidFill>
                      <a:schemeClr val="bg1">
                        <a:lumMod val="95000"/>
                      </a:schemeClr>
                    </a:solidFill>
                  </a:tcPr>
                </a:tc>
                <a:tc vMerge="1">
                  <a:txBody>
                    <a:bodyPr/>
                    <a:lstStyle/>
                    <a:p>
                      <a:endParaRPr lang="es-ES"/>
                    </a:p>
                  </a:txBody>
                  <a:tcPr>
                    <a:solidFill>
                      <a:schemeClr val="bg1">
                        <a:lumMod val="95000"/>
                      </a:schemeClr>
                    </a:solidFill>
                  </a:tcPr>
                </a:tc>
                <a:tc vMerge="1">
                  <a:txBody>
                    <a:bodyPr/>
                    <a:lstStyle/>
                    <a:p>
                      <a:endParaRPr lang="es-ES"/>
                    </a:p>
                  </a:txBody>
                  <a:tcPr>
                    <a:solidFill>
                      <a:schemeClr val="bg1">
                        <a:lumMod val="95000"/>
                      </a:schemeClr>
                    </a:solidFill>
                  </a:tcPr>
                </a:tc>
                <a:extLst>
                  <a:ext uri="{0D108BD9-81ED-4DB2-BD59-A6C34878D82A}">
                    <a16:rowId xmlns:a16="http://schemas.microsoft.com/office/drawing/2014/main" xmlns="" val="1577696874"/>
                  </a:ext>
                </a:extLst>
              </a:tr>
            </a:tbl>
          </a:graphicData>
        </a:graphic>
      </p:graphicFrame>
      <p:graphicFrame>
        <p:nvGraphicFramePr>
          <p:cNvPr id="5" name="Tabla 4">
            <a:extLst>
              <a:ext uri="{FF2B5EF4-FFF2-40B4-BE49-F238E27FC236}">
                <a16:creationId xmlns:a16="http://schemas.microsoft.com/office/drawing/2014/main" xmlns="" id="{7E7B4B8D-4939-A245-79AA-031EDEAB6001}"/>
              </a:ext>
            </a:extLst>
          </p:cNvPr>
          <p:cNvGraphicFramePr>
            <a:graphicFrameLocks noGrp="1"/>
          </p:cNvGraphicFramePr>
          <p:nvPr/>
        </p:nvGraphicFramePr>
        <p:xfrm>
          <a:off x="465753" y="1877707"/>
          <a:ext cx="11349536" cy="4739640"/>
        </p:xfrm>
        <a:graphic>
          <a:graphicData uri="http://schemas.openxmlformats.org/drawingml/2006/table">
            <a:tbl>
              <a:tblPr firstRow="1" bandRow="1">
                <a:tableStyleId>{3B4B98B0-60AC-42C2-AFA5-B58CD77FA1E5}</a:tableStyleId>
              </a:tblPr>
              <a:tblGrid>
                <a:gridCol w="563013">
                  <a:extLst>
                    <a:ext uri="{9D8B030D-6E8A-4147-A177-3AD203B41FA5}">
                      <a16:colId xmlns:a16="http://schemas.microsoft.com/office/drawing/2014/main" xmlns="" val="1218543818"/>
                    </a:ext>
                  </a:extLst>
                </a:gridCol>
                <a:gridCol w="2108146">
                  <a:extLst>
                    <a:ext uri="{9D8B030D-6E8A-4147-A177-3AD203B41FA5}">
                      <a16:colId xmlns:a16="http://schemas.microsoft.com/office/drawing/2014/main" xmlns="" val="2116893417"/>
                    </a:ext>
                  </a:extLst>
                </a:gridCol>
                <a:gridCol w="3003609">
                  <a:extLst>
                    <a:ext uri="{9D8B030D-6E8A-4147-A177-3AD203B41FA5}">
                      <a16:colId xmlns:a16="http://schemas.microsoft.com/office/drawing/2014/main" xmlns="" val="518904892"/>
                    </a:ext>
                  </a:extLst>
                </a:gridCol>
                <a:gridCol w="722097">
                  <a:extLst>
                    <a:ext uri="{9D8B030D-6E8A-4147-A177-3AD203B41FA5}">
                      <a16:colId xmlns:a16="http://schemas.microsoft.com/office/drawing/2014/main" xmlns="" val="2002048763"/>
                    </a:ext>
                  </a:extLst>
                </a:gridCol>
                <a:gridCol w="2309091">
                  <a:extLst>
                    <a:ext uri="{9D8B030D-6E8A-4147-A177-3AD203B41FA5}">
                      <a16:colId xmlns:a16="http://schemas.microsoft.com/office/drawing/2014/main" xmlns="" val="908734974"/>
                    </a:ext>
                  </a:extLst>
                </a:gridCol>
                <a:gridCol w="2643580">
                  <a:extLst>
                    <a:ext uri="{9D8B030D-6E8A-4147-A177-3AD203B41FA5}">
                      <a16:colId xmlns:a16="http://schemas.microsoft.com/office/drawing/2014/main" xmlns="" val="1689108958"/>
                    </a:ext>
                  </a:extLst>
                </a:gridCol>
              </a:tblGrid>
              <a:tr h="0">
                <a:tc rowSpan="5">
                  <a:txBody>
                    <a:bodyPr/>
                    <a:lstStyle/>
                    <a:p>
                      <a:pPr algn="ctr"/>
                      <a:r>
                        <a:rPr lang="es-ES" sz="1100"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indent="0" algn="ctr">
                        <a:buFont typeface="Arial" panose="020B0604020202020204" pitchFamily="34" charset="0"/>
                        <a:buNone/>
                      </a:pPr>
                      <a:r>
                        <a:rPr lang="es-ES" sz="1100" b="1" dirty="0"/>
                        <a:t>NO</a:t>
                      </a:r>
                    </a:p>
                    <a:p>
                      <a:pPr marL="171450" indent="-171450" algn="just">
                        <a:buFont typeface="Arial" panose="020B0604020202020204" pitchFamily="34" charset="0"/>
                        <a:buChar char="•"/>
                      </a:pPr>
                      <a:r>
                        <a:rPr lang="es-ES" sz="1100" b="0" dirty="0"/>
                        <a:t>No reflejado RPT RC</a:t>
                      </a:r>
                    </a:p>
                    <a:p>
                      <a:pPr marL="171450" indent="-171450" algn="just">
                        <a:buFont typeface="Arial" panose="020B0604020202020204" pitchFamily="34" charset="0"/>
                        <a:buChar char="•"/>
                      </a:pPr>
                      <a:r>
                        <a:rPr lang="es-ES" sz="1100" b="0" dirty="0"/>
                        <a:t>Si, RPT Oficina Judicial (se indica que el puesto compatibiliza con el 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lang="es-ES" sz="1100" dirty="0"/>
                        <a:t>NO</a:t>
                      </a:r>
                    </a:p>
                    <a:p>
                      <a:pPr algn="just"/>
                      <a:r>
                        <a:rPr lang="es-ES" sz="1100" dirty="0"/>
                        <a:t>La dotación total de funcionarios es inferior a 10 y no se cree necesario establecer puestos de jefatura de equipo, salvo que la Administración competente lo considere conveniente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s-ES" sz="1100" b="1"/>
                        <a:t>A1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100"/>
                        <a:t>NINGÚN puesto compatible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a:t>LANGREO, MIERES, OVIEDO, SIERO</a:t>
                      </a:r>
                    </a:p>
                    <a:p>
                      <a:endParaRPr lang="es-E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6267314"/>
                  </a:ext>
                </a:extLst>
              </a:tr>
              <a:tr h="0">
                <a:tc vMerge="1">
                  <a:txBody>
                    <a:bodyPr/>
                    <a:lstStyle/>
                    <a:p>
                      <a:pPr algn="ctr"/>
                      <a:endParaRPr lang="es-E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tc vMerge="1">
                  <a:txBody>
                    <a:bodyPr/>
                    <a:lstStyle/>
                    <a:p>
                      <a:endParaRPr lang="es-E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s-ES" sz="1100" b="1" dirty="0"/>
                        <a:t>TODOS los puestos compatibles con OJ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a:t>CANGAS DE ONIS, DE NARCEA, CASTROPOL, LLANES, PILOÑA, PRAVIA, TINEO, VALDES, VILLAVICIOSA</a:t>
                      </a:r>
                    </a:p>
                    <a:p>
                      <a:endParaRPr lang="es-ES" sz="11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97842090"/>
                  </a:ext>
                </a:extLst>
              </a:tr>
              <a:tr h="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r>
                        <a:rPr lang="es-ES" sz="1100" b="1"/>
                        <a:t>A2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xmlns="" val="677297910"/>
                  </a:ext>
                </a:extLst>
              </a:tr>
              <a:tr h="0">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ctr"/>
                      <a:r>
                        <a:rPr lang="es-ES" sz="1100" b="1"/>
                        <a:t>A3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xmlns="" val="1344113500"/>
                  </a:ext>
                </a:extLst>
              </a:tr>
              <a:tr h="0">
                <a:tc vMerge="1">
                  <a:txBody>
                    <a:bodyPr/>
                    <a:lstStyle/>
                    <a:p>
                      <a:pPr algn="ctr"/>
                      <a:endParaRPr lang="es-E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tc vMerge="1">
                  <a:txBody>
                    <a:bodyPr/>
                    <a:lstStyle/>
                    <a:p>
                      <a:endParaRPr lang="es-E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100" b="1"/>
                        <a:t>ALGÚN puesto compatible con OJ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100" b="1"/>
                        <a:t>GRADO, LAVIANA, LENA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00881720"/>
                  </a:ext>
                </a:extLst>
              </a:tr>
              <a:tr h="0">
                <a:tc>
                  <a:txBody>
                    <a:bodyPr/>
                    <a:lstStyle/>
                    <a:p>
                      <a:pPr algn="ctr"/>
                      <a:r>
                        <a:rPr lang="es-ES" sz="1100" b="1"/>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tc>
                  <a:txBody>
                    <a:bodyPr/>
                    <a:lstStyle/>
                    <a:p>
                      <a:pPr algn="ctr"/>
                      <a:r>
                        <a:rPr lang="es-ES" sz="1100" b="1" dirty="0"/>
                        <a:t>SÍ </a:t>
                      </a:r>
                    </a:p>
                    <a:p>
                      <a:pPr algn="just"/>
                      <a:r>
                        <a:rPr lang="es-ES" sz="1100" dirty="0"/>
                        <a:t>La dotación total de funcionarios/as es igual o superior a 10 y se considera conveniente establecer puestos de jefatura de equipo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100" b="1"/>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1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52807140"/>
                  </a:ext>
                </a:extLst>
              </a:tr>
              <a:tr h="0">
                <a:tc rowSpan="2">
                  <a:txBody>
                    <a:bodyPr/>
                    <a:lstStyle/>
                    <a:p>
                      <a:pPr marL="0" algn="ctr" defTabSz="914400" rtl="0" eaLnBrk="1" latinLnBrk="0" hangingPunct="1"/>
                      <a:r>
                        <a:rPr lang="es-ES" sz="1100" b="1" kern="1200">
                          <a:solidFill>
                            <a:schemeClr val="tx1"/>
                          </a:solidFill>
                          <a:latin typeface="+mn-lt"/>
                          <a:ea typeface="+mn-ea"/>
                          <a:cs typeface="+mn-cs"/>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es-ES" sz="1100" b="1"/>
                        <a:t>SÍ</a:t>
                      </a:r>
                    </a:p>
                    <a:p>
                      <a:pPr algn="just"/>
                      <a:r>
                        <a:rPr lang="es-ES" sz="1100"/>
                        <a:t>reflejado en RPT RC, con exclusividad en Registro Civil y sin compatibilizar con la Oficina Judicial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100" b="1" dirty="0"/>
                        <a:t>NO</a:t>
                      </a:r>
                      <a:r>
                        <a:rPr lang="es-ES" sz="1100" dirty="0"/>
                        <a:t> </a:t>
                      </a:r>
                    </a:p>
                    <a:p>
                      <a:pPr algn="just"/>
                      <a:r>
                        <a:rPr lang="es-ES" sz="1100" dirty="0"/>
                        <a:t>La dotación total de funcionarios/as es inferior a 20 y no se cree necesario establecer puestos de jefatura de equipo, salvo que la Administración competente lo considere conveniente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1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02622492"/>
                  </a:ext>
                </a:extLst>
              </a:tr>
              <a:tr h="0">
                <a:tc vMerge="1">
                  <a:txBody>
                    <a:bodyPr/>
                    <a:lstStyle/>
                    <a:p>
                      <a:pPr marL="0" algn="ctr" defTabSz="914400" rtl="0" eaLnBrk="1" latinLnBrk="0" hangingPunct="1"/>
                      <a:r>
                        <a:rPr lang="es-ES" sz="1800" b="1" kern="1200">
                          <a:solidFill>
                            <a:schemeClr val="tx1"/>
                          </a:solidFill>
                          <a:latin typeface="+mn-lt"/>
                          <a:ea typeface="+mn-ea"/>
                          <a:cs typeface="+mn-cs"/>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s-ES" sz="1100" b="1"/>
                        <a:t>SÍ</a:t>
                      </a:r>
                    </a:p>
                    <a:p>
                      <a:pPr algn="just"/>
                      <a:r>
                        <a:rPr lang="es-ES" sz="1100"/>
                        <a:t> La dotación total de funcionarios/as es igual o superior a 20 y se considera conveniente establecer puestos de jefatura de equipo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latinLnBrk="0" hangingPunct="1"/>
                      <a:r>
                        <a:rPr lang="es-ES" sz="1100" b="1" kern="1200">
                          <a:solidFill>
                            <a:schemeClr val="tx1"/>
                          </a:solidFill>
                          <a:latin typeface="+mn-lt"/>
                          <a:ea typeface="+mn-ea"/>
                          <a:cs typeface="+mn-cs"/>
                        </a:rPr>
                        <a:t>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r>
                        <a:rPr lang="es-ES" sz="1100" b="1" dirty="0"/>
                        <a:t>SIN</a:t>
                      </a:r>
                      <a:r>
                        <a:rPr lang="es-ES" sz="1100" dirty="0"/>
                        <a:t> puesto de Encargado/a coordinador/a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lang="es-E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39540036"/>
                  </a:ext>
                </a:extLst>
              </a:tr>
              <a:tr h="0">
                <a:tc rowSpan="2">
                  <a:txBody>
                    <a:bodyPr/>
                    <a:lstStyle/>
                    <a:p>
                      <a:pPr marL="0" algn="ctr" defTabSz="914400" rtl="0" eaLnBrk="1" latinLnBrk="0" hangingPunct="1"/>
                      <a:r>
                        <a:rPr lang="es-ES" sz="1100" b="1" kern="1200">
                          <a:solidFill>
                            <a:schemeClr val="tx1"/>
                          </a:solidFill>
                          <a:latin typeface="+mn-lt"/>
                          <a:ea typeface="+mn-ea"/>
                          <a:cs typeface="+mn-cs"/>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just"/>
                      <a:endParaRPr lang="es-E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70006292"/>
                  </a:ext>
                </a:extLst>
              </a:tr>
              <a:tr h="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ctr" defTabSz="914400" rtl="0" eaLnBrk="1" latinLnBrk="0" hangingPunct="1"/>
                      <a:r>
                        <a:rPr lang="es-ES" sz="1100" b="1" kern="1200">
                          <a:solidFill>
                            <a:schemeClr val="tx1"/>
                          </a:solidFill>
                          <a:latin typeface="+mn-lt"/>
                          <a:ea typeface="+mn-ea"/>
                          <a:cs typeface="+mn-cs"/>
                        </a:rPr>
                        <a:t>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1100" b="1"/>
                        <a:t>CON</a:t>
                      </a:r>
                      <a:r>
                        <a:rPr lang="es-ES" sz="1100"/>
                        <a:t> puesto de Encargado/a coordinador/a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S"/>
                    </a:p>
                  </a:txBody>
                  <a:tcPr/>
                </a:tc>
                <a:extLst>
                  <a:ext uri="{0D108BD9-81ED-4DB2-BD59-A6C34878D82A}">
                    <a16:rowId xmlns:a16="http://schemas.microsoft.com/office/drawing/2014/main" xmlns="" val="2697867225"/>
                  </a:ext>
                </a:extLst>
              </a:tr>
            </a:tbl>
          </a:graphicData>
        </a:graphic>
      </p:graphicFrame>
      <p:sp>
        <p:nvSpPr>
          <p:cNvPr id="8" name="Título 1">
            <a:extLst>
              <a:ext uri="{FF2B5EF4-FFF2-40B4-BE49-F238E27FC236}">
                <a16:creationId xmlns:a16="http://schemas.microsoft.com/office/drawing/2014/main" xmlns="" id="{5648B098-9479-F29B-C37E-92210090DE38}"/>
              </a:ext>
            </a:extLst>
          </p:cNvPr>
          <p:cNvSpPr txBox="1">
            <a:spLocks/>
          </p:cNvSpPr>
          <p:nvPr/>
        </p:nvSpPr>
        <p:spPr>
          <a:xfrm>
            <a:off x="280374" y="200812"/>
            <a:ext cx="6638920"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1. Introducción</a:t>
            </a: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sp>
        <p:nvSpPr>
          <p:cNvPr id="9" name="CuadroTexto 8">
            <a:extLst>
              <a:ext uri="{FF2B5EF4-FFF2-40B4-BE49-F238E27FC236}">
                <a16:creationId xmlns:a16="http://schemas.microsoft.com/office/drawing/2014/main" xmlns="" id="{5883D24E-74D4-1978-D2D3-3F7A95DB806A}"/>
              </a:ext>
            </a:extLst>
          </p:cNvPr>
          <p:cNvSpPr txBox="1"/>
          <p:nvPr/>
        </p:nvSpPr>
        <p:spPr>
          <a:xfrm>
            <a:off x="371475" y="656061"/>
            <a:ext cx="6097772" cy="325410"/>
          </a:xfrm>
          <a:prstGeom prst="rect">
            <a:avLst/>
          </a:prstGeom>
          <a:noFill/>
        </p:spPr>
        <p:txBody>
          <a:bodyPr wrap="square">
            <a:spAutoFit/>
          </a:bodyPr>
          <a:lstStyle/>
          <a:p>
            <a:pPr algn="just">
              <a:lnSpc>
                <a:spcPct val="120000"/>
              </a:lnSpc>
              <a:spcBef>
                <a:spcPts val="600"/>
              </a:spcBef>
              <a:spcAft>
                <a:spcPts val="300"/>
              </a:spcAft>
              <a:buNone/>
            </a:pPr>
            <a:r>
              <a:rPr lang="es-ES" sz="1400" b="1">
                <a:solidFill>
                  <a:srgbClr val="002060"/>
                </a:solidFill>
                <a:latin typeface="+mj-lt"/>
                <a:cs typeface="Arial" panose="020B0604020202020204" pitchFamily="34" charset="0"/>
              </a:rPr>
              <a:t>Registro Civil:</a:t>
            </a:r>
          </a:p>
        </p:txBody>
      </p:sp>
      <p:sp>
        <p:nvSpPr>
          <p:cNvPr id="10" name="Rectángulo 9">
            <a:extLst>
              <a:ext uri="{FF2B5EF4-FFF2-40B4-BE49-F238E27FC236}">
                <a16:creationId xmlns:a16="http://schemas.microsoft.com/office/drawing/2014/main" xmlns="" id="{E6E44E7B-CAEF-ADCD-99F8-B69FC7C4FF64}"/>
              </a:ext>
            </a:extLst>
          </p:cNvPr>
          <p:cNvSpPr/>
          <p:nvPr/>
        </p:nvSpPr>
        <p:spPr>
          <a:xfrm>
            <a:off x="371474" y="6642281"/>
            <a:ext cx="5521325" cy="230832"/>
          </a:xfrm>
          <a:prstGeom prst="rect">
            <a:avLst/>
          </a:prstGeom>
        </p:spPr>
        <p:txBody>
          <a:bodyPr wrap="square">
            <a:spAutoFit/>
          </a:bodyPr>
          <a:lstStyle/>
          <a:p>
            <a:pPr>
              <a:defRPr/>
            </a:pPr>
            <a:r>
              <a:rPr lang="es-ES" sz="900" i="1">
                <a:latin typeface="Century Gothic" panose="020B0502020202020204" pitchFamily="34" charset="0"/>
                <a:ea typeface="Calibri" panose="020F0502020204030204" pitchFamily="34" charset="0"/>
                <a:cs typeface="Times New Roman" panose="02020603050405020304" pitchFamily="18" charset="0"/>
              </a:rPr>
              <a:t>*No se contempla el Partido Judicial de Avilés y Gijón</a:t>
            </a:r>
          </a:p>
        </p:txBody>
      </p:sp>
    </p:spTree>
    <p:custDataLst>
      <p:tags r:id="rId2"/>
    </p:custDataLst>
    <p:extLst>
      <p:ext uri="{BB962C8B-B14F-4D97-AF65-F5344CB8AC3E}">
        <p14:creationId xmlns:p14="http://schemas.microsoft.com/office/powerpoint/2010/main" val="83679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D720B08-5526-3025-1476-42FCD818CDC4}"/>
            </a:ext>
          </a:extLst>
        </p:cNvPr>
        <p:cNvGrpSpPr/>
        <p:nvPr/>
      </p:nvGrpSpPr>
      <p:grpSpPr>
        <a:xfrm>
          <a:off x="0" y="0"/>
          <a:ext cx="0" cy="0"/>
          <a:chOff x="0" y="0"/>
          <a:chExt cx="0" cy="0"/>
        </a:xfrm>
      </p:grpSpPr>
      <p:pic>
        <p:nvPicPr>
          <p:cNvPr id="6" name="Picture 14" descr="NTT DATA | iAgua">
            <a:extLst>
              <a:ext uri="{FF2B5EF4-FFF2-40B4-BE49-F238E27FC236}">
                <a16:creationId xmlns:a16="http://schemas.microsoft.com/office/drawing/2014/main" xmlns="" id="{3A32EA1B-22AB-D73A-080E-122CDAC5AB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060" y="6464966"/>
            <a:ext cx="1177227" cy="285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 Gobierno del Principado de Asturias">
            <a:extLst>
              <a:ext uri="{FF2B5EF4-FFF2-40B4-BE49-F238E27FC236}">
                <a16:creationId xmlns:a16="http://schemas.microsoft.com/office/drawing/2014/main" xmlns="" id="{CBAED5FE-B9FE-C21E-0CCE-74736FCC3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669" y="6353554"/>
            <a:ext cx="1042130" cy="4233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xmlns="" id="{94B945AB-9752-68D3-EF1D-B3E835BDA500}"/>
              </a:ext>
            </a:extLst>
          </p:cNvPr>
          <p:cNvSpPr txBox="1">
            <a:spLocks/>
          </p:cNvSpPr>
          <p:nvPr/>
        </p:nvSpPr>
        <p:spPr>
          <a:xfrm>
            <a:off x="5943600" y="6607808"/>
            <a:ext cx="323850" cy="889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fld id="{13CE6DAF-806F-404B-BC68-339BFCB57E5C}" type="slidenum">
              <a:rPr kumimoji="0" lang="en-US" sz="1000" b="0" i="0" u="none" strike="noStrike" kern="1200" cap="none" spc="0" normalizeH="0" baseline="0" noProof="0" smtClean="0">
                <a:ln>
                  <a:noFill/>
                </a:ln>
                <a:solidFill>
                  <a:srgbClr val="6B6B6B"/>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600"/>
                </a:spcBef>
                <a:spcAft>
                  <a:spcPts val="0"/>
                </a:spcAft>
                <a:buClrTx/>
                <a:buSzTx/>
                <a:buFontTx/>
                <a:buNone/>
                <a:tabLst/>
                <a:defRPr/>
              </a:pPr>
              <a:t>9</a:t>
            </a:fld>
            <a:endParaRPr kumimoji="0" lang="en-US" sz="1000" b="0" i="0" u="none" strike="noStrike" kern="1200" cap="none" spc="0" normalizeH="0" baseline="0" noProof="0">
              <a:ln>
                <a:noFill/>
              </a:ln>
              <a:solidFill>
                <a:srgbClr val="6B6B6B"/>
              </a:solidFill>
              <a:effectLst/>
              <a:uLnTx/>
              <a:uFillTx/>
              <a:latin typeface="Century Gothic" panose="020B0502020202020204" pitchFamily="34" charset="0"/>
            </a:endParaRPr>
          </a:p>
        </p:txBody>
      </p:sp>
      <p:grpSp>
        <p:nvGrpSpPr>
          <p:cNvPr id="5" name="Grupo 4">
            <a:extLst>
              <a:ext uri="{FF2B5EF4-FFF2-40B4-BE49-F238E27FC236}">
                <a16:creationId xmlns:a16="http://schemas.microsoft.com/office/drawing/2014/main" xmlns="" id="{9F3F4927-469D-A9E3-A9B0-91B632B96875}"/>
              </a:ext>
            </a:extLst>
          </p:cNvPr>
          <p:cNvGrpSpPr/>
          <p:nvPr/>
        </p:nvGrpSpPr>
        <p:grpSpPr>
          <a:xfrm>
            <a:off x="1070575" y="1291545"/>
            <a:ext cx="9740679" cy="1454059"/>
            <a:chOff x="379449" y="1235790"/>
            <a:chExt cx="9740679" cy="1454059"/>
          </a:xfrm>
        </p:grpSpPr>
        <p:sp>
          <p:nvSpPr>
            <p:cNvPr id="13" name="Rectángulo 12">
              <a:extLst>
                <a:ext uri="{FF2B5EF4-FFF2-40B4-BE49-F238E27FC236}">
                  <a16:creationId xmlns:a16="http://schemas.microsoft.com/office/drawing/2014/main" xmlns="" id="{498101D9-28DC-FFA8-975C-17C87B4A29C7}"/>
                </a:ext>
              </a:extLst>
            </p:cNvPr>
            <p:cNvSpPr/>
            <p:nvPr/>
          </p:nvSpPr>
          <p:spPr>
            <a:xfrm>
              <a:off x="379450" y="1235790"/>
              <a:ext cx="9740678" cy="25200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A1 -a</a:t>
              </a:r>
            </a:p>
          </p:txBody>
        </p:sp>
        <p:sp>
          <p:nvSpPr>
            <p:cNvPr id="17" name="Rectángulo 16">
              <a:extLst>
                <a:ext uri="{FF2B5EF4-FFF2-40B4-BE49-F238E27FC236}">
                  <a16:creationId xmlns:a16="http://schemas.microsoft.com/office/drawing/2014/main" xmlns="" id="{23E5F4B4-A621-C4FD-0B8C-B5D12485AF32}"/>
                </a:ext>
              </a:extLst>
            </p:cNvPr>
            <p:cNvSpPr/>
            <p:nvPr/>
          </p:nvSpPr>
          <p:spPr>
            <a:xfrm>
              <a:off x="3275636" y="1490508"/>
              <a:ext cx="6836518" cy="451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kern="0">
                  <a:solidFill>
                    <a:schemeClr val="tx1">
                      <a:lumMod val="65000"/>
                      <a:lumOff val="35000"/>
                    </a:schemeClr>
                  </a:solidFill>
                  <a:latin typeface="Century Gothic" panose="020B0502020202020204" pitchFamily="34" charset="0"/>
                </a:rPr>
                <a:t>Cangas de Narcea; Cangas de Onís; Castropol; Llanes; Tineo; Valdés;  Pravia;  Villaviciosa; Piloña</a:t>
              </a:r>
            </a:p>
          </p:txBody>
        </p:sp>
        <p:sp>
          <p:nvSpPr>
            <p:cNvPr id="19" name="Rectángulo 18">
              <a:extLst>
                <a:ext uri="{FF2B5EF4-FFF2-40B4-BE49-F238E27FC236}">
                  <a16:creationId xmlns:a16="http://schemas.microsoft.com/office/drawing/2014/main" xmlns="" id="{E251166F-D835-7AD3-7383-C7144602CF20}"/>
                </a:ext>
              </a:extLst>
            </p:cNvPr>
            <p:cNvSpPr/>
            <p:nvPr/>
          </p:nvSpPr>
          <p:spPr>
            <a:xfrm>
              <a:off x="379450" y="2129174"/>
              <a:ext cx="3204000"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spcBef>
                  <a:spcPts val="300"/>
                </a:spcBef>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&lt; 800</a:t>
              </a:r>
            </a:p>
          </p:txBody>
        </p:sp>
        <p:sp>
          <p:nvSpPr>
            <p:cNvPr id="21" name="Rectángulo 20">
              <a:extLst>
                <a:ext uri="{FF2B5EF4-FFF2-40B4-BE49-F238E27FC236}">
                  <a16:creationId xmlns:a16="http://schemas.microsoft.com/office/drawing/2014/main" xmlns="" id="{15788F63-AAC7-47A3-D7B8-6F949D5998CD}"/>
                </a:ext>
              </a:extLst>
            </p:cNvPr>
            <p:cNvSpPr/>
            <p:nvPr/>
          </p:nvSpPr>
          <p:spPr>
            <a:xfrm>
              <a:off x="3585766" y="2129174"/>
              <a:ext cx="3204000"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Un único puesto de LAJ: Dirección del SCT</a:t>
              </a:r>
            </a:p>
          </p:txBody>
        </p:sp>
        <p:sp>
          <p:nvSpPr>
            <p:cNvPr id="23" name="Rectángulo 22">
              <a:extLst>
                <a:ext uri="{FF2B5EF4-FFF2-40B4-BE49-F238E27FC236}">
                  <a16:creationId xmlns:a16="http://schemas.microsoft.com/office/drawing/2014/main" xmlns="" id="{C2482FA8-4CCF-BF37-2A60-B36EC08FC097}"/>
                </a:ext>
              </a:extLst>
            </p:cNvPr>
            <p:cNvSpPr/>
            <p:nvPr/>
          </p:nvSpPr>
          <p:spPr>
            <a:xfrm>
              <a:off x="6792602" y="2129174"/>
              <a:ext cx="3308918"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creación de puestos singularizados</a:t>
              </a:r>
            </a:p>
          </p:txBody>
        </p:sp>
        <p:sp>
          <p:nvSpPr>
            <p:cNvPr id="47" name="Rectangle 36">
              <a:extLst>
                <a:ext uri="{FF2B5EF4-FFF2-40B4-BE49-F238E27FC236}">
                  <a16:creationId xmlns:a16="http://schemas.microsoft.com/office/drawing/2014/main" xmlns="" id="{72633043-2E1F-6496-14F0-C6F84883E44D}"/>
                </a:ext>
              </a:extLst>
            </p:cNvPr>
            <p:cNvSpPr>
              <a:spLocks noChangeArrowheads="1"/>
            </p:cNvSpPr>
            <p:nvPr/>
          </p:nvSpPr>
          <p:spPr bwMode="auto">
            <a:xfrm>
              <a:off x="379449" y="1490507"/>
              <a:ext cx="2891152" cy="451815"/>
            </a:xfrm>
            <a:prstGeom prst="rect">
              <a:avLst/>
            </a:prstGeom>
            <a:solidFill>
              <a:schemeClr val="tx2">
                <a:lumMod val="40000"/>
                <a:lumOff val="60000"/>
              </a:schemeClr>
            </a:solidFill>
            <a:ln>
              <a:solidFill>
                <a:schemeClr val="tx1"/>
              </a:solidFill>
            </a:ln>
          </p:spPr>
          <p:txBody>
            <a:bodyPr lIns="82015" tIns="41006" rIns="82015" bIns="41006" anchor="ct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 altLang="es-ES" sz="900">
                  <a:solidFill>
                    <a:schemeClr val="bg1"/>
                  </a:solidFill>
                </a:rPr>
                <a:t>PARTIDOS JUDICIALES con una única plaza judicial</a:t>
              </a:r>
            </a:p>
          </p:txBody>
        </p:sp>
        <p:sp>
          <p:nvSpPr>
            <p:cNvPr id="48" name="Rectangle 50">
              <a:extLst>
                <a:ext uri="{FF2B5EF4-FFF2-40B4-BE49-F238E27FC236}">
                  <a16:creationId xmlns:a16="http://schemas.microsoft.com/office/drawing/2014/main" xmlns="" id="{F206F133-E406-7A65-3072-1DAEDE77805A}"/>
                </a:ext>
              </a:extLst>
            </p:cNvPr>
            <p:cNvSpPr>
              <a:spLocks noChangeArrowheads="1"/>
            </p:cNvSpPr>
            <p:nvPr/>
          </p:nvSpPr>
          <p:spPr bwMode="auto">
            <a:xfrm>
              <a:off x="379450" y="1921668"/>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CARACTERÍSTICAS</a:t>
              </a:r>
            </a:p>
          </p:txBody>
        </p:sp>
        <p:sp>
          <p:nvSpPr>
            <p:cNvPr id="49" name="Rectangle 50" descr="line">
              <a:extLst>
                <a:ext uri="{FF2B5EF4-FFF2-40B4-BE49-F238E27FC236}">
                  <a16:creationId xmlns:a16="http://schemas.microsoft.com/office/drawing/2014/main" xmlns="" id="{B10C47E9-A16D-8EC7-13D7-62BFD3ED5250}"/>
                </a:ext>
              </a:extLst>
            </p:cNvPr>
            <p:cNvSpPr>
              <a:spLocks noChangeArrowheads="1"/>
            </p:cNvSpPr>
            <p:nvPr/>
          </p:nvSpPr>
          <p:spPr bwMode="auto">
            <a:xfrm>
              <a:off x="3582820" y="1921669"/>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CENTRO DE DESTINO</a:t>
              </a:r>
            </a:p>
          </p:txBody>
        </p:sp>
        <p:sp>
          <p:nvSpPr>
            <p:cNvPr id="50" name="Rectangle 50" descr="line">
              <a:extLst>
                <a:ext uri="{FF2B5EF4-FFF2-40B4-BE49-F238E27FC236}">
                  <a16:creationId xmlns:a16="http://schemas.microsoft.com/office/drawing/2014/main" xmlns="" id="{D228E518-D38D-3F11-1D22-B356BC50F491}"/>
                </a:ext>
              </a:extLst>
            </p:cNvPr>
            <p:cNvSpPr>
              <a:spLocks noChangeArrowheads="1"/>
            </p:cNvSpPr>
            <p:nvPr/>
          </p:nvSpPr>
          <p:spPr bwMode="auto">
            <a:xfrm>
              <a:off x="6797341" y="1927168"/>
              <a:ext cx="3314812"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PUESTOS SINGULARIZADOS</a:t>
              </a:r>
            </a:p>
          </p:txBody>
        </p:sp>
      </p:grpSp>
      <p:sp>
        <p:nvSpPr>
          <p:cNvPr id="2" name="Título 1">
            <a:extLst>
              <a:ext uri="{FF2B5EF4-FFF2-40B4-BE49-F238E27FC236}">
                <a16:creationId xmlns:a16="http://schemas.microsoft.com/office/drawing/2014/main" xmlns="" id="{6D84BB03-8C38-EFA2-AE73-BA4A23568BD6}"/>
              </a:ext>
            </a:extLst>
          </p:cNvPr>
          <p:cNvSpPr txBox="1">
            <a:spLocks/>
          </p:cNvSpPr>
          <p:nvPr/>
        </p:nvSpPr>
        <p:spPr>
          <a:xfrm>
            <a:off x="329975" y="132170"/>
            <a:ext cx="6638920" cy="39949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2000">
                <a:solidFill>
                  <a:srgbClr val="1C3056"/>
                </a:solidFill>
                <a:latin typeface="Century Gothic" panose="020B0502020202020204" pitchFamily="34" charset="0"/>
              </a:rPr>
              <a:t>1. Introducción</a:t>
            </a:r>
            <a:endParaRPr kumimoji="0" lang="es-ES" sz="2000" b="1" i="0" u="none" strike="noStrike" kern="1200" cap="none" spc="0" normalizeH="0" baseline="0" noProof="0">
              <a:ln>
                <a:noFill/>
              </a:ln>
              <a:solidFill>
                <a:srgbClr val="1C3056"/>
              </a:solidFill>
              <a:effectLst/>
              <a:uLnTx/>
              <a:uFillTx/>
              <a:latin typeface="Century Gothic" panose="020B0502020202020204" pitchFamily="34" charset="0"/>
              <a:ea typeface="+mj-ea"/>
              <a:cs typeface="+mj-cs"/>
            </a:endParaRPr>
          </a:p>
        </p:txBody>
      </p:sp>
      <p:sp>
        <p:nvSpPr>
          <p:cNvPr id="3" name="CuadroTexto 2">
            <a:extLst>
              <a:ext uri="{FF2B5EF4-FFF2-40B4-BE49-F238E27FC236}">
                <a16:creationId xmlns:a16="http://schemas.microsoft.com/office/drawing/2014/main" xmlns="" id="{48885675-001D-C506-F125-90C49617EFC9}"/>
              </a:ext>
            </a:extLst>
          </p:cNvPr>
          <p:cNvSpPr txBox="1"/>
          <p:nvPr/>
        </p:nvSpPr>
        <p:spPr>
          <a:xfrm>
            <a:off x="478831" y="595450"/>
            <a:ext cx="9608119" cy="325410"/>
          </a:xfrm>
          <a:prstGeom prst="rect">
            <a:avLst/>
          </a:prstGeom>
          <a:noFill/>
        </p:spPr>
        <p:txBody>
          <a:bodyPr wrap="square">
            <a:spAutoFit/>
          </a:bodyPr>
          <a:lstStyle/>
          <a:p>
            <a:pPr algn="just">
              <a:lnSpc>
                <a:spcPct val="120000"/>
              </a:lnSpc>
              <a:spcBef>
                <a:spcPts val="600"/>
              </a:spcBef>
              <a:spcAft>
                <a:spcPts val="300"/>
              </a:spcAft>
              <a:buNone/>
            </a:pPr>
            <a:r>
              <a:rPr lang="es-ES" sz="1400" b="1">
                <a:solidFill>
                  <a:srgbClr val="002060"/>
                </a:solidFill>
                <a:latin typeface="+mj-lt"/>
                <a:cs typeface="Arial" panose="020B0604020202020204" pitchFamily="34" charset="0"/>
              </a:rPr>
              <a:t>Oficina Judicial: Modelos de referencia aplicables al Principado de Asturias por partido judicial</a:t>
            </a:r>
          </a:p>
        </p:txBody>
      </p:sp>
      <p:sp>
        <p:nvSpPr>
          <p:cNvPr id="4" name="Rectángulo 3">
            <a:extLst>
              <a:ext uri="{FF2B5EF4-FFF2-40B4-BE49-F238E27FC236}">
                <a16:creationId xmlns:a16="http://schemas.microsoft.com/office/drawing/2014/main" xmlns="" id="{AB3794E5-0D6E-4A19-4321-856B5C68A5DF}"/>
              </a:ext>
            </a:extLst>
          </p:cNvPr>
          <p:cNvSpPr/>
          <p:nvPr/>
        </p:nvSpPr>
        <p:spPr>
          <a:xfrm>
            <a:off x="478831" y="870159"/>
            <a:ext cx="10391725" cy="400110"/>
          </a:xfrm>
          <a:prstGeom prst="rect">
            <a:avLst/>
          </a:prstGeom>
        </p:spPr>
        <p:txBody>
          <a:bodyPr wrap="square">
            <a:spAutoFit/>
          </a:bodyPr>
          <a:lstStyle/>
          <a:p>
            <a:pPr algn="just">
              <a:defRPr/>
            </a:pPr>
            <a:r>
              <a:rPr lang="es-ES" sz="1000">
                <a:latin typeface="Century Gothic" panose="020B0502020202020204" pitchFamily="34" charset="0"/>
                <a:ea typeface="Calibri" panose="020F0502020204030204" pitchFamily="34" charset="0"/>
                <a:cs typeface="Times New Roman" panose="02020603050405020304" pitchFamily="18" charset="0"/>
              </a:rPr>
              <a:t>Se presenta a continuación el detalle de los modelos de referencia aplicables a los partidos judiciales del Principado de Asturias, con hincapié en sus características, centro de destino y la posible creación, en su caso, de puestos singularizados.</a:t>
            </a:r>
          </a:p>
        </p:txBody>
      </p:sp>
      <p:grpSp>
        <p:nvGrpSpPr>
          <p:cNvPr id="9" name="Grupo 8">
            <a:extLst>
              <a:ext uri="{FF2B5EF4-FFF2-40B4-BE49-F238E27FC236}">
                <a16:creationId xmlns:a16="http://schemas.microsoft.com/office/drawing/2014/main" xmlns="" id="{4E45D706-D269-9C2A-D71A-E2111BB08F22}"/>
              </a:ext>
            </a:extLst>
          </p:cNvPr>
          <p:cNvGrpSpPr/>
          <p:nvPr/>
        </p:nvGrpSpPr>
        <p:grpSpPr>
          <a:xfrm>
            <a:off x="1070575" y="2957043"/>
            <a:ext cx="9740679" cy="1454059"/>
            <a:chOff x="379449" y="1235790"/>
            <a:chExt cx="9740679" cy="1454059"/>
          </a:xfrm>
        </p:grpSpPr>
        <p:sp>
          <p:nvSpPr>
            <p:cNvPr id="10" name="Rectángulo 9">
              <a:extLst>
                <a:ext uri="{FF2B5EF4-FFF2-40B4-BE49-F238E27FC236}">
                  <a16:creationId xmlns:a16="http://schemas.microsoft.com/office/drawing/2014/main" xmlns="" id="{3DDD9B55-82CF-D87E-B934-F7D05DC62154}"/>
                </a:ext>
              </a:extLst>
            </p:cNvPr>
            <p:cNvSpPr/>
            <p:nvPr/>
          </p:nvSpPr>
          <p:spPr>
            <a:xfrm>
              <a:off x="379450" y="1235790"/>
              <a:ext cx="9740678" cy="25200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A1 -b</a:t>
              </a:r>
            </a:p>
          </p:txBody>
        </p:sp>
        <p:sp>
          <p:nvSpPr>
            <p:cNvPr id="11" name="Rectángulo 10">
              <a:extLst>
                <a:ext uri="{FF2B5EF4-FFF2-40B4-BE49-F238E27FC236}">
                  <a16:creationId xmlns:a16="http://schemas.microsoft.com/office/drawing/2014/main" xmlns="" id="{A07DDFB2-897D-B568-0514-68490DB86ADA}"/>
                </a:ext>
              </a:extLst>
            </p:cNvPr>
            <p:cNvSpPr/>
            <p:nvPr/>
          </p:nvSpPr>
          <p:spPr>
            <a:xfrm>
              <a:off x="3275636" y="1490508"/>
              <a:ext cx="6836518" cy="451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kern="0">
                  <a:solidFill>
                    <a:schemeClr val="tx1">
                      <a:lumMod val="65000"/>
                      <a:lumOff val="35000"/>
                    </a:schemeClr>
                  </a:solidFill>
                  <a:latin typeface="Century Gothic" panose="020B0502020202020204" pitchFamily="34" charset="0"/>
                </a:rPr>
                <a:t>Lena; Grado; Laviana</a:t>
              </a:r>
            </a:p>
          </p:txBody>
        </p:sp>
        <p:sp>
          <p:nvSpPr>
            <p:cNvPr id="12" name="Rectángulo 11">
              <a:extLst>
                <a:ext uri="{FF2B5EF4-FFF2-40B4-BE49-F238E27FC236}">
                  <a16:creationId xmlns:a16="http://schemas.microsoft.com/office/drawing/2014/main" xmlns="" id="{375D255C-3495-4CF0-A705-C28FC4BFA0BA}"/>
                </a:ext>
              </a:extLst>
            </p:cNvPr>
            <p:cNvSpPr/>
            <p:nvPr/>
          </p:nvSpPr>
          <p:spPr>
            <a:xfrm>
              <a:off x="379450" y="2129174"/>
              <a:ext cx="3204000"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Sin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Ejecuciones/año &lt; 800</a:t>
              </a:r>
            </a:p>
          </p:txBody>
        </p:sp>
        <p:sp>
          <p:nvSpPr>
            <p:cNvPr id="14" name="Rectángulo 13">
              <a:extLst>
                <a:ext uri="{FF2B5EF4-FFF2-40B4-BE49-F238E27FC236}">
                  <a16:creationId xmlns:a16="http://schemas.microsoft.com/office/drawing/2014/main" xmlns="" id="{4EF46FF3-9B8D-E33F-5BDB-74EC586E6C2C}"/>
                </a:ext>
              </a:extLst>
            </p:cNvPr>
            <p:cNvSpPr/>
            <p:nvPr/>
          </p:nvSpPr>
          <p:spPr>
            <a:xfrm>
              <a:off x="3585766" y="2129174"/>
              <a:ext cx="3204000"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a:p>
              <a:endParaRPr lang="es-ES" sz="900" kern="0">
                <a:solidFill>
                  <a:schemeClr val="tx1">
                    <a:lumMod val="65000"/>
                    <a:lumOff val="35000"/>
                  </a:schemeClr>
                </a:solidFill>
                <a:latin typeface="Century Gothic" panose="020B0502020202020204" pitchFamily="34" charset="0"/>
              </a:endParaRPr>
            </a:p>
          </p:txBody>
        </p:sp>
        <p:sp>
          <p:nvSpPr>
            <p:cNvPr id="15" name="Rectángulo 14">
              <a:extLst>
                <a:ext uri="{FF2B5EF4-FFF2-40B4-BE49-F238E27FC236}">
                  <a16:creationId xmlns:a16="http://schemas.microsoft.com/office/drawing/2014/main" xmlns="" id="{B8AE9006-28C5-9036-18B8-77F7D43B70CC}"/>
                </a:ext>
              </a:extLst>
            </p:cNvPr>
            <p:cNvSpPr/>
            <p:nvPr/>
          </p:nvSpPr>
          <p:spPr>
            <a:xfrm>
              <a:off x="6792602" y="2129174"/>
              <a:ext cx="3308918" cy="560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1 puesto singularizado: </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1 LAJ de Dirección del SCT</a:t>
              </a:r>
            </a:p>
          </p:txBody>
        </p:sp>
        <p:sp>
          <p:nvSpPr>
            <p:cNvPr id="16" name="Rectangle 36">
              <a:extLst>
                <a:ext uri="{FF2B5EF4-FFF2-40B4-BE49-F238E27FC236}">
                  <a16:creationId xmlns:a16="http://schemas.microsoft.com/office/drawing/2014/main" xmlns="" id="{B0A9DF19-6B97-1A4A-136E-312E0CA108DA}"/>
                </a:ext>
              </a:extLst>
            </p:cNvPr>
            <p:cNvSpPr>
              <a:spLocks noChangeArrowheads="1"/>
            </p:cNvSpPr>
            <p:nvPr/>
          </p:nvSpPr>
          <p:spPr bwMode="auto">
            <a:xfrm>
              <a:off x="379449" y="1490507"/>
              <a:ext cx="2891152" cy="451815"/>
            </a:xfrm>
            <a:prstGeom prst="rect">
              <a:avLst/>
            </a:prstGeom>
            <a:solidFill>
              <a:schemeClr val="tx2">
                <a:lumMod val="40000"/>
                <a:lumOff val="60000"/>
              </a:schemeClr>
            </a:solidFill>
            <a:ln>
              <a:solidFill>
                <a:schemeClr val="tx1"/>
              </a:solidFill>
            </a:ln>
          </p:spPr>
          <p:txBody>
            <a:bodyPr lIns="82015" tIns="41006" rIns="82015" bIns="41006" anchor="ct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 altLang="es-ES" sz="900">
                  <a:solidFill>
                    <a:schemeClr val="bg1"/>
                  </a:solidFill>
                </a:rPr>
                <a:t>PARTIDOS JUDICIALES con más de una plaza judicial y dotación GP+TP&lt;30</a:t>
              </a:r>
            </a:p>
          </p:txBody>
        </p:sp>
        <p:sp>
          <p:nvSpPr>
            <p:cNvPr id="18" name="Rectangle 50">
              <a:extLst>
                <a:ext uri="{FF2B5EF4-FFF2-40B4-BE49-F238E27FC236}">
                  <a16:creationId xmlns:a16="http://schemas.microsoft.com/office/drawing/2014/main" xmlns="" id="{83E8FDFA-FE9D-3D9A-5613-5A283AC265EF}"/>
                </a:ext>
              </a:extLst>
            </p:cNvPr>
            <p:cNvSpPr>
              <a:spLocks noChangeArrowheads="1"/>
            </p:cNvSpPr>
            <p:nvPr/>
          </p:nvSpPr>
          <p:spPr bwMode="auto">
            <a:xfrm>
              <a:off x="379450" y="1918843"/>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CARACTERÍSTICAS</a:t>
              </a:r>
            </a:p>
          </p:txBody>
        </p:sp>
        <p:sp>
          <p:nvSpPr>
            <p:cNvPr id="20" name="Rectangle 50" descr="line">
              <a:extLst>
                <a:ext uri="{FF2B5EF4-FFF2-40B4-BE49-F238E27FC236}">
                  <a16:creationId xmlns:a16="http://schemas.microsoft.com/office/drawing/2014/main" xmlns="" id="{BC735539-614C-7348-5C7D-4819C386F257}"/>
                </a:ext>
              </a:extLst>
            </p:cNvPr>
            <p:cNvSpPr>
              <a:spLocks noChangeArrowheads="1"/>
            </p:cNvSpPr>
            <p:nvPr/>
          </p:nvSpPr>
          <p:spPr bwMode="auto">
            <a:xfrm>
              <a:off x="3582820" y="1918843"/>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CENTRO DE DESTINO</a:t>
              </a:r>
            </a:p>
          </p:txBody>
        </p:sp>
        <p:sp>
          <p:nvSpPr>
            <p:cNvPr id="22" name="Rectangle 50" descr="line">
              <a:extLst>
                <a:ext uri="{FF2B5EF4-FFF2-40B4-BE49-F238E27FC236}">
                  <a16:creationId xmlns:a16="http://schemas.microsoft.com/office/drawing/2014/main" xmlns="" id="{6F4F86D4-DBF6-A6EA-6AFE-B54CB9DABFF2}"/>
                </a:ext>
              </a:extLst>
            </p:cNvPr>
            <p:cNvSpPr>
              <a:spLocks noChangeArrowheads="1"/>
            </p:cNvSpPr>
            <p:nvPr/>
          </p:nvSpPr>
          <p:spPr bwMode="auto">
            <a:xfrm>
              <a:off x="6797341" y="1918843"/>
              <a:ext cx="3314812"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PUESTOS SINGULARIZADOS</a:t>
              </a:r>
            </a:p>
          </p:txBody>
        </p:sp>
      </p:grpSp>
      <p:grpSp>
        <p:nvGrpSpPr>
          <p:cNvPr id="30" name="Grupo 29">
            <a:extLst>
              <a:ext uri="{FF2B5EF4-FFF2-40B4-BE49-F238E27FC236}">
                <a16:creationId xmlns:a16="http://schemas.microsoft.com/office/drawing/2014/main" xmlns="" id="{F12B9B87-02F5-46C6-02C7-688A0D585C6E}"/>
              </a:ext>
            </a:extLst>
          </p:cNvPr>
          <p:cNvGrpSpPr/>
          <p:nvPr/>
        </p:nvGrpSpPr>
        <p:grpSpPr>
          <a:xfrm>
            <a:off x="1070575" y="4743810"/>
            <a:ext cx="9740679" cy="1571406"/>
            <a:chOff x="379449" y="1235790"/>
            <a:chExt cx="9740679" cy="1571406"/>
          </a:xfrm>
        </p:grpSpPr>
        <p:sp>
          <p:nvSpPr>
            <p:cNvPr id="31" name="Rectángulo 30">
              <a:extLst>
                <a:ext uri="{FF2B5EF4-FFF2-40B4-BE49-F238E27FC236}">
                  <a16:creationId xmlns:a16="http://schemas.microsoft.com/office/drawing/2014/main" xmlns="" id="{494ADE3D-D8B3-1932-E254-6A4024F82530}"/>
                </a:ext>
              </a:extLst>
            </p:cNvPr>
            <p:cNvSpPr/>
            <p:nvPr/>
          </p:nvSpPr>
          <p:spPr>
            <a:xfrm>
              <a:off x="379450" y="1235790"/>
              <a:ext cx="9740678" cy="25200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Modelo A2-a</a:t>
              </a:r>
            </a:p>
          </p:txBody>
        </p:sp>
        <p:sp>
          <p:nvSpPr>
            <p:cNvPr id="32" name="Rectángulo 31">
              <a:extLst>
                <a:ext uri="{FF2B5EF4-FFF2-40B4-BE49-F238E27FC236}">
                  <a16:creationId xmlns:a16="http://schemas.microsoft.com/office/drawing/2014/main" xmlns="" id="{4E834B94-1683-7A30-CA1A-2E2F4B1E0CF6}"/>
                </a:ext>
              </a:extLst>
            </p:cNvPr>
            <p:cNvSpPr/>
            <p:nvPr/>
          </p:nvSpPr>
          <p:spPr>
            <a:xfrm>
              <a:off x="3275636" y="1490508"/>
              <a:ext cx="6836518" cy="451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kern="0">
                  <a:solidFill>
                    <a:schemeClr val="tx1">
                      <a:lumMod val="65000"/>
                      <a:lumOff val="35000"/>
                    </a:schemeClr>
                  </a:solidFill>
                  <a:latin typeface="Century Gothic" panose="020B0502020202020204" pitchFamily="34" charset="0"/>
                </a:rPr>
                <a:t>Siero</a:t>
              </a:r>
            </a:p>
          </p:txBody>
        </p:sp>
        <p:sp>
          <p:nvSpPr>
            <p:cNvPr id="33" name="Rectángulo 32">
              <a:extLst>
                <a:ext uri="{FF2B5EF4-FFF2-40B4-BE49-F238E27FC236}">
                  <a16:creationId xmlns:a16="http://schemas.microsoft.com/office/drawing/2014/main" xmlns="" id="{1D712873-A8FA-CB66-55B6-49E11DC14634}"/>
                </a:ext>
              </a:extLst>
            </p:cNvPr>
            <p:cNvSpPr/>
            <p:nvPr/>
          </p:nvSpPr>
          <p:spPr>
            <a:xfrm>
              <a:off x="379450" y="2129174"/>
              <a:ext cx="3204000" cy="678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 Único</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Con equipo de ejecución</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Asuntos/años &lt; 8mil</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Ejec./año ≥ 800</a:t>
              </a:r>
            </a:p>
          </p:txBody>
        </p:sp>
        <p:sp>
          <p:nvSpPr>
            <p:cNvPr id="34" name="Rectángulo 33">
              <a:extLst>
                <a:ext uri="{FF2B5EF4-FFF2-40B4-BE49-F238E27FC236}">
                  <a16:creationId xmlns:a16="http://schemas.microsoft.com/office/drawing/2014/main" xmlns="" id="{7F2C2D83-FCAF-149E-1B63-40D798A98743}"/>
                </a:ext>
              </a:extLst>
            </p:cNvPr>
            <p:cNvSpPr/>
            <p:nvPr/>
          </p:nvSpPr>
          <p:spPr>
            <a:xfrm>
              <a:off x="3585766" y="2129174"/>
              <a:ext cx="3204000" cy="678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SCT</a:t>
              </a:r>
            </a:p>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No se crean áreas</a:t>
              </a:r>
            </a:p>
            <a:p>
              <a:endParaRPr lang="es-ES" sz="900" kern="0">
                <a:solidFill>
                  <a:schemeClr val="tx1">
                    <a:lumMod val="65000"/>
                    <a:lumOff val="35000"/>
                  </a:schemeClr>
                </a:solidFill>
                <a:latin typeface="Century Gothic" panose="020B0502020202020204" pitchFamily="34" charset="0"/>
              </a:endParaRPr>
            </a:p>
          </p:txBody>
        </p:sp>
        <p:sp>
          <p:nvSpPr>
            <p:cNvPr id="35" name="Rectángulo 34">
              <a:extLst>
                <a:ext uri="{FF2B5EF4-FFF2-40B4-BE49-F238E27FC236}">
                  <a16:creationId xmlns:a16="http://schemas.microsoft.com/office/drawing/2014/main" xmlns="" id="{3781F39D-FAE3-5B72-F719-BDE91BCB45F2}"/>
                </a:ext>
              </a:extLst>
            </p:cNvPr>
            <p:cNvSpPr/>
            <p:nvPr/>
          </p:nvSpPr>
          <p:spPr>
            <a:xfrm>
              <a:off x="6792602" y="2129174"/>
              <a:ext cx="3308918" cy="678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kern="0">
                  <a:solidFill>
                    <a:schemeClr val="tx1">
                      <a:lumMod val="65000"/>
                      <a:lumOff val="35000"/>
                    </a:schemeClr>
                  </a:solidFill>
                  <a:latin typeface="Century Gothic" panose="020B0502020202020204" pitchFamily="34" charset="0"/>
                </a:rPr>
                <a:t>3 puesto singularizados:</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LAJ de Dirección de SCT.</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GP e Jefatura de Equipo.</a:t>
              </a:r>
            </a:p>
            <a:p>
              <a:pPr marL="628650" lvl="1" indent="-171450">
                <a:buFont typeface="Courier New" panose="02070309020205020404" pitchFamily="49" charset="0"/>
                <a:buChar char="o"/>
              </a:pPr>
              <a:r>
                <a:rPr lang="es-ES" sz="900" kern="0">
                  <a:solidFill>
                    <a:schemeClr val="tx1">
                      <a:lumMod val="65000"/>
                      <a:lumOff val="35000"/>
                    </a:schemeClr>
                  </a:solidFill>
                  <a:latin typeface="Century Gothic" panose="020B0502020202020204" pitchFamily="34" charset="0"/>
                </a:rPr>
                <a:t>1 AJ de Jefatura de Equipo</a:t>
              </a:r>
            </a:p>
          </p:txBody>
        </p:sp>
        <p:sp>
          <p:nvSpPr>
            <p:cNvPr id="36" name="Rectangle 36">
              <a:extLst>
                <a:ext uri="{FF2B5EF4-FFF2-40B4-BE49-F238E27FC236}">
                  <a16:creationId xmlns:a16="http://schemas.microsoft.com/office/drawing/2014/main" xmlns="" id="{0A1AA96C-4FD4-B514-82E2-06475ECA617E}"/>
                </a:ext>
              </a:extLst>
            </p:cNvPr>
            <p:cNvSpPr>
              <a:spLocks noChangeArrowheads="1"/>
            </p:cNvSpPr>
            <p:nvPr/>
          </p:nvSpPr>
          <p:spPr bwMode="auto">
            <a:xfrm>
              <a:off x="379449" y="1490507"/>
              <a:ext cx="2891152" cy="451815"/>
            </a:xfrm>
            <a:prstGeom prst="rect">
              <a:avLst/>
            </a:prstGeom>
            <a:solidFill>
              <a:schemeClr val="tx2">
                <a:lumMod val="40000"/>
                <a:lumOff val="60000"/>
              </a:schemeClr>
            </a:solidFill>
            <a:ln>
              <a:solidFill>
                <a:schemeClr val="tx1"/>
              </a:solidFill>
            </a:ln>
          </p:spPr>
          <p:txBody>
            <a:bodyPr lIns="82015" tIns="41006" rIns="82015" bIns="41006" anchor="ct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 altLang="es-ES" sz="900">
                  <a:solidFill>
                    <a:schemeClr val="bg1"/>
                  </a:solidFill>
                </a:rPr>
                <a:t>PARTIDOS JUDICIALES con DOTACIÓN TOTAL DE GP+TP&lt; 30</a:t>
              </a:r>
            </a:p>
          </p:txBody>
        </p:sp>
        <p:sp>
          <p:nvSpPr>
            <p:cNvPr id="37" name="Rectangle 50">
              <a:extLst>
                <a:ext uri="{FF2B5EF4-FFF2-40B4-BE49-F238E27FC236}">
                  <a16:creationId xmlns:a16="http://schemas.microsoft.com/office/drawing/2014/main" xmlns="" id="{CAE56E4C-BED4-F0C8-34FD-6D08E1DCB999}"/>
                </a:ext>
              </a:extLst>
            </p:cNvPr>
            <p:cNvSpPr>
              <a:spLocks noChangeArrowheads="1"/>
            </p:cNvSpPr>
            <p:nvPr/>
          </p:nvSpPr>
          <p:spPr bwMode="auto">
            <a:xfrm>
              <a:off x="379450" y="1921668"/>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CARACTERÍSTICAS</a:t>
              </a:r>
            </a:p>
          </p:txBody>
        </p:sp>
        <p:sp>
          <p:nvSpPr>
            <p:cNvPr id="38" name="Rectangle 50" descr="line">
              <a:extLst>
                <a:ext uri="{FF2B5EF4-FFF2-40B4-BE49-F238E27FC236}">
                  <a16:creationId xmlns:a16="http://schemas.microsoft.com/office/drawing/2014/main" xmlns="" id="{6C8F9D1A-97A2-26B9-28C1-3195FED90364}"/>
                </a:ext>
              </a:extLst>
            </p:cNvPr>
            <p:cNvSpPr>
              <a:spLocks noChangeArrowheads="1"/>
            </p:cNvSpPr>
            <p:nvPr/>
          </p:nvSpPr>
          <p:spPr bwMode="auto">
            <a:xfrm>
              <a:off x="3582820" y="1921669"/>
              <a:ext cx="3204000"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CENTRO DE DESTINO</a:t>
              </a:r>
            </a:p>
          </p:txBody>
        </p:sp>
        <p:sp>
          <p:nvSpPr>
            <p:cNvPr id="39" name="Rectangle 50" descr="line">
              <a:extLst>
                <a:ext uri="{FF2B5EF4-FFF2-40B4-BE49-F238E27FC236}">
                  <a16:creationId xmlns:a16="http://schemas.microsoft.com/office/drawing/2014/main" xmlns="" id="{EBB7510B-7D4B-06A7-03BE-5DEA72D0AC11}"/>
                </a:ext>
              </a:extLst>
            </p:cNvPr>
            <p:cNvSpPr>
              <a:spLocks noChangeArrowheads="1"/>
            </p:cNvSpPr>
            <p:nvPr/>
          </p:nvSpPr>
          <p:spPr bwMode="auto">
            <a:xfrm>
              <a:off x="6797341" y="1927168"/>
              <a:ext cx="3314812" cy="221312"/>
            </a:xfrm>
            <a:prstGeom prst="rect">
              <a:avLst/>
            </a:prstGeom>
            <a:solidFill>
              <a:schemeClr val="tx2">
                <a:lumMod val="40000"/>
                <a:lumOff val="60000"/>
              </a:schemeClr>
            </a:solidFill>
            <a:ln w="9525" algn="ctr">
              <a:solidFill>
                <a:schemeClr val="tx1"/>
              </a:solidFill>
              <a:miter lim="800000"/>
              <a:headEnd/>
              <a:tailEnd/>
            </a:ln>
          </p:spPr>
          <p:txBody>
            <a:bodyPr wrap="square" lIns="82015" tIns="41006" rIns="82015" bIns="41006" anchor="ctr">
              <a:spAutoFit/>
            </a:bodyPr>
            <a:lstStyle>
              <a:lvl1pPr marL="190500" indent="-190500">
                <a:buChar char="•"/>
                <a:defRPr sz="1200">
                  <a:solidFill>
                    <a:schemeClr val="tx1"/>
                  </a:solidFill>
                  <a:latin typeface="Century Gothic" panose="020B0502020202020204" pitchFamily="34" charset="0"/>
                </a:defRPr>
              </a:lvl1pPr>
              <a:lvl2pPr marL="742950" indent="-285750">
                <a:buClr>
                  <a:schemeClr val="accent2"/>
                </a:buClr>
                <a:buFont typeface="Wingdings" panose="05000000000000000000" pitchFamily="2" charset="2"/>
                <a:buChar char="–"/>
                <a:defRPr sz="1200">
                  <a:solidFill>
                    <a:schemeClr val="tx1"/>
                  </a:solidFill>
                  <a:latin typeface="Century Gothic" panose="020B0502020202020204" pitchFamily="34" charset="0"/>
                </a:defRPr>
              </a:lvl2pPr>
              <a:lvl3pPr marL="1143000" indent="-228600">
                <a:buClr>
                  <a:schemeClr val="tx1"/>
                </a:buClr>
                <a:buChar char="•"/>
                <a:defRPr sz="1200">
                  <a:solidFill>
                    <a:schemeClr val="tx1"/>
                  </a:solidFill>
                  <a:latin typeface="Century Gothic" panose="020B0502020202020204" pitchFamily="34" charset="0"/>
                </a:defRPr>
              </a:lvl3pPr>
              <a:lvl4pPr marL="1600200" indent="-228600">
                <a:buClr>
                  <a:schemeClr val="tx1"/>
                </a:buClr>
                <a:buChar char="•"/>
                <a:defRPr sz="1200">
                  <a:solidFill>
                    <a:schemeClr val="tx1"/>
                  </a:solidFill>
                  <a:latin typeface="Century Gothic" panose="020B0502020202020204" pitchFamily="34" charset="0"/>
                </a:defRPr>
              </a:lvl4pPr>
              <a:lvl5pPr marL="2057400" indent="-228600">
                <a:buClr>
                  <a:schemeClr val="tx1"/>
                </a:buClr>
                <a:buChar char="•"/>
                <a:defRPr sz="1200">
                  <a:solidFill>
                    <a:schemeClr val="tx1"/>
                  </a:solidFill>
                  <a:latin typeface="Century Gothic" panose="020B0502020202020204" pitchFamily="34" charset="0"/>
                </a:defRPr>
              </a:lvl5pPr>
              <a:lvl6pPr marL="25146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6pPr>
              <a:lvl7pPr marL="29718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7pPr>
              <a:lvl8pPr marL="34290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8pPr>
              <a:lvl9pPr marL="3886200" indent="-228600" eaLnBrk="0" fontAlgn="base" hangingPunct="0">
                <a:spcBef>
                  <a:spcPct val="0"/>
                </a:spcBef>
                <a:spcAft>
                  <a:spcPct val="0"/>
                </a:spcAft>
                <a:buClr>
                  <a:schemeClr val="tx1"/>
                </a:buClr>
                <a:buChar char="•"/>
                <a:defRPr sz="1200">
                  <a:solidFill>
                    <a:schemeClr val="tx1"/>
                  </a:solidFill>
                  <a:latin typeface="Century Gothic" panose="020B0502020202020204" pitchFamily="34" charset="0"/>
                </a:defRPr>
              </a:lvl9pPr>
            </a:lstStyle>
            <a:p>
              <a:pPr algn="ctr" eaLnBrk="1" hangingPunct="1">
                <a:spcBef>
                  <a:spcPct val="20000"/>
                </a:spcBef>
                <a:buClr>
                  <a:srgbClr val="006699"/>
                </a:buClr>
                <a:buSzPct val="80000"/>
                <a:buFont typeface="Wingdings" panose="05000000000000000000" pitchFamily="2" charset="2"/>
                <a:buNone/>
              </a:pPr>
              <a:r>
                <a:rPr lang="es-ES_tradnl" altLang="es-ES" sz="900">
                  <a:solidFill>
                    <a:schemeClr val="bg1"/>
                  </a:solidFill>
                </a:rPr>
                <a:t>PUESTOS SINGULARIZADOS</a:t>
              </a:r>
            </a:p>
          </p:txBody>
        </p:sp>
      </p:grpSp>
    </p:spTree>
    <p:extLst>
      <p:ext uri="{BB962C8B-B14F-4D97-AF65-F5344CB8AC3E}">
        <p14:creationId xmlns:p14="http://schemas.microsoft.com/office/powerpoint/2010/main" val="422758566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Company_description"/>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POWER_USER_ID_TEMPLATES" val="Company_description"/>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POWER_USER_ID_TEMPLATES" val="Company_description"/>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POWER_USER_ID_TEMPLATES" val="Company_description"/>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POWER_USER_ID_TEMPLATES" val="Company_description"/>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POWER_USER_ID_TEMPLATES" val="Company_descripti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POWER_USER_ID_TEMPLATES" val="Company_description"/>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POWER_USER_ID_TEMPLATES" val="Company_description"/>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89DBE33_2441_45A1_AD7D_396470363970&quot;,&quot;SourceFullName&quot;:&quot;https://everisgroup.sharepoint.com/sites/OPPSOPORTENUMOASTURIAS/Documentos compartidos/OPP MENOR NUMO ASTURIAS/03 Documentación del proyecto/Datos CGPJ/estadísticas/Siero/Siero.xlsx&quot;,&quot;LastUpdate&quot;:&quot;2025-03-19 5:48 PM&quot;,&quot;UpdatedBy&quot;:&quot;pbravoma&quot;,&quot;IsLinked&quot;:true,&quot;IsBrokenLink&quot;:false,&quot;Type&quot;:1,&quot;ShapeId&quot;:3,&quot;WorksheetName&quot;:&quot;Asuntos x estado&quot;}"/>
</p:tagLst>
</file>

<file path=ppt/tags/tag2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FCDB627F_3C4A_49DF_B209_72F9E7C00140&quot;,&quot;SourceFullName&quot;:&quot;https://everisgroup.sharepoint.com/sites/OPPSOPORTENUMOASTURIAS/Documentos compartidos/OPP MENOR NUMO ASTURIAS/03 Documentación del proyecto/Datos CGPJ/estadísticas/Siero/Siero.xlsx&quot;,&quot;LastUpdate&quot;:&quot;2025-03-19 5:48 PM&quot;,&quot;UpdatedBy&quot;:&quot;pbravoma&quot;,&quot;IsLinked&quot;:true,&quot;IsBrokenLink&quot;:false,&quot;Type&quot;:1,&quot;ShapeId&quot;:5,&quot;WorksheetName&quot;:&quot;Ejecuciones&quot;}"/>
</p:tagLst>
</file>

<file path=ppt/tags/tag2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F2F8E60_A66C_4081_92B9_94F30E7B1A43&quot;,&quot;SourceFullName&quot;:&quot;https://everisgroup.sharepoint.com/sites/OPPSOPORTENUMOASTURIAS/Documentos compartidos/OPP MENOR NUMO ASTURIAS/03 Documentación del proyecto/Datos CGPJ/estadísticas/Siero/Siero.xlsx&quot;,&quot;LastUpdate&quot;:&quot;2025-03-19 5:56 PM&quot;,&quot;UpdatedBy&quot;:&quot;pbravoma&quot;,&quot;IsLinked&quot;:true,&quot;IsBrokenLink&quot;:false,&quot;Type&quot;:1,&quot;ShapeId&quot;:2,&quot;WorksheetName&quot;:&quot;Asuntos x estado&quot;}"/>
</p:tagLst>
</file>

<file path=ppt/tags/tag2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B78BE52_F161_49B3_8C17_8088F5855D8B&quot;,&quot;SourceFullName&quot;:&quot;https://everisgroup.sharepoint.com/sites/OPPSOPORTENUMOASTURIAS/Documentos compartidos/OPP MENOR NUMO ASTURIAS/03 Documentación del proyecto/Datos CGPJ/estadísticas/Siero/Siero.xlsx&quot;,&quot;LastUpdate&quot;:&quot;2025-03-19 5:57 PM&quot;,&quot;UpdatedBy&quot;:&quot;pbravoma&quot;,&quot;IsLinked&quot;:true,&quot;IsBrokenLink&quot;:false,&quot;Type&quot;:1,&quot;ShapeId&quot;:2,&quot;WorksheetName&quot;:&quot;Ejecuciones&quot;}"/>
</p:tagLst>
</file>

<file path=ppt/tags/tag2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610D5220_DE77_4D9B_9702_CABFE64DB4CF&quot;,&quot;SourceFullName&quot;:&quot;https://everisgroup.sharepoint.com/sites/OPPSOPORTENUMOASTURIAS/Documentos compartidos/OPP MENOR NUMO ASTURIAS/03 Documentación del proyecto/Datos CGPJ/estadísticas/Grado/Grado.xlsx&quot;,&quot;LastUpdate&quot;:&quot;2025-03-20 9:29 AM&quot;,&quot;UpdatedBy&quot;:&quot;pbravoma&quot;,&quot;IsLinked&quot;:true,&quot;IsBrokenLink&quot;:false,&quot;Type&quot;:1,&quot;ShapeId&quot;:3,&quot;WorksheetName&quot;:&quot;Asuntos x estado&quot;}"/>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Company_description"/>
</p:tagLst>
</file>

<file path=ppt/tags/tag3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A50B2C0_569B_4473_9594_08AF960BC26C&quot;,&quot;SourceFullName&quot;:&quot;https://everisgroup.sharepoint.com/sites/OPPSOPORTENUMOASTURIAS/Documentos compartidos/OPP MENOR NUMO ASTURIAS/03 Documentación del proyecto/Datos CGPJ/estadísticas/Grado/Grado.xlsx&quot;,&quot;LastUpdate&quot;:&quot;2025-03-20 9:29 AM&quot;,&quot;UpdatedBy&quot;:&quot;pbravoma&quot;,&quot;IsLinked&quot;:true,&quot;IsBrokenLink&quot;:false,&quot;Type&quot;:1,&quot;ShapeId&quot;:5,&quot;WorksheetName&quot;:&quot;Ejecuciones&quot;}"/>
</p:tagLst>
</file>

<file path=ppt/tags/tag3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50328BC_E54D_49F4_B2F0_F4BC27455348&quot;,&quot;SourceFullName&quot;:&quot;https://everisgroup.sharepoint.com/sites/OPPSOPORTENUMOASTURIAS/Documentos compartidos/OPP MENOR NUMO ASTURIAS/03 Documentación del proyecto/Datos CGPJ/estadísticas/Grado/Grado.xlsx&quot;,&quot;LastUpdate&quot;:&quot;2025-03-20 9:34 AM&quot;,&quot;UpdatedBy&quot;:&quot;pbravoma&quot;,&quot;IsLinked&quot;:true,&quot;IsBrokenLink&quot;:false,&quot;Type&quot;:1,&quot;ShapeId&quot;:2,&quot;WorksheetName&quot;:&quot;Ejecuciones&quot;}"/>
</p:tagLst>
</file>

<file path=ppt/tags/tag3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281A01D6_8201_42D2_9025_512720390F0E&quot;,&quot;SourceFullName&quot;:&quot;https://everisgroup.sharepoint.com/sites/OPPSOPORTENUMOASTURIAS/Documentos compartidos/OPP MENOR NUMO ASTURIAS/03 Documentación del proyecto/Datos CGPJ/estadísticas/Grado/Grado.xlsx&quot;,&quot;LastUpdate&quot;:&quot;2025-03-20 9:34 AM&quot;,&quot;UpdatedBy&quot;:&quot;pbravoma&quot;,&quot;IsLinked&quot;:true,&quot;IsBrokenLink&quot;:false,&quot;Type&quot;:1,&quot;ShapeId&quot;:2,&quot;WorksheetName&quot;:&quot;Asuntos x estado&quot;}"/>
</p:tagLst>
</file>

<file path=ppt/tags/tag3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B4B0290A_C85A_48AD_86AB_358B21FA2110&quot;,&quot;SourceFullName&quot;:&quot;https://everisgroup.sharepoint.com/sites/OPPSOPORTENUMOASTURIAS/Documentos compartidos/OPP MENOR NUMO ASTURIAS/03 Documentación del proyecto/Datos CGPJ/estadísticas/Laviana/Laviana.xlsx&quot;,&quot;LastUpdate&quot;:&quot;2025-03-20 9:40 AM&quot;,&quot;UpdatedBy&quot;:&quot;pbravoma&quot;,&quot;IsLinked&quot;:true,&quot;IsBrokenLink&quot;:false,&quot;Type&quot;:1,&quot;ShapeId&quot;:3,&quot;WorksheetName&quot;:&quot;Asuntos x estado&quot;}"/>
</p:tagLst>
</file>

<file path=ppt/tags/tag3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864DE0BF_8FD3_4A37_8F5C_A5795549AC0A&quot;,&quot;SourceFullName&quot;:&quot;https://everisgroup.sharepoint.com/sites/OPPSOPORTENUMOASTURIAS/Documentos compartidos/OPP MENOR NUMO ASTURIAS/03 Documentación del proyecto/Datos CGPJ/estadísticas/Laviana/Laviana.xlsx&quot;,&quot;LastUpdate&quot;:&quot;2025-03-20 9:40 AM&quot;,&quot;UpdatedBy&quot;:&quot;pbravoma&quot;,&quot;IsLinked&quot;:true,&quot;IsBrokenLink&quot;:false,&quot;Type&quot;:1,&quot;ShapeId&quot;:6,&quot;WorksheetName&quot;:&quot;ejecuciones&quot;}"/>
</p:tagLst>
</file>

<file path=ppt/tags/tag3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E459CD3_1D7F_490A_B210_39848EAA6207&quot;,&quot;SourceFullName&quot;:&quot;https://everisgroup.sharepoint.com/sites/OPPSOPORTENUMOASTURIAS/Documentos compartidos/OPP MENOR NUMO ASTURIAS/03 Documentación del proyecto/Datos CGPJ/estadísticas/Laviana/Laviana.xlsx&quot;,&quot;LastUpdate&quot;:&quot;2025-03-20 9:40 AM&quot;,&quot;UpdatedBy&quot;:&quot;pbravoma&quot;,&quot;IsLinked&quot;:true,&quot;IsBrokenLink&quot;:false,&quot;Type&quot;:1,&quot;ShapeId&quot;:2,&quot;WorksheetName&quot;:&quot;Asuntos x estado&quot;}"/>
</p:tagLst>
</file>

<file path=ppt/tags/tag3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3DFCEE25_B402_4E2F_9A15_21478C67E63F&quot;,&quot;SourceFullName&quot;:&quot;https://everisgroup.sharepoint.com/sites/OPPSOPORTENUMOASTURIAS/Documentos compartidos/OPP MENOR NUMO ASTURIAS/03 Documentación del proyecto/Datos CGPJ/estadísticas/Laviana/Laviana.xlsx&quot;,&quot;LastUpdate&quot;:&quot;2025-03-20 9:40 AM&quot;,&quot;UpdatedBy&quot;:&quot;pbravoma&quot;,&quot;IsLinked&quot;:true,&quot;IsBrokenLink&quot;:false,&quot;Type&quot;:1,&quot;ShapeId&quot;:2,&quot;WorksheetName&quot;:&quot;ejecuciones&quot;}"/>
</p:tagLst>
</file>

<file path=ppt/tags/tag3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F6F72752_8806_4098_B452_1F37BB369A59&quot;,&quot;SourceFullName&quot;:&quot;https://everisgroup.sharepoint.com/sites/OPPSOPORTENUMOASTURIAS/Documentos compartidos/OPP MENOR NUMO ASTURIAS/03 Documentación del proyecto/Datos CGPJ/estadísticas/Lena/Lena.xlsx&quot;,&quot;LastUpdate&quot;:&quot;2025-03-20 9:48 AM&quot;,&quot;UpdatedBy&quot;:&quot;pbravoma&quot;,&quot;IsLinked&quot;:true,&quot;IsBrokenLink&quot;:false,&quot;Type&quot;:1,&quot;ShapeId&quot;:3,&quot;WorksheetName&quot;:&quot;Asuntos x estado&quot;}"/>
</p:tagLst>
</file>

<file path=ppt/tags/tag3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D9A60B35_C33D_48B4_8228_F6903DAA0A94&quot;,&quot;SourceFullName&quot;:&quot;https://everisgroup.sharepoint.com/sites/OPPSOPORTENUMOASTURIAS/Documentos compartidos/OPP MENOR NUMO ASTURIAS/03 Documentación del proyecto/Datos CGPJ/estadísticas/Lena/Lena.xlsx&quot;,&quot;LastUpdate&quot;:&quot;2025-03-20 9:48 AM&quot;,&quot;UpdatedBy&quot;:&quot;pbravoma&quot;,&quot;IsLinked&quot;:true,&quot;IsBrokenLink&quot;:false,&quot;Type&quot;:1,&quot;ShapeId&quot;:5,&quot;WorksheetName&quot;:&quot;Ejecuciones&quot;}"/>
</p:tagLst>
</file>

<file path=ppt/tags/tag3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752733A_C6D0_409C_AEAC_ED202B96FE1A&quot;,&quot;SourceFullName&quot;:&quot;https://everisgroup.sharepoint.com/sites/OPPSOPORTENUMOASTURIAS/Documentos compartidos/OPP MENOR NUMO ASTURIAS/03 Documentación del proyecto/Datos CGPJ/estadísticas/Lena/Lena.xlsx&quot;,&quot;LastUpdate&quot;:&quot;2025-03-20 9:48 AM&quot;,&quot;UpdatedBy&quot;:&quot;pbravoma&quot;,&quot;IsLinked&quot;:true,&quot;IsBrokenLink&quot;:false,&quot;Type&quot;:1,&quot;ShapeId&quot;:2,&quot;WorksheetName&quot;:&quot;Asuntos x estado&quo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27ABF88_E50E_4518_B1B4_14114B50163C&quot;,&quot;SourceFullName&quot;:&quot;https://everisgroup.sharepoint.com/sites/OPPSOPORTENUMOASTURIAS/Documentos compartidos/OPP MENOR NUMO ASTURIAS/03 Documentación del proyecto/Datos CGPJ/estadísticas/Lena/Lena.xlsx&quot;,&quot;LastUpdate&quot;:&quot;2025-03-20 9:49 AM&quot;,&quot;UpdatedBy&quot;:&quot;pbravoma&quot;,&quot;IsLinked&quot;:true,&quot;IsBrokenLink&quot;:false,&quot;Type&quot;:1,&quot;ShapeId&quot;:2,&quot;WorksheetName&quot;:&quot;Ejecuciones&quot;}"/>
</p:tagLst>
</file>

<file path=ppt/tags/tag4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FC027B9A_0320_43A8_9BC4_CFB8FA9F88BC&quot;,&quot;SourceFullName&quot;:&quot;https://everisgroup.sharepoint.com/sites/OPPSOPORTENUMOASTURIAS/Documentos compartidos/OPP MENOR NUMO ASTURIAS/03 Documentación del proyecto/Datos CGPJ/estadísticas/Comparativa Grado, Lena y laviana.xlsx&quot;,&quot;LastUpdate&quot;:&quot;2025-03-20 10:03 AM&quot;,&quot;UpdatedBy&quot;:&quot;pbravoma&quot;,&quot;IsLinked&quot;:true,&quot;IsBrokenLink&quot;:false,&quot;Type&quot;:1,&quot;ShapeId&quot;:4,&quot;WorksheetName&quot;:&quot;Asuntos&quot;}"/>
</p:tagLst>
</file>

<file path=ppt/tags/tag4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FC027B9A_0320_43A8_9BC4_CFB8FA9F88BC&quot;,&quot;SourceFullName&quot;:&quot;https://everisgroup.sharepoint.com/sites/OPPSOPORTENUMOASTURIAS/Documentos compartidos/OPP MENOR NUMO ASTURIAS/03 Documentación del proyecto/Datos CGPJ/estadísticas/Comparativa Grado, Lena y laviana.xlsx&quot;,&quot;LastUpdate&quot;:&quot;2025-03-20 10:03 AM&quot;,&quot;UpdatedBy&quot;:&quot;pbravoma&quot;,&quot;IsLinked&quot;:true,&quot;IsBrokenLink&quot;:false,&quot;Type&quot;:1,&quot;ShapeId&quot;:2,&quot;WorksheetName&quot;:&quot;Ejecuciones&quot;}"/>
</p:tagLst>
</file>

<file path=ppt/tags/tag4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4A246480_D3AA_47F9_AFCA_55DBBC53ED6F&quot;,&quot;SourceFullName&quot;:&quot;https://everisgroup.sharepoint.com/sites/OPPSOPORTENUMOASTURIAS/Documentos compartidos/OPP MENOR NUMO ASTURIAS/03 Documentación del proyecto/Datos CGPJ/estadísticas/Cangas de Narcea/Cangas Narcea.xlsx&quot;,&quot;LastUpdate&quot;:&quot;2025-03-19 1:53 PM&quot;,&quot;UpdatedBy&quot;:&quot;pbravoma&quot;,&quot;IsLinked&quot;:true,&quot;IsBrokenLink&quot;:false,&quot;Type&quot;:1,&quot;ShapeId&quot;:3,&quot;WorksheetName&quot;:&quot;Asuntos x estado&quot;}"/>
</p:tagLst>
</file>

<file path=ppt/tags/tag4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AE9848F8_144B_49B0_9E4A_28EF76AB196D&quot;,&quot;SourceFullName&quot;:&quot;https://everisgroup.sharepoint.com/sites/OPPSOPORTENUMOASTURIAS/Documentos compartidos/OPP MENOR NUMO ASTURIAS/03 Documentación del proyecto/Datos CGPJ/estadísticas/Cangas de Narcea/Cangas Narcea.xlsx&quot;,&quot;LastUpdate&quot;:&quot;2025-03-19 1:58 PM&quot;,&quot;UpdatedBy&quot;:&quot;pbravoma&quot;,&quot;IsLinked&quot;:true,&quot;IsBrokenLink&quot;:false,&quot;Type&quot;:1,&quot;ShapeId&quot;:5,&quot;WorksheetName&quot;:&quot;Ejecuciones&quot;}"/>
</p:tagLst>
</file>

<file path=ppt/tags/tag4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EF7E3F8_40AA_472D_A218_FA933041D176&quot;,&quot;SourceFullName&quot;:&quot;https://everisgroup.sharepoint.com/sites/OPPSOPORTENUMOASTURIAS/Documentos compartidos/OPP MENOR NUMO ASTURIAS/03 Documentación del proyecto/Datos CGPJ/estadísticas/Cangas de Narcea/Cangas Narcea.xlsx&quot;,&quot;LastUpdate&quot;:&quot;2025-03-19 9:07 AM&quot;,&quot;UpdatedBy&quot;:&quot;pbravoma&quot;,&quot;IsLinked&quot;:true,&quot;IsBrokenLink&quot;:false,&quot;Type&quot;:1,&quot;ShapeId&quot;:4,&quot;WorksheetName&quot;:&quot;Asuntos x estado&quot;}"/>
</p:tagLst>
</file>

<file path=ppt/tags/tag4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C8BCEB6_69AA_43F6_BD06_684042844FA2&quot;,&quot;SourceFullName&quot;:&quot;https://everisgroup.sharepoint.com/sites/OPPSOPORTENUMOASTURIAS/Documentos compartidos/OPP MENOR NUMO ASTURIAS/03 Documentación del proyecto/Datos CGPJ/estadísticas/Cangas de Narcea/Cangas Narcea.xlsx&quot;,&quot;LastUpdate&quot;:&quot;2025-03-19 9:09 AM&quot;,&quot;UpdatedBy&quot;:&quot;pbravoma&quot;,&quot;IsLinked&quot;:true,&quot;IsBrokenLink&quot;:false,&quot;Type&quot;:1,&quot;ShapeId&quot;:2,&quot;WorksheetName&quot;:&quot;Ejecuciones&quot;}"/>
</p:tagLst>
</file>

<file path=ppt/tags/tag4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2B58BA84_E81B_431B_AC18_46404EF505B9&quot;,&quot;SourceFullName&quot;:&quot;https://everisgroup.sharepoint.com/sites/OPPSOPORTENUMOASTURIAS/Documentos compartidos/OPP MENOR NUMO ASTURIAS/03 Documentación del proyecto/Datos CGPJ/estadísticas/Cangas de Onís/Cangas de Onís.xlsx&quot;,&quot;LastUpdate&quot;:&quot;2025-03-19 9:14 AM&quot;,&quot;UpdatedBy&quot;:&quot;pbravoma&quot;,&quot;IsLinked&quot;:true,&quot;IsBrokenLink&quot;:false,&quot;Type&quot;:1,&quot;ShapeId&quot;:5,&quot;WorksheetName&quot;:&quot;Ejecuciones&quot;}"/>
</p:tagLst>
</file>

<file path=ppt/tags/tag4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E836DDF6_ED9D_483D_ACD8_BD77F94EECA0&quot;,&quot;SourceFullName&quot;:&quot;https://everisgroup.sharepoint.com/sites/OPPSOPORTENUMOASTURIAS/Documentos compartidos/OPP MENOR NUMO ASTURIAS/03 Documentación del proyecto/Datos CGPJ/estadísticas/Cangas de Onís/Cangas de Onís.xlsx&quot;,&quot;LastUpdate&quot;:&quot;2025-03-19 9:19 AM&quot;,&quot;UpdatedBy&quot;:&quot;pbravoma&quot;,&quot;IsLinked&quot;:true,&quot;IsBrokenLink&quot;:false,&quot;Type&quot;:1,&quot;ShapeId&quot;:3,&quot;WorksheetName&quot;:&quot;Asuntos x estado&quot;}"/>
</p:tagLst>
</file>

<file path=ppt/tags/tag4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D4149750_333E_441E_9970_4221422ACB36&quot;,&quot;SourceFullName&quot;:&quot;https://everisgroup.sharepoint.com/sites/OPPSOPORTENUMOASTURIAS/Documentos compartidos/OPP MENOR NUMO ASTURIAS/03 Documentación del proyecto/Datos CGPJ/estadísticas/Cangas de Onís/Cangas de Onís.xlsx&quot;,&quot;LastUpdate&quot;:&quot;2025-03-19 9:11 AM&quot;,&quot;UpdatedBy&quot;:&quot;pbravoma&quot;,&quot;IsLinked&quot;:true,&quot;IsBrokenLink&quot;:false,&quot;Type&quot;:1,&quot;ShapeId&quot;:2,&quot;WorksheetName&quot;:&quot;Asuntos x estado&quot;}"/>
</p:tagLst>
</file>

<file path=ppt/tags/tag5.xml><?xml version="1.0" encoding="utf-8"?>
<p:tagLst xmlns:a="http://schemas.openxmlformats.org/drawingml/2006/main" xmlns:r="http://schemas.openxmlformats.org/officeDocument/2006/relationships" xmlns:p="http://schemas.openxmlformats.org/presentationml/2006/main">
  <p:tag name="POWER_USER_ID_TEMPLATES" val="Company_description"/>
</p:tagLst>
</file>

<file path=ppt/tags/tag5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4B217099_579B_42ED_A104_6AAD38DA7F0F&quot;,&quot;SourceFullName&quot;:&quot;https://everisgroup.sharepoint.com/sites/OPPSOPORTENUMOASTURIAS/Documentos compartidos/OPP MENOR NUMO ASTURIAS/03 Documentación del proyecto/Datos CGPJ/estadísticas/Cangas de Onís/Cangas de Onís.xlsx&quot;,&quot;LastUpdate&quot;:&quot;2025-03-19 9:13 AM&quot;,&quot;UpdatedBy&quot;:&quot;pbravoma&quot;,&quot;IsLinked&quot;:true,&quot;IsBrokenLink&quot;:false,&quot;Type&quot;:1,&quot;ShapeId&quot;:2,&quot;WorksheetName&quot;:&quot;Ejecuciones&quot;}"/>
</p:tagLst>
</file>

<file path=ppt/tags/tag5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BD21E57E_4D82_47AA_8C82_A441897474A4&quot;,&quot;SourceFullName&quot;:&quot;https://everisgroup.sharepoint.com/sites/OPPSOPORTENUMOASTURIAS/Documentos compartidos/OPP MENOR NUMO ASTURIAS/03 Documentación del proyecto/Datos CGPJ/estadísticas/Castropol/Castropol.xlsx&quot;,&quot;LastUpdate&quot;:&quot;2025-03-19 9:30 AM&quot;,&quot;UpdatedBy&quot;:&quot;pbravoma&quot;,&quot;IsLinked&quot;:true,&quot;IsBrokenLink&quot;:false,&quot;Type&quot;:1,&quot;ShapeId&quot;:3,&quot;WorksheetName&quot;:&quot;Asuntos x estado&quot;}"/>
</p:tagLst>
</file>

<file path=ppt/tags/tag5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F75DD3EC_C26F_43BD_8327_D9CB240FD7B9&quot;,&quot;SourceFullName&quot;:&quot;https://everisgroup.sharepoint.com/sites/OPPSOPORTENUMOASTURIAS/Documentos compartidos/OPP MENOR NUMO ASTURIAS/03 Documentación del proyecto/Datos CGPJ/estadísticas/Castropol/Castropol.xlsx&quot;,&quot;LastUpdate&quot;:&quot;2025-03-19 9:34 AM&quot;,&quot;UpdatedBy&quot;:&quot;pbravoma&quot;,&quot;IsLinked&quot;:true,&quot;IsBrokenLink&quot;:false,&quot;Type&quot;:1,&quot;ShapeId&quot;:5,&quot;WorksheetName&quot;:&quot;Ejecuciones&quot;}"/>
</p:tagLst>
</file>

<file path=ppt/tags/tag5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49E98B96_B379_47A8_AD91_126E33DD9F12&quot;,&quot;SourceFullName&quot;:&quot;https://everisgroup.sharepoint.com/sites/OPPSOPORTENUMOASTURIAS/Documentos compartidos/OPP MENOR NUMO ASTURIAS/03 Documentación del proyecto/Datos CGPJ/estadísticas/Castropol/Castropol.xlsx&quot;,&quot;LastUpdate&quot;:&quot;2025-03-19 9:24 AM&quot;,&quot;UpdatedBy&quot;:&quot;pbravoma&quot;,&quot;IsLinked&quot;:true,&quot;IsBrokenLink&quot;:false,&quot;Type&quot;:1,&quot;ShapeId&quot;:2,&quot;WorksheetName&quot;:&quot;Asuntos x estado&quot;}"/>
</p:tagLst>
</file>

<file path=ppt/tags/tag5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4B68384_87FD_4F81_8A37_2863514079EE&quot;,&quot;SourceFullName&quot;:&quot;https://everisgroup.sharepoint.com/sites/OPPSOPORTENUMOASTURIAS/Documentos compartidos/OPP MENOR NUMO ASTURIAS/03 Documentación del proyecto/Datos CGPJ/estadísticas/Castropol/Castropol.xlsx&quot;,&quot;LastUpdate&quot;:&quot;2025-03-19 9:26 AM&quot;,&quot;UpdatedBy&quot;:&quot;pbravoma&quot;,&quot;IsLinked&quot;:true,&quot;IsBrokenLink&quot;:false,&quot;Type&quot;:1,&quot;ShapeId&quot;:2,&quot;WorksheetName&quot;:&quot;Ejecuciones&quot;}"/>
</p:tagLst>
</file>

<file path=ppt/tags/tag5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3C8676B7_E49F_4397_B6B9_51854AF1BE62&quot;,&quot;SourceFullName&quot;:&quot;https://everisgroup.sharepoint.com/sites/OPPSOPORTENUMOASTURIAS/Documentos compartidos/OPP MENOR NUMO ASTURIAS/03 Documentación del proyecto/Datos CGPJ/estadísticas/Llanes/Llanes.xlsx&quot;,&quot;LastUpdate&quot;:&quot;2025-03-19 9:41 AM&quot;,&quot;UpdatedBy&quot;:&quot;pbravoma&quot;,&quot;IsLinked&quot;:true,&quot;IsBrokenLink&quot;:false,&quot;Type&quot;:1,&quot;ShapeId&quot;:3,&quot;WorksheetName&quot;:&quot;Asuntos x estado&quot;}"/>
</p:tagLst>
</file>

<file path=ppt/tags/tag5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A1BAF8B_B979_431E_A19B_9AA4C2F4D24F&quot;,&quot;SourceFullName&quot;:&quot;https://everisgroup.sharepoint.com/sites/OPPSOPORTENUMOASTURIAS/Documentos compartidos/OPP MENOR NUMO ASTURIAS/03 Documentación del proyecto/Datos CGPJ/estadísticas/Llanes/Llanes.xlsx&quot;,&quot;LastUpdate&quot;:&quot;2025-03-19 9:41 AM&quot;,&quot;UpdatedBy&quot;:&quot;pbravoma&quot;,&quot;IsLinked&quot;:true,&quot;IsBrokenLink&quot;:false,&quot;Type&quot;:1,&quot;ShapeId&quot;:5,&quot;WorksheetName&quot;:&quot;Ejecuciones&quot;}"/>
</p:tagLst>
</file>

<file path=ppt/tags/tag5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DF56A57_3929_422B_9B9A_4D38A4B03620&quot;,&quot;SourceFullName&quot;:&quot;https://everisgroup.sharepoint.com/sites/OPPSOPORTENUMOASTURIAS/Documentos compartidos/OPP MENOR NUMO ASTURIAS/03 Documentación del proyecto/Datos CGPJ/estadísticas/Llanes/Llanes.xlsx&quot;,&quot;LastUpdate&quot;:&quot;2025-03-19 9:40 AM&quot;,&quot;UpdatedBy&quot;:&quot;pbravoma&quot;,&quot;IsLinked&quot;:true,&quot;IsBrokenLink&quot;:false,&quot;Type&quot;:1,&quot;ShapeId&quot;:2,&quot;WorksheetName&quot;:&quot;Asuntos x estado&quot;}"/>
</p:tagLst>
</file>

<file path=ppt/tags/tag5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8E38B12_184F_44BF_992E_C7C752BB70E9&quot;,&quot;SourceFullName&quot;:&quot;https://everisgroup.sharepoint.com/sites/OPPSOPORTENUMOASTURIAS/Documentos compartidos/OPP MENOR NUMO ASTURIAS/03 Documentación del proyecto/Datos CGPJ/estadísticas/Llanes/Llanes.xlsx&quot;,&quot;LastUpdate&quot;:&quot;2025-03-19 9:40 AM&quot;,&quot;UpdatedBy&quot;:&quot;pbravoma&quot;,&quot;IsLinked&quot;:true,&quot;IsBrokenLink&quot;:false,&quot;Type&quot;:1,&quot;ShapeId&quot;:2,&quot;WorksheetName&quot;:&quot;Ejecuciones&quot;}"/>
</p:tagLst>
</file>

<file path=ppt/tags/tag5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B8780A0_6D81_41BD_B3B8_E4BAC9F2477A&quot;,&quot;SourceFullName&quot;:&quot;https://everisgroup.sharepoint.com/sites/OPPSOPORTENUMOASTURIAS/Documentos compartidos/OPP MENOR NUMO ASTURIAS/03 Documentación del proyecto/Datos CGPJ/estadísticas/Piloña/Piloña.xlsx&quot;,&quot;LastUpdate&quot;:&quot;2025-03-19 9:50 AM&quot;,&quot;UpdatedBy&quot;:&quot;pbravoma&quot;,&quot;IsLinked&quot;:true,&quot;IsBrokenLink&quot;:false,&quot;Type&quot;:1,&quot;ShapeId&quot;:3,&quot;WorksheetName&quot;:&quot;Asuntos x estado&quot;}"/>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94116EA_6E03_4B51_A70F_EF5444D3FD51&quot;,&quot;SourceFullName&quot;:&quot;https://everisgroup.sharepoint.com/sites/OPPSOPORTENUMOASTURIAS/Documentos compartidos/OPP MENOR NUMO ASTURIAS/03 Documentación del proyecto/Datos CGPJ/estadísticas/Piloña/Piloña.xlsx&quot;,&quot;LastUpdate&quot;:&quot;2025-03-19 9:51 AM&quot;,&quot;UpdatedBy&quot;:&quot;pbravoma&quot;,&quot;IsLinked&quot;:true,&quot;IsBrokenLink&quot;:false,&quot;Type&quot;:1,&quot;ShapeId&quot;:5,&quot;WorksheetName&quot;:&quot;Ejecuciones&quot;}"/>
</p:tagLst>
</file>

<file path=ppt/tags/tag6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F57327CA_8437_48E2_A652_8CBB3F3B956E&quot;,&quot;SourceFullName&quot;:&quot;https://everisgroup.sharepoint.com/sites/OPPSOPORTENUMOASTURIAS/Documentos compartidos/OPP MENOR NUMO ASTURIAS/03 Documentación del proyecto/Datos CGPJ/estadísticas/Piloña/Piloña.xlsx&quot;,&quot;LastUpdate&quot;:&quot;2025-03-19 9:49 AM&quot;,&quot;UpdatedBy&quot;:&quot;pbravoma&quot;,&quot;IsLinked&quot;:true,&quot;IsBrokenLink&quot;:false,&quot;Type&quot;:1,&quot;ShapeId&quot;:2,&quot;WorksheetName&quot;:&quot;Asuntos x estado&quot;}"/>
</p:tagLst>
</file>

<file path=ppt/tags/tag6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88FF83F9_8BBF_4462_B0A4_66EA61253E49&quot;,&quot;SourceFullName&quot;:&quot;https://everisgroup.sharepoint.com/sites/OPPSOPORTENUMOASTURIAS/Documentos compartidos/OPP MENOR NUMO ASTURIAS/03 Documentación del proyecto/Datos CGPJ/estadísticas/Piloña/Piloña.xlsx&quot;,&quot;LastUpdate&quot;:&quot;2025-03-19 9:49 AM&quot;,&quot;UpdatedBy&quot;:&quot;pbravoma&quot;,&quot;IsLinked&quot;:true,&quot;IsBrokenLink&quot;:false,&quot;Type&quot;:1,&quot;ShapeId&quot;:2,&quot;WorksheetName&quot;:&quot;Ejecuciones&quot;}"/>
</p:tagLst>
</file>

<file path=ppt/tags/tag6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81DBE1E1_9F05_49A8_A51E_B0DC2080DC67&quot;,&quot;SourceFullName&quot;:&quot;https://everisgroup.sharepoint.com/sites/OPPSOPORTENUMOASTURIAS/Documentos compartidos/OPP MENOR NUMO ASTURIAS/03 Documentación del proyecto/Datos CGPJ/estadísticas/Pravia/Pravia.xlsx&quot;,&quot;LastUpdate&quot;:&quot;2025-03-19 3:27 PM&quot;,&quot;UpdatedBy&quot;:&quot;pbravoma&quot;,&quot;IsLinked&quot;:true,&quot;IsBrokenLink&quot;:false,&quot;Type&quot;:1,&quot;ShapeId&quot;:3,&quot;WorksheetName&quot;:&quot;Asuntos x estado&quot;}"/>
</p:tagLst>
</file>

<file path=ppt/tags/tag6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E5A869D_0231_472B_96BD_14DE7F68F695&quot;,&quot;SourceFullName&quot;:&quot;https://everisgroup.sharepoint.com/sites/OPPSOPORTENUMOASTURIAS/Documentos compartidos/OPP MENOR NUMO ASTURIAS/03 Documentación del proyecto/Datos CGPJ/estadísticas/Pravia/Pravia.xlsx&quot;,&quot;LastUpdate&quot;:&quot;2025-03-19 3:28 PM&quot;,&quot;UpdatedBy&quot;:&quot;pbravoma&quot;,&quot;IsLinked&quot;:true,&quot;IsBrokenLink&quot;:false,&quot;Type&quot;:1,&quot;ShapeId&quot;:5,&quot;WorksheetName&quot;:&quot;Ejecuciones&quot;}"/>
</p:tagLst>
</file>

<file path=ppt/tags/tag6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F885535_F80C_47A4_B2B9_BE59E35FEF9A&quot;,&quot;SourceFullName&quot;:&quot;https://everisgroup.sharepoint.com/sites/OPPSOPORTENUMOASTURIAS/Documentos compartidos/OPP MENOR NUMO ASTURIAS/03 Documentación del proyecto/Datos CGPJ/estadísticas/Pravia/Pravia.xlsx&quot;,&quot;LastUpdate&quot;:&quot;2025-03-13 10:16 AM&quot;,&quot;UpdatedBy&quot;:&quot;pbravoma&quot;,&quot;IsLinked&quot;:true,&quot;IsBrokenLink&quot;:false,&quot;Type&quot;:1,&quot;ShapeId&quot;:2,&quot;WorksheetName&quot;:&quot;Asuntos x estado&quot;}"/>
</p:tagLst>
</file>

<file path=ppt/tags/tag6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45D95A2_C16E_434C_8BC0_C7F7D60DFA22&quot;,&quot;SourceFullName&quot;:&quot;https://everisgroup.sharepoint.com/sites/OPPSOPORTENUMOASTURIAS/Documentos compartidos/OPP MENOR NUMO ASTURIAS/03 Documentación del proyecto/Datos CGPJ/estadísticas/Tineo/Tineo.xlsx&quot;,&quot;LastUpdate&quot;:&quot;2025-03-19 3:30 PM&quot;,&quot;UpdatedBy&quot;:&quot;pbravoma&quot;,&quot;IsLinked&quot;:true,&quot;IsBrokenLink&quot;:false,&quot;Type&quot;:1,&quot;ShapeId&quot;:3,&quot;WorksheetName&quot;:&quot;Asuntos x estado&quot;}"/>
</p:tagLst>
</file>

<file path=ppt/tags/tag6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43302E9D_6B53_4E26_B62D_0ED7CFF8827A&quot;,&quot;SourceFullName&quot;:&quot;https://everisgroup.sharepoint.com/sites/OPPSOPORTENUMOASTURIAS/Documentos compartidos/OPP MENOR NUMO ASTURIAS/03 Documentación del proyecto/Datos CGPJ/estadísticas/Tineo/Tineo.xlsx&quot;,&quot;LastUpdate&quot;:&quot;2025-03-19 3:31 PM&quot;,&quot;UpdatedBy&quot;:&quot;pbravoma&quot;,&quot;IsLinked&quot;:true,&quot;IsBrokenLink&quot;:false,&quot;Type&quot;:1,&quot;ShapeId&quot;:5,&quot;WorksheetName&quot;:&quot;Ejecuciones&quot;}"/>
</p:tagLst>
</file>

<file path=ppt/tags/tag6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2D0A3651_885A_4AC5_80FF_F3696AFF2EA9&quot;,&quot;SourceFullName&quot;:&quot;https://everisgroup.sharepoint.com/sites/OPPSOPORTENUMOASTURIAS/Documentos compartidos/OPP MENOR NUMO ASTURIAS/03 Documentación del proyecto/Datos CGPJ/estadísticas/Tineo/Tineo.xlsx&quot;,&quot;LastUpdate&quot;:&quot;2025-03-13 9:55 AM&quot;,&quot;UpdatedBy&quot;:&quot;pbravoma&quot;,&quot;IsLinked&quot;:true,&quot;IsBrokenLink&quot;:false,&quot;Type&quot;:1,&quot;ShapeId&quot;:2,&quot;WorksheetName&quot;:&quot;Asuntos x estado&quot;}"/>
</p:tagLst>
</file>

<file path=ppt/tags/tag6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8B77566C_AB8B_43AB_AA66_E61A03A48617&quot;,&quot;SourceFullName&quot;:&quot;https://everisgroup.sharepoint.com/sites/OPPSOPORTENUMOASTURIAS/Documentos compartidos/OPP MENOR NUMO ASTURIAS/03 Documentación del proyecto/Datos CGPJ/estadísticas/Tineo/Tineo.xlsx&quot;,&quot;LastUpdate&quot;:&quot;2025-03-13 9:55 AM&quot;,&quot;UpdatedBy&quot;:&quot;pbravoma&quot;,&quot;IsLinked&quot;:true,&quot;IsBrokenLink&quot;:false,&quot;Type&quot;:1,&quot;ShapeId&quot;:2,&quot;WorksheetName&quot;:&quot;Ejecuciones&quot;}"/>
</p:tagLst>
</file>

<file path=ppt/tags/tag7.xml><?xml version="1.0" encoding="utf-8"?>
<p:tagLst xmlns:a="http://schemas.openxmlformats.org/drawingml/2006/main" xmlns:r="http://schemas.openxmlformats.org/officeDocument/2006/relationships" xmlns:p="http://schemas.openxmlformats.org/presentationml/2006/main">
  <p:tag name="POWER_USER_ID_TEMPLATES" val="Company_description"/>
</p:tagLst>
</file>

<file path=ppt/tags/tag7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FE9DE958_6682_40EC_B3B0_A15256786633&quot;,&quot;SourceFullName&quot;:&quot;https://everisgroup.sharepoint.com/sites/OPPSOPORTENUMOASTURIAS/Documentos compartidos/OPP MENOR NUMO ASTURIAS/03 Documentación del proyecto/Datos CGPJ/estadísticas/Valdés/Valdés.xlsx&quot;,&quot;LastUpdate&quot;:&quot;2025-03-19 3:32 PM&quot;,&quot;UpdatedBy&quot;:&quot;pbravoma&quot;,&quot;IsLinked&quot;:true,&quot;IsBrokenLink&quot;:false,&quot;Type&quot;:1,&quot;ShapeId&quot;:5,&quot;WorksheetName&quot;:&quot;Ejecuciones&quot;}"/>
</p:tagLst>
</file>

<file path=ppt/tags/tag7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5A1CC25_9DA0_469E_875C_C9820B93AC28&quot;,&quot;SourceFullName&quot;:&quot;https://everisgroup.sharepoint.com/sites/OPPSOPORTENUMOASTURIAS/Documentos compartidos/OPP MENOR NUMO ASTURIAS/03 Documentación del proyecto/Datos CGPJ/estadísticas/Valdés/Valdés.xlsx&quot;,&quot;LastUpdate&quot;:&quot;2025-03-19 3:33 PM&quot;,&quot;UpdatedBy&quot;:&quot;pbravoma&quot;,&quot;IsLinked&quot;:true,&quot;IsBrokenLink&quot;:false,&quot;Type&quot;:1,&quot;ShapeId&quot;:3,&quot;WorksheetName&quot;:&quot;Asuntos x estado&quot;}"/>
</p:tagLst>
</file>

<file path=ppt/tags/tag7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8F01E702_4A3E_4AAA_89C2_018796CE643A&quot;,&quot;SourceFullName&quot;:&quot;https://everisgroup.sharepoint.com/sites/OPPSOPORTENUMOASTURIAS/Documentos compartidos/OPP MENOR NUMO ASTURIAS/03 Documentación del proyecto/Datos CGPJ/estadísticas/Valdés/Valdés.xlsx&quot;,&quot;LastUpdate&quot;:&quot;2025-03-13 10:05 AM&quot;,&quot;UpdatedBy&quot;:&quot;pbravoma&quot;,&quot;IsLinked&quot;:false,&quot;IsBrokenLink&quot;:true,&quot;Type&quot;:1,&quot;ShapeId&quot;:0,&quot;WorksheetName&quot;:null}"/>
</p:tagLst>
</file>

<file path=ppt/tags/tag7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32E5A74A_C156_4FA5_BBFC_803610685960&quot;,&quot;SourceFullName&quot;:&quot;https://everisgroup.sharepoint.com/sites/OPPSOPORTENUMOASTURIAS/Documentos compartidos/OPP MENOR NUMO ASTURIAS/03 Documentación del proyecto/Datos CGPJ/estadísticas/Valdés/Valdés.xlsx&quot;,&quot;LastUpdate&quot;:&quot;2025-03-13 10:02 AM&quot;,&quot;UpdatedBy&quot;:&quot;pbravoma&quot;,&quot;IsLinked&quot;:true,&quot;IsBrokenLink&quot;:false,&quot;Type&quot;:1,&quot;ShapeId&quot;:2,&quot;WorksheetName&quot;:&quot;Ejecuciones&quot;}"/>
</p:tagLst>
</file>

<file path=ppt/tags/tag7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6ED8A97_990B_42FD_BFD8_250662D1CEF4&quot;,&quot;SourceFullName&quot;:&quot;https://everisgroup.sharepoint.com/sites/OPPSOPORTENUMOASTURIAS/Documentos compartidos/OPP MENOR NUMO ASTURIAS/03 Documentación del proyecto/Datos CGPJ/estadísticas/Villaviciosa/Villaviciosa.xlsx&quot;,&quot;LastUpdate&quot;:&quot;2025-03-19 3:34 PM&quot;,&quot;UpdatedBy&quot;:&quot;pbravoma&quot;,&quot;IsLinked&quot;:true,&quot;IsBrokenLink&quot;:false,&quot;Type&quot;:1,&quot;ShapeId&quot;:3,&quot;WorksheetName&quot;:&quot;Asuntos x estado&quot;}"/>
</p:tagLst>
</file>

<file path=ppt/tags/tag7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DE3D8759_DB45_4F7D_8985_B8F2E82CA7F1&quot;,&quot;SourceFullName&quot;:&quot;https://everisgroup.sharepoint.com/sites/OPPSOPORTENUMOASTURIAS/Documentos compartidos/OPP MENOR NUMO ASTURIAS/03 Documentación del proyecto/Datos CGPJ/estadísticas/Villaviciosa/Villaviciosa.xlsx&quot;,&quot;LastUpdate&quot;:&quot;2025-03-19 3:35 PM&quot;,&quot;UpdatedBy&quot;:&quot;pbravoma&quot;,&quot;IsLinked&quot;:true,&quot;IsBrokenLink&quot;:false,&quot;Type&quot;:1,&quot;ShapeId&quot;:5,&quot;WorksheetName&quot;:&quot;Ejecuciones&quot;}"/>
</p:tagLst>
</file>

<file path=ppt/tags/tag7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32E08360_DCEF_4614_A0F8_3ADAA788687B&quot;,&quot;SourceFullName&quot;:&quot;https://everisgroup.sharepoint.com/sites/OPPSOPORTENUMOASTURIAS/Documentos compartidos/OPP MENOR NUMO ASTURIAS/03 Documentación del proyecto/Datos CGPJ/estadísticas/Villaviciosa/Villaviciosa.xlsx&quot;,&quot;LastUpdate&quot;:&quot;2025-03-13 10:41 AM&quot;,&quot;UpdatedBy&quot;:&quot;pbravoma&quot;,&quot;IsLinked&quot;:true,&quot;IsBrokenLink&quot;:false,&quot;Type&quot;:1,&quot;ShapeId&quot;:2,&quot;WorksheetName&quot;:&quot;Asuntos x estado&quot;}"/>
</p:tagLst>
</file>

<file path=ppt/tags/tag7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A5D4EA5_456F_4356_94F8_00058B0A7B26&quot;,&quot;SourceFullName&quot;:&quot;https://everisgroup.sharepoint.com/sites/OPPSOPORTENUMOASTURIAS/Documentos compartidos/OPP MENOR NUMO ASTURIAS/03 Documentación del proyecto/Datos CGPJ/estadísticas/Villaviciosa/Villaviciosa.xlsx&quot;,&quot;LastUpdate&quot;:&quot;2025-03-13 10:42 AM&quot;,&quot;UpdatedBy&quot;:&quot;pbravoma&quot;,&quot;IsLinked&quot;:true,&quot;IsBrokenLink&quot;:false,&quot;Type&quot;:1,&quot;ShapeId&quot;:2,&quot;WorksheetName&quot;:&quot;Ejecuciones&quot;}"/>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POWER_USER_ID_TEMPLATES" val="Company_description"/>
</p:tagLst>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ash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ashVTI" id="{0A75137F-CDEB-4E94-A788-9D255EBE1B91}" vid="{DE9A6A09-5855-45A3-8E99-4290ED24057C}"/>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D577AEE9C86343A8890DA9104CF70C" ma:contentTypeVersion="4" ma:contentTypeDescription="Create a new document." ma:contentTypeScope="" ma:versionID="85e0f8ef58ca1c157cb121b486b90904">
  <xsd:schema xmlns:xsd="http://www.w3.org/2001/XMLSchema" xmlns:xs="http://www.w3.org/2001/XMLSchema" xmlns:p="http://schemas.microsoft.com/office/2006/metadata/properties" xmlns:ns2="0d46af11-b4cc-4567-93e1-2f1084a3b993" targetNamespace="http://schemas.microsoft.com/office/2006/metadata/properties" ma:root="true" ma:fieldsID="4741809d5531a479ef5065888d943882" ns2:_="">
    <xsd:import namespace="0d46af11-b4cc-4567-93e1-2f1084a3b99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46af11-b4cc-4567-93e1-2f1084a3b9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5A91AC-1EF1-4F9B-9F37-EC7535CD378C}">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0d46af11-b4cc-4567-93e1-2f1084a3b993"/>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C204880-741C-4FCF-9DD4-30A46ABAC826}">
  <ds:schemaRefs>
    <ds:schemaRef ds:uri="0d46af11-b4cc-4567-93e1-2f1084a3b9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094EA7-8348-40B3-A006-C8EBA83B82EB}">
  <ds:schemaRefs>
    <ds:schemaRef ds:uri="http://schemas.microsoft.com/sharepoint/v3/contenttype/forms"/>
  </ds:schemaRefs>
</ds:datastoreItem>
</file>

<file path=docMetadata/LabelInfo.xml><?xml version="1.0" encoding="utf-8"?>
<clbl:labelList xmlns:clbl="http://schemas.microsoft.com/office/2020/mipLabelMetadata">
  <clbl:label id="{3048dc87-43f0-4100-9acb-ae1971c79395}" enabled="0" method="" siteId="{3048dc87-43f0-4100-9acb-ae1971c79395}" removed="1"/>
</clbl:labelList>
</file>

<file path=docProps/app.xml><?xml version="1.0" encoding="utf-8"?>
<Properties xmlns="http://schemas.openxmlformats.org/officeDocument/2006/extended-properties" xmlns:vt="http://schemas.openxmlformats.org/officeDocument/2006/docPropsVTypes">
  <TotalTime>9</TotalTime>
  <Words>14590</Words>
  <Application>Microsoft Office PowerPoint</Application>
  <PresentationFormat>Personalizado</PresentationFormat>
  <Paragraphs>1787</Paragraphs>
  <Slides>77</Slides>
  <Notes>77</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77</vt:i4>
      </vt:variant>
    </vt:vector>
  </HeadingPairs>
  <TitlesOfParts>
    <vt:vector size="80" baseType="lpstr">
      <vt:lpstr>1_Tema de Office</vt:lpstr>
      <vt:lpstr>DashVTI</vt:lpstr>
      <vt:lpstr>think-cell Slide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SIERO</vt:lpstr>
      <vt:lpstr>Presentación de PowerPoint</vt:lpstr>
      <vt:lpstr>Presentación de PowerPoint</vt:lpstr>
      <vt:lpstr>Presentación de PowerPoint</vt:lpstr>
      <vt:lpstr>Grado Laviana  Lena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Cangas del Narcea Cangas de Onís Castropol Llanes Piloña Pravia Tineo Valdés Villaviciosa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NTT Data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Colino Fraguas</dc:creator>
  <cp:lastModifiedBy>ENCARNACION VICENTE SUAREZ</cp:lastModifiedBy>
  <cp:revision>3</cp:revision>
  <dcterms:created xsi:type="dcterms:W3CDTF">2024-11-06T19:10:33Z</dcterms:created>
  <dcterms:modified xsi:type="dcterms:W3CDTF">2025-03-30T17:54:25Z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0x0101009FD577AEE9C86343A8890DA9104CF70C</vt:lpwstr>
  </property>
</Properties>
</file>